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9"/>
  </p:notesMasterIdLst>
  <p:sldIdLst>
    <p:sldId id="1686" r:id="rId2"/>
    <p:sldId id="774" r:id="rId3"/>
    <p:sldId id="1788" r:id="rId4"/>
    <p:sldId id="1789" r:id="rId5"/>
    <p:sldId id="1790" r:id="rId6"/>
    <p:sldId id="1791" r:id="rId7"/>
    <p:sldId id="1792" r:id="rId8"/>
    <p:sldId id="1793" r:id="rId9"/>
    <p:sldId id="1840" r:id="rId10"/>
    <p:sldId id="1832" r:id="rId11"/>
    <p:sldId id="366" r:id="rId12"/>
    <p:sldId id="1831" r:id="rId13"/>
    <p:sldId id="1816" r:id="rId14"/>
    <p:sldId id="1836" r:id="rId15"/>
    <p:sldId id="1835" r:id="rId16"/>
    <p:sldId id="1819" r:id="rId17"/>
    <p:sldId id="1936" r:id="rId18"/>
    <p:sldId id="306" r:id="rId19"/>
    <p:sldId id="1801" r:id="rId20"/>
    <p:sldId id="1802" r:id="rId21"/>
    <p:sldId id="1803" r:id="rId22"/>
    <p:sldId id="1805" r:id="rId23"/>
    <p:sldId id="1806" r:id="rId24"/>
    <p:sldId id="1623" r:id="rId25"/>
    <p:sldId id="1833" r:id="rId26"/>
    <p:sldId id="1923" r:id="rId27"/>
    <p:sldId id="1829" r:id="rId28"/>
    <p:sldId id="1707" r:id="rId29"/>
    <p:sldId id="1709" r:id="rId30"/>
    <p:sldId id="1708" r:id="rId31"/>
    <p:sldId id="781" r:id="rId32"/>
    <p:sldId id="782" r:id="rId33"/>
    <p:sldId id="504" r:id="rId34"/>
    <p:sldId id="771" r:id="rId35"/>
    <p:sldId id="1705" r:id="rId36"/>
    <p:sldId id="1873" r:id="rId37"/>
    <p:sldId id="1950" r:id="rId38"/>
    <p:sldId id="1699" r:id="rId39"/>
    <p:sldId id="1667" r:id="rId40"/>
    <p:sldId id="1810" r:id="rId41"/>
    <p:sldId id="1811" r:id="rId42"/>
    <p:sldId id="1821" r:id="rId43"/>
    <p:sldId id="1938" r:id="rId44"/>
    <p:sldId id="1940" r:id="rId45"/>
    <p:sldId id="1813" r:id="rId46"/>
    <p:sldId id="1941" r:id="rId47"/>
    <p:sldId id="1942" r:id="rId48"/>
    <p:sldId id="1814" r:id="rId49"/>
    <p:sldId id="1815" r:id="rId50"/>
    <p:sldId id="1931" r:id="rId51"/>
    <p:sldId id="1817" r:id="rId52"/>
    <p:sldId id="1818" r:id="rId53"/>
    <p:sldId id="1932" r:id="rId54"/>
    <p:sldId id="1820" r:id="rId55"/>
    <p:sldId id="1933" r:id="rId56"/>
    <p:sldId id="1822" r:id="rId57"/>
    <p:sldId id="1823" r:id="rId58"/>
    <p:sldId id="1824" r:id="rId59"/>
    <p:sldId id="1874" r:id="rId60"/>
    <p:sldId id="1943" r:id="rId61"/>
    <p:sldId id="1882" r:id="rId62"/>
    <p:sldId id="1880" r:id="rId63"/>
    <p:sldId id="1917" r:id="rId64"/>
    <p:sldId id="1861" r:id="rId65"/>
    <p:sldId id="1862" r:id="rId66"/>
    <p:sldId id="1863" r:id="rId67"/>
    <p:sldId id="1864" r:id="rId68"/>
    <p:sldId id="1865" r:id="rId69"/>
    <p:sldId id="1866" r:id="rId70"/>
    <p:sldId id="1867" r:id="rId71"/>
    <p:sldId id="1868" r:id="rId72"/>
    <p:sldId id="1869" r:id="rId73"/>
    <p:sldId id="1850" r:id="rId74"/>
    <p:sldId id="1944" r:id="rId75"/>
    <p:sldId id="1945" r:id="rId76"/>
    <p:sldId id="1946" r:id="rId77"/>
    <p:sldId id="1947" r:id="rId78"/>
    <p:sldId id="1837" r:id="rId79"/>
    <p:sldId id="1860" r:id="rId80"/>
    <p:sldId id="1853" r:id="rId81"/>
    <p:sldId id="1948" r:id="rId82"/>
    <p:sldId id="1875" r:id="rId83"/>
    <p:sldId id="1876" r:id="rId84"/>
    <p:sldId id="1937" r:id="rId85"/>
    <p:sldId id="1758" r:id="rId86"/>
    <p:sldId id="1951" r:id="rId87"/>
    <p:sldId id="1756" r:id="rId88"/>
    <p:sldId id="775" r:id="rId89"/>
    <p:sldId id="779" r:id="rId90"/>
    <p:sldId id="776" r:id="rId91"/>
    <p:sldId id="777" r:id="rId92"/>
    <p:sldId id="778" r:id="rId93"/>
    <p:sldId id="333" r:id="rId94"/>
    <p:sldId id="332" r:id="rId95"/>
    <p:sldId id="335" r:id="rId96"/>
    <p:sldId id="780" r:id="rId97"/>
    <p:sldId id="178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A40001"/>
    <a:srgbClr val="7F01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95"/>
    <p:restoredTop sz="86585"/>
  </p:normalViewPr>
  <p:slideViewPr>
    <p:cSldViewPr snapToGrid="0" snapToObjects="1">
      <p:cViewPr varScale="1">
        <p:scale>
          <a:sx n="117" d="100"/>
          <a:sy n="117"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33093-E2CD-E646-8C2D-61BED8D04169}" type="doc">
      <dgm:prSet loTypeId="urn:microsoft.com/office/officeart/2005/8/layout/cycle1" loCatId="" qsTypeId="urn:microsoft.com/office/officeart/2005/8/quickstyle/3D1" qsCatId="3D" csTypeId="urn:microsoft.com/office/officeart/2005/8/colors/accent4_5" csCatId="accent4" phldr="1"/>
      <dgm:spPr/>
      <dgm:t>
        <a:bodyPr/>
        <a:lstStyle/>
        <a:p>
          <a:endParaRPr lang="en-US"/>
        </a:p>
      </dgm:t>
    </dgm:pt>
    <dgm:pt modelId="{1E2D2FA4-36D3-244B-A772-5D1285421059}">
      <dgm:prSet phldrT="[Text]"/>
      <dgm:spPr>
        <a:xfrm>
          <a:off x="1224605" y="13949"/>
          <a:ext cx="456753" cy="456753"/>
        </a:xfrm>
        <a:noFill/>
        <a:ln>
          <a:noFill/>
        </a:ln>
        <a:effectLst/>
      </dgm:spPr>
      <dgm:t>
        <a:bodyPr/>
        <a:lstStyle/>
        <a:p>
          <a:endParaRPr lang="en-US" dirty="0">
            <a:solidFill>
              <a:srgbClr val="000000">
                <a:hueOff val="0"/>
                <a:satOff val="0"/>
                <a:lumOff val="0"/>
                <a:alphaOff val="0"/>
              </a:srgbClr>
            </a:solidFill>
            <a:latin typeface="Helvetica Neue"/>
            <a:ea typeface="Helvetica Neue"/>
            <a:cs typeface="Helvetica Neue"/>
          </a:endParaRPr>
        </a:p>
      </dgm:t>
    </dgm:pt>
    <dgm:pt modelId="{5A3A3E91-656A-5845-B738-4E3D867DAFD9}" type="parTrans" cxnId="{8779A3CA-0546-4A46-8021-218EF2353FFB}">
      <dgm:prSet/>
      <dgm:spPr/>
      <dgm:t>
        <a:bodyPr/>
        <a:lstStyle/>
        <a:p>
          <a:endParaRPr lang="en-US"/>
        </a:p>
      </dgm:t>
    </dgm:pt>
    <dgm:pt modelId="{AB9C67A3-3C05-A744-9A8E-77150C595418}" type="sibTrans" cxnId="{8779A3CA-0546-4A46-8021-218EF2353FFB}">
      <dgm:prSet/>
      <dgm:spPr>
        <a:xfrm>
          <a:off x="148626" y="551"/>
          <a:ext cx="1714426" cy="1714426"/>
        </a:xfrm>
        <a:gradFill rotWithShape="0">
          <a:gsLst>
            <a:gs pos="0">
              <a:srgbClr val="BC8027">
                <a:alpha val="90000"/>
                <a:hueOff val="0"/>
                <a:satOff val="0"/>
                <a:lumOff val="0"/>
                <a:alphaOff val="0"/>
                <a:tint val="100000"/>
                <a:shade val="100000"/>
                <a:satMod val="129999"/>
              </a:srgbClr>
            </a:gs>
            <a:gs pos="100000">
              <a:srgbClr val="BC8027">
                <a:alpha val="90000"/>
                <a:hueOff val="0"/>
                <a:satOff val="0"/>
                <a:lumOff val="0"/>
                <a:alphaOff val="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35FEA102-5B53-7A4C-A608-88B59EAB07FB}">
      <dgm:prSet phldrT="[Text]"/>
      <dgm:spPr>
        <a:xfrm>
          <a:off x="1500955" y="864464"/>
          <a:ext cx="456753" cy="456753"/>
        </a:xfrm>
        <a:noFill/>
        <a:ln>
          <a:noFill/>
        </a:ln>
        <a:effectLst/>
      </dgm:spPr>
      <dgm:t>
        <a:bodyPr/>
        <a:lstStyle/>
        <a:p>
          <a:endParaRPr lang="en-US">
            <a:solidFill>
              <a:srgbClr val="000000">
                <a:hueOff val="0"/>
                <a:satOff val="0"/>
                <a:lumOff val="0"/>
                <a:alphaOff val="0"/>
              </a:srgbClr>
            </a:solidFill>
            <a:latin typeface="Helvetica Neue"/>
            <a:ea typeface="Helvetica Neue"/>
            <a:cs typeface="Helvetica Neue"/>
          </a:endParaRPr>
        </a:p>
      </dgm:t>
    </dgm:pt>
    <dgm:pt modelId="{6B7036E1-F8F6-A847-8FF4-A67CC1E4D988}" type="parTrans" cxnId="{9468D467-F38E-A74F-88E0-8B39920BE590}">
      <dgm:prSet/>
      <dgm:spPr/>
      <dgm:t>
        <a:bodyPr/>
        <a:lstStyle/>
        <a:p>
          <a:endParaRPr lang="en-US"/>
        </a:p>
      </dgm:t>
    </dgm:pt>
    <dgm:pt modelId="{A261C99D-B882-0D49-99C5-E860AD54D66B}" type="sibTrans" cxnId="{9468D467-F38E-A74F-88E0-8B39920BE590}">
      <dgm:prSet/>
      <dgm:spPr>
        <a:xfrm>
          <a:off x="148626" y="551"/>
          <a:ext cx="1714426" cy="1714426"/>
        </a:xfrm>
        <a:gradFill rotWithShape="0">
          <a:gsLst>
            <a:gs pos="0">
              <a:srgbClr val="BC8027">
                <a:alpha val="90000"/>
                <a:hueOff val="0"/>
                <a:satOff val="0"/>
                <a:lumOff val="0"/>
                <a:alphaOff val="-10000"/>
                <a:tint val="100000"/>
                <a:shade val="100000"/>
                <a:satMod val="129999"/>
              </a:srgbClr>
            </a:gs>
            <a:gs pos="100000">
              <a:srgbClr val="BC8027">
                <a:alpha val="90000"/>
                <a:hueOff val="0"/>
                <a:satOff val="0"/>
                <a:lumOff val="0"/>
                <a:alphaOff val="-1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4AA57AB5-773C-B44B-9B6E-969946EA0D43}">
      <dgm:prSet phldrT="[Text]"/>
      <dgm:spPr>
        <a:xfrm>
          <a:off x="777463" y="1390112"/>
          <a:ext cx="456753" cy="456753"/>
        </a:xfrm>
        <a:noFill/>
        <a:ln>
          <a:noFill/>
        </a:ln>
        <a:effectLst/>
      </dgm:spPr>
      <dgm:t>
        <a:bodyPr/>
        <a:lstStyle/>
        <a:p>
          <a:endParaRPr lang="en-US">
            <a:solidFill>
              <a:srgbClr val="000000">
                <a:hueOff val="0"/>
                <a:satOff val="0"/>
                <a:lumOff val="0"/>
                <a:alphaOff val="0"/>
              </a:srgbClr>
            </a:solidFill>
            <a:latin typeface="Helvetica Neue"/>
            <a:ea typeface="Helvetica Neue"/>
            <a:cs typeface="Helvetica Neue"/>
          </a:endParaRPr>
        </a:p>
      </dgm:t>
    </dgm:pt>
    <dgm:pt modelId="{33F196E8-009B-8846-A524-15E88167F083}" type="parTrans" cxnId="{938C444A-DD23-CE4F-AA09-26051AE07B3D}">
      <dgm:prSet/>
      <dgm:spPr/>
      <dgm:t>
        <a:bodyPr/>
        <a:lstStyle/>
        <a:p>
          <a:endParaRPr lang="en-US"/>
        </a:p>
      </dgm:t>
    </dgm:pt>
    <dgm:pt modelId="{19C5531D-A71D-4D4C-9A9D-420B3E0D7E2C}" type="sibTrans" cxnId="{938C444A-DD23-CE4F-AA09-26051AE07B3D}">
      <dgm:prSet/>
      <dgm:spPr>
        <a:xfrm>
          <a:off x="148626" y="551"/>
          <a:ext cx="1714426" cy="1714426"/>
        </a:xfrm>
        <a:gradFill rotWithShape="0">
          <a:gsLst>
            <a:gs pos="0">
              <a:srgbClr val="BC8027">
                <a:alpha val="90000"/>
                <a:hueOff val="0"/>
                <a:satOff val="0"/>
                <a:lumOff val="0"/>
                <a:alphaOff val="-20000"/>
                <a:tint val="100000"/>
                <a:shade val="100000"/>
                <a:satMod val="129999"/>
              </a:srgbClr>
            </a:gs>
            <a:gs pos="100000">
              <a:srgbClr val="BC8027">
                <a:alpha val="90000"/>
                <a:hueOff val="0"/>
                <a:satOff val="0"/>
                <a:lumOff val="0"/>
                <a:alphaOff val="-2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8CEA2C35-0774-BE43-8ADF-372C0A395BE7}">
      <dgm:prSet phldrT="[Text]"/>
      <dgm:spPr>
        <a:xfrm>
          <a:off x="53971" y="864464"/>
          <a:ext cx="456753" cy="456753"/>
        </a:xfrm>
        <a:noFill/>
        <a:ln>
          <a:noFill/>
        </a:ln>
        <a:effectLst/>
      </dgm:spPr>
      <dgm:t>
        <a:bodyPr/>
        <a:lstStyle/>
        <a:p>
          <a:endParaRPr lang="en-US">
            <a:solidFill>
              <a:srgbClr val="000000">
                <a:hueOff val="0"/>
                <a:satOff val="0"/>
                <a:lumOff val="0"/>
                <a:alphaOff val="0"/>
              </a:srgbClr>
            </a:solidFill>
            <a:latin typeface="Helvetica Neue"/>
            <a:ea typeface="Helvetica Neue"/>
            <a:cs typeface="Helvetica Neue"/>
          </a:endParaRPr>
        </a:p>
      </dgm:t>
    </dgm:pt>
    <dgm:pt modelId="{3D526615-192E-5C4F-AE2C-F52B8611FAE6}" type="parTrans" cxnId="{D47544DD-7E75-BE41-BA69-5CE6CDE497C9}">
      <dgm:prSet/>
      <dgm:spPr/>
      <dgm:t>
        <a:bodyPr/>
        <a:lstStyle/>
        <a:p>
          <a:endParaRPr lang="en-US"/>
        </a:p>
      </dgm:t>
    </dgm:pt>
    <dgm:pt modelId="{4FEB82CC-12B6-E341-89C1-80C98831FB9A}" type="sibTrans" cxnId="{D47544DD-7E75-BE41-BA69-5CE6CDE497C9}">
      <dgm:prSet/>
      <dgm:spPr>
        <a:xfrm>
          <a:off x="148626" y="551"/>
          <a:ext cx="1714426" cy="1714426"/>
        </a:xfrm>
        <a:gradFill rotWithShape="0">
          <a:gsLst>
            <a:gs pos="0">
              <a:srgbClr val="BC8027">
                <a:alpha val="90000"/>
                <a:hueOff val="0"/>
                <a:satOff val="0"/>
                <a:lumOff val="0"/>
                <a:alphaOff val="-30000"/>
                <a:tint val="100000"/>
                <a:shade val="100000"/>
                <a:satMod val="129999"/>
              </a:srgbClr>
            </a:gs>
            <a:gs pos="100000">
              <a:srgbClr val="BC8027">
                <a:alpha val="90000"/>
                <a:hueOff val="0"/>
                <a:satOff val="0"/>
                <a:lumOff val="0"/>
                <a:alphaOff val="-3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5C1C90D3-2171-5345-9A4B-4790457AC992}">
      <dgm:prSet phldrT="[Text]"/>
      <dgm:spPr>
        <a:xfrm>
          <a:off x="330320" y="13949"/>
          <a:ext cx="456753" cy="456753"/>
        </a:xfrm>
        <a:noFill/>
        <a:ln>
          <a:noFill/>
        </a:ln>
        <a:effectLst/>
      </dgm:spPr>
      <dgm:t>
        <a:bodyPr/>
        <a:lstStyle/>
        <a:p>
          <a:endParaRPr lang="en-US">
            <a:solidFill>
              <a:srgbClr val="000000">
                <a:hueOff val="0"/>
                <a:satOff val="0"/>
                <a:lumOff val="0"/>
                <a:alphaOff val="0"/>
              </a:srgbClr>
            </a:solidFill>
            <a:latin typeface="Helvetica Neue"/>
            <a:ea typeface="Helvetica Neue"/>
            <a:cs typeface="Helvetica Neue"/>
          </a:endParaRPr>
        </a:p>
      </dgm:t>
    </dgm:pt>
    <dgm:pt modelId="{D614D42E-35B9-C440-8E85-2460B2FA62C9}" type="parTrans" cxnId="{783DE017-989F-5E4A-8722-C173BF91A035}">
      <dgm:prSet/>
      <dgm:spPr/>
      <dgm:t>
        <a:bodyPr/>
        <a:lstStyle/>
        <a:p>
          <a:endParaRPr lang="en-US"/>
        </a:p>
      </dgm:t>
    </dgm:pt>
    <dgm:pt modelId="{1AF5E0D1-6701-A346-9169-A8C002BAB561}" type="sibTrans" cxnId="{783DE017-989F-5E4A-8722-C173BF91A035}">
      <dgm:prSet/>
      <dgm:spPr>
        <a:xfrm>
          <a:off x="148626" y="551"/>
          <a:ext cx="1714426" cy="1714426"/>
        </a:xfrm>
        <a:gradFill rotWithShape="0">
          <a:gsLst>
            <a:gs pos="0">
              <a:srgbClr val="BC8027">
                <a:alpha val="90000"/>
                <a:hueOff val="0"/>
                <a:satOff val="0"/>
                <a:lumOff val="0"/>
                <a:alphaOff val="-40000"/>
                <a:tint val="100000"/>
                <a:shade val="100000"/>
                <a:satMod val="129999"/>
              </a:srgbClr>
            </a:gs>
            <a:gs pos="100000">
              <a:srgbClr val="BC8027">
                <a:alpha val="90000"/>
                <a:hueOff val="0"/>
                <a:satOff val="0"/>
                <a:lumOff val="0"/>
                <a:alphaOff val="-4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gm:spPr>
      <dgm:t>
        <a:bodyPr/>
        <a:lstStyle/>
        <a:p>
          <a:endParaRPr lang="en-US"/>
        </a:p>
      </dgm:t>
    </dgm:pt>
    <dgm:pt modelId="{93C4186F-7E9E-1A4A-BC83-D5498E54393F}" type="pres">
      <dgm:prSet presAssocID="{88E33093-E2CD-E646-8C2D-61BED8D04169}" presName="cycle" presStyleCnt="0">
        <dgm:presLayoutVars>
          <dgm:dir/>
          <dgm:resizeHandles val="exact"/>
        </dgm:presLayoutVars>
      </dgm:prSet>
      <dgm:spPr/>
    </dgm:pt>
    <dgm:pt modelId="{D61957E7-743B-3145-A812-46BB867D608A}" type="pres">
      <dgm:prSet presAssocID="{1E2D2FA4-36D3-244B-A772-5D1285421059}" presName="dummy" presStyleCnt="0"/>
      <dgm:spPr/>
    </dgm:pt>
    <dgm:pt modelId="{7B1288D2-9B21-884E-91E1-939ED351FF94}" type="pres">
      <dgm:prSet presAssocID="{1E2D2FA4-36D3-244B-A772-5D1285421059}" presName="node" presStyleLbl="revTx" presStyleIdx="0" presStyleCnt="5">
        <dgm:presLayoutVars>
          <dgm:bulletEnabled val="1"/>
        </dgm:presLayoutVars>
      </dgm:prSet>
      <dgm:spPr>
        <a:prstGeom prst="rect">
          <a:avLst/>
        </a:prstGeom>
      </dgm:spPr>
    </dgm:pt>
    <dgm:pt modelId="{BDACE3E8-F829-2D4D-81A1-728B7C061E15}" type="pres">
      <dgm:prSet presAssocID="{AB9C67A3-3C05-A744-9A8E-77150C595418}" presName="sibTrans" presStyleLbl="node1" presStyleIdx="0" presStyleCnt="5"/>
      <dgm:spPr>
        <a:prstGeom prst="circularArrow">
          <a:avLst>
            <a:gd name="adj1" fmla="val 5195"/>
            <a:gd name="adj2" fmla="val 335548"/>
            <a:gd name="adj3" fmla="val 21294730"/>
            <a:gd name="adj4" fmla="val 19764935"/>
            <a:gd name="adj5" fmla="val 6061"/>
          </a:avLst>
        </a:prstGeom>
      </dgm:spPr>
    </dgm:pt>
    <dgm:pt modelId="{1723261B-F05A-2E43-B898-DD23A65AA86E}" type="pres">
      <dgm:prSet presAssocID="{35FEA102-5B53-7A4C-A608-88B59EAB07FB}" presName="dummy" presStyleCnt="0"/>
      <dgm:spPr/>
    </dgm:pt>
    <dgm:pt modelId="{EEF085F5-3467-9B47-B661-9BC1E94798E2}" type="pres">
      <dgm:prSet presAssocID="{35FEA102-5B53-7A4C-A608-88B59EAB07FB}" presName="node" presStyleLbl="revTx" presStyleIdx="1" presStyleCnt="5">
        <dgm:presLayoutVars>
          <dgm:bulletEnabled val="1"/>
        </dgm:presLayoutVars>
      </dgm:prSet>
      <dgm:spPr>
        <a:prstGeom prst="rect">
          <a:avLst/>
        </a:prstGeom>
      </dgm:spPr>
    </dgm:pt>
    <dgm:pt modelId="{730E9FDA-E027-A546-90EF-6D539727D1E5}" type="pres">
      <dgm:prSet presAssocID="{A261C99D-B882-0D49-99C5-E860AD54D66B}" presName="sibTrans" presStyleLbl="node1" presStyleIdx="1" presStyleCnt="5"/>
      <dgm:spPr>
        <a:prstGeom prst="circularArrow">
          <a:avLst>
            <a:gd name="adj1" fmla="val 5195"/>
            <a:gd name="adj2" fmla="val 335548"/>
            <a:gd name="adj3" fmla="val 4016241"/>
            <a:gd name="adj4" fmla="val 2252016"/>
            <a:gd name="adj5" fmla="val 6061"/>
          </a:avLst>
        </a:prstGeom>
      </dgm:spPr>
    </dgm:pt>
    <dgm:pt modelId="{23DA14D1-8B61-4A47-B10B-08E3ACDE562E}" type="pres">
      <dgm:prSet presAssocID="{4AA57AB5-773C-B44B-9B6E-969946EA0D43}" presName="dummy" presStyleCnt="0"/>
      <dgm:spPr/>
    </dgm:pt>
    <dgm:pt modelId="{FDC2BA97-E289-674C-93A1-5B6CD5E2D038}" type="pres">
      <dgm:prSet presAssocID="{4AA57AB5-773C-B44B-9B6E-969946EA0D43}" presName="node" presStyleLbl="revTx" presStyleIdx="2" presStyleCnt="5">
        <dgm:presLayoutVars>
          <dgm:bulletEnabled val="1"/>
        </dgm:presLayoutVars>
      </dgm:prSet>
      <dgm:spPr>
        <a:prstGeom prst="rect">
          <a:avLst/>
        </a:prstGeom>
      </dgm:spPr>
    </dgm:pt>
    <dgm:pt modelId="{3E02F9F9-0E7E-4843-B26F-72200D5BA5D7}" type="pres">
      <dgm:prSet presAssocID="{19C5531D-A71D-4D4C-9A9D-420B3E0D7E2C}" presName="sibTrans" presStyleLbl="node1" presStyleIdx="2" presStyleCnt="5"/>
      <dgm:spPr>
        <a:prstGeom prst="circularArrow">
          <a:avLst>
            <a:gd name="adj1" fmla="val 5195"/>
            <a:gd name="adj2" fmla="val 335548"/>
            <a:gd name="adj3" fmla="val 8212436"/>
            <a:gd name="adj4" fmla="val 6448212"/>
            <a:gd name="adj5" fmla="val 6061"/>
          </a:avLst>
        </a:prstGeom>
      </dgm:spPr>
    </dgm:pt>
    <dgm:pt modelId="{DA53E554-06F2-BF4B-90D2-0DCB57E63D86}" type="pres">
      <dgm:prSet presAssocID="{8CEA2C35-0774-BE43-8ADF-372C0A395BE7}" presName="dummy" presStyleCnt="0"/>
      <dgm:spPr/>
    </dgm:pt>
    <dgm:pt modelId="{3766753A-ADA7-9144-956E-EDE764270DEE}" type="pres">
      <dgm:prSet presAssocID="{8CEA2C35-0774-BE43-8ADF-372C0A395BE7}" presName="node" presStyleLbl="revTx" presStyleIdx="3" presStyleCnt="5">
        <dgm:presLayoutVars>
          <dgm:bulletEnabled val="1"/>
        </dgm:presLayoutVars>
      </dgm:prSet>
      <dgm:spPr>
        <a:prstGeom prst="rect">
          <a:avLst/>
        </a:prstGeom>
      </dgm:spPr>
    </dgm:pt>
    <dgm:pt modelId="{1B3D7A0B-F81C-6443-ABE1-1493FF2BEE46}" type="pres">
      <dgm:prSet presAssocID="{4FEB82CC-12B6-E341-89C1-80C98831FB9A}" presName="sibTrans" presStyleLbl="node1" presStyleIdx="3" presStyleCnt="5"/>
      <dgm:spPr>
        <a:prstGeom prst="circularArrow">
          <a:avLst>
            <a:gd name="adj1" fmla="val 5195"/>
            <a:gd name="adj2" fmla="val 335548"/>
            <a:gd name="adj3" fmla="val 12299518"/>
            <a:gd name="adj4" fmla="val 10769722"/>
            <a:gd name="adj5" fmla="val 6061"/>
          </a:avLst>
        </a:prstGeom>
      </dgm:spPr>
    </dgm:pt>
    <dgm:pt modelId="{50572329-0086-0C46-A01B-F9CD60D254DB}" type="pres">
      <dgm:prSet presAssocID="{5C1C90D3-2171-5345-9A4B-4790457AC992}" presName="dummy" presStyleCnt="0"/>
      <dgm:spPr/>
    </dgm:pt>
    <dgm:pt modelId="{6E37CDF1-8458-DA40-B9FE-04F2FA41A9C8}" type="pres">
      <dgm:prSet presAssocID="{5C1C90D3-2171-5345-9A4B-4790457AC992}" presName="node" presStyleLbl="revTx" presStyleIdx="4" presStyleCnt="5">
        <dgm:presLayoutVars>
          <dgm:bulletEnabled val="1"/>
        </dgm:presLayoutVars>
      </dgm:prSet>
      <dgm:spPr>
        <a:prstGeom prst="rect">
          <a:avLst/>
        </a:prstGeom>
      </dgm:spPr>
    </dgm:pt>
    <dgm:pt modelId="{512D9E47-DB1C-6D41-A248-D1048F741040}" type="pres">
      <dgm:prSet presAssocID="{1AF5E0D1-6701-A346-9169-A8C002BAB561}" presName="sibTrans" presStyleLbl="node1" presStyleIdx="4" presStyleCnt="5"/>
      <dgm:spPr>
        <a:prstGeom prst="circularArrow">
          <a:avLst>
            <a:gd name="adj1" fmla="val 5195"/>
            <a:gd name="adj2" fmla="val 335548"/>
            <a:gd name="adj3" fmla="val 16867224"/>
            <a:gd name="adj4" fmla="val 15197228"/>
            <a:gd name="adj5" fmla="val 6061"/>
          </a:avLst>
        </a:prstGeom>
      </dgm:spPr>
    </dgm:pt>
  </dgm:ptLst>
  <dgm:cxnLst>
    <dgm:cxn modelId="{4038B008-34E0-4E44-A9D2-CA667A3F1ED9}" type="presOf" srcId="{35FEA102-5B53-7A4C-A608-88B59EAB07FB}" destId="{EEF085F5-3467-9B47-B661-9BC1E94798E2}" srcOrd="0" destOrd="0" presId="urn:microsoft.com/office/officeart/2005/8/layout/cycle1"/>
    <dgm:cxn modelId="{783DE017-989F-5E4A-8722-C173BF91A035}" srcId="{88E33093-E2CD-E646-8C2D-61BED8D04169}" destId="{5C1C90D3-2171-5345-9A4B-4790457AC992}" srcOrd="4" destOrd="0" parTransId="{D614D42E-35B9-C440-8E85-2460B2FA62C9}" sibTransId="{1AF5E0D1-6701-A346-9169-A8C002BAB561}"/>
    <dgm:cxn modelId="{93CD0D1C-3798-C742-A0C6-9B62522D65B3}" type="presOf" srcId="{19C5531D-A71D-4D4C-9A9D-420B3E0D7E2C}" destId="{3E02F9F9-0E7E-4843-B26F-72200D5BA5D7}" srcOrd="0" destOrd="0" presId="urn:microsoft.com/office/officeart/2005/8/layout/cycle1"/>
    <dgm:cxn modelId="{1DEC072A-0919-5D48-B46C-83002A69C99C}" type="presOf" srcId="{4AA57AB5-773C-B44B-9B6E-969946EA0D43}" destId="{FDC2BA97-E289-674C-93A1-5B6CD5E2D038}" srcOrd="0" destOrd="0" presId="urn:microsoft.com/office/officeart/2005/8/layout/cycle1"/>
    <dgm:cxn modelId="{0BF2133D-C052-E543-B0BB-9B28E7B2ABE0}" type="presOf" srcId="{AB9C67A3-3C05-A744-9A8E-77150C595418}" destId="{BDACE3E8-F829-2D4D-81A1-728B7C061E15}" srcOrd="0" destOrd="0" presId="urn:microsoft.com/office/officeart/2005/8/layout/cycle1"/>
    <dgm:cxn modelId="{938C444A-DD23-CE4F-AA09-26051AE07B3D}" srcId="{88E33093-E2CD-E646-8C2D-61BED8D04169}" destId="{4AA57AB5-773C-B44B-9B6E-969946EA0D43}" srcOrd="2" destOrd="0" parTransId="{33F196E8-009B-8846-A524-15E88167F083}" sibTransId="{19C5531D-A71D-4D4C-9A9D-420B3E0D7E2C}"/>
    <dgm:cxn modelId="{A4B1CA64-A9BA-3C49-B1EA-236BFAC5DC1D}" type="presOf" srcId="{8CEA2C35-0774-BE43-8ADF-372C0A395BE7}" destId="{3766753A-ADA7-9144-956E-EDE764270DEE}" srcOrd="0" destOrd="0" presId="urn:microsoft.com/office/officeart/2005/8/layout/cycle1"/>
    <dgm:cxn modelId="{9468D467-F38E-A74F-88E0-8B39920BE590}" srcId="{88E33093-E2CD-E646-8C2D-61BED8D04169}" destId="{35FEA102-5B53-7A4C-A608-88B59EAB07FB}" srcOrd="1" destOrd="0" parTransId="{6B7036E1-F8F6-A847-8FF4-A67CC1E4D988}" sibTransId="{A261C99D-B882-0D49-99C5-E860AD54D66B}"/>
    <dgm:cxn modelId="{D29A7774-1BE8-6E42-A292-D7BC06A2F805}" type="presOf" srcId="{5C1C90D3-2171-5345-9A4B-4790457AC992}" destId="{6E37CDF1-8458-DA40-B9FE-04F2FA41A9C8}" srcOrd="0" destOrd="0" presId="urn:microsoft.com/office/officeart/2005/8/layout/cycle1"/>
    <dgm:cxn modelId="{3381B07B-8BC5-1349-88F0-F6941A2D6773}" type="presOf" srcId="{1AF5E0D1-6701-A346-9169-A8C002BAB561}" destId="{512D9E47-DB1C-6D41-A248-D1048F741040}" srcOrd="0" destOrd="0" presId="urn:microsoft.com/office/officeart/2005/8/layout/cycle1"/>
    <dgm:cxn modelId="{02FD0A89-6A03-1346-80F6-DC51994C506F}" type="presOf" srcId="{A261C99D-B882-0D49-99C5-E860AD54D66B}" destId="{730E9FDA-E027-A546-90EF-6D539727D1E5}" srcOrd="0" destOrd="0" presId="urn:microsoft.com/office/officeart/2005/8/layout/cycle1"/>
    <dgm:cxn modelId="{8ABCA795-5CD8-F94A-81F2-7E454EF89B01}" type="presOf" srcId="{88E33093-E2CD-E646-8C2D-61BED8D04169}" destId="{93C4186F-7E9E-1A4A-BC83-D5498E54393F}" srcOrd="0" destOrd="0" presId="urn:microsoft.com/office/officeart/2005/8/layout/cycle1"/>
    <dgm:cxn modelId="{3FB7B1BA-744F-8D4F-BD74-F9AD631EEEAF}" type="presOf" srcId="{1E2D2FA4-36D3-244B-A772-5D1285421059}" destId="{7B1288D2-9B21-884E-91E1-939ED351FF94}" srcOrd="0" destOrd="0" presId="urn:microsoft.com/office/officeart/2005/8/layout/cycle1"/>
    <dgm:cxn modelId="{BE661FC0-9F17-E84A-955B-B0B5D1098FA2}" type="presOf" srcId="{4FEB82CC-12B6-E341-89C1-80C98831FB9A}" destId="{1B3D7A0B-F81C-6443-ABE1-1493FF2BEE46}" srcOrd="0" destOrd="0" presId="urn:microsoft.com/office/officeart/2005/8/layout/cycle1"/>
    <dgm:cxn modelId="{8779A3CA-0546-4A46-8021-218EF2353FFB}" srcId="{88E33093-E2CD-E646-8C2D-61BED8D04169}" destId="{1E2D2FA4-36D3-244B-A772-5D1285421059}" srcOrd="0" destOrd="0" parTransId="{5A3A3E91-656A-5845-B738-4E3D867DAFD9}" sibTransId="{AB9C67A3-3C05-A744-9A8E-77150C595418}"/>
    <dgm:cxn modelId="{D47544DD-7E75-BE41-BA69-5CE6CDE497C9}" srcId="{88E33093-E2CD-E646-8C2D-61BED8D04169}" destId="{8CEA2C35-0774-BE43-8ADF-372C0A395BE7}" srcOrd="3" destOrd="0" parTransId="{3D526615-192E-5C4F-AE2C-F52B8611FAE6}" sibTransId="{4FEB82CC-12B6-E341-89C1-80C98831FB9A}"/>
    <dgm:cxn modelId="{8B5DE12A-2DFE-8B4E-A370-F19617640264}" type="presParOf" srcId="{93C4186F-7E9E-1A4A-BC83-D5498E54393F}" destId="{D61957E7-743B-3145-A812-46BB867D608A}" srcOrd="0" destOrd="0" presId="urn:microsoft.com/office/officeart/2005/8/layout/cycle1"/>
    <dgm:cxn modelId="{C36968BF-56C9-4741-AFBF-F7A35BFA3F01}" type="presParOf" srcId="{93C4186F-7E9E-1A4A-BC83-D5498E54393F}" destId="{7B1288D2-9B21-884E-91E1-939ED351FF94}" srcOrd="1" destOrd="0" presId="urn:microsoft.com/office/officeart/2005/8/layout/cycle1"/>
    <dgm:cxn modelId="{ADE5717D-8428-8F4E-BC81-6862D22D5BA2}" type="presParOf" srcId="{93C4186F-7E9E-1A4A-BC83-D5498E54393F}" destId="{BDACE3E8-F829-2D4D-81A1-728B7C061E15}" srcOrd="2" destOrd="0" presId="urn:microsoft.com/office/officeart/2005/8/layout/cycle1"/>
    <dgm:cxn modelId="{5ED14D25-5F42-F148-BE2C-CB5BB1C76134}" type="presParOf" srcId="{93C4186F-7E9E-1A4A-BC83-D5498E54393F}" destId="{1723261B-F05A-2E43-B898-DD23A65AA86E}" srcOrd="3" destOrd="0" presId="urn:microsoft.com/office/officeart/2005/8/layout/cycle1"/>
    <dgm:cxn modelId="{C48490DE-A3FB-8348-9263-0AD32998176B}" type="presParOf" srcId="{93C4186F-7E9E-1A4A-BC83-D5498E54393F}" destId="{EEF085F5-3467-9B47-B661-9BC1E94798E2}" srcOrd="4" destOrd="0" presId="urn:microsoft.com/office/officeart/2005/8/layout/cycle1"/>
    <dgm:cxn modelId="{589C0573-9EFF-094E-B742-FD589891D000}" type="presParOf" srcId="{93C4186F-7E9E-1A4A-BC83-D5498E54393F}" destId="{730E9FDA-E027-A546-90EF-6D539727D1E5}" srcOrd="5" destOrd="0" presId="urn:microsoft.com/office/officeart/2005/8/layout/cycle1"/>
    <dgm:cxn modelId="{3B880A4C-0802-5C41-A8A6-759D65168145}" type="presParOf" srcId="{93C4186F-7E9E-1A4A-BC83-D5498E54393F}" destId="{23DA14D1-8B61-4A47-B10B-08E3ACDE562E}" srcOrd="6" destOrd="0" presId="urn:microsoft.com/office/officeart/2005/8/layout/cycle1"/>
    <dgm:cxn modelId="{24BB0AA5-F4AA-B149-92FB-D0EF58A3538A}" type="presParOf" srcId="{93C4186F-7E9E-1A4A-BC83-D5498E54393F}" destId="{FDC2BA97-E289-674C-93A1-5B6CD5E2D038}" srcOrd="7" destOrd="0" presId="urn:microsoft.com/office/officeart/2005/8/layout/cycle1"/>
    <dgm:cxn modelId="{31C30229-F00A-714C-BE3F-4715E14969B0}" type="presParOf" srcId="{93C4186F-7E9E-1A4A-BC83-D5498E54393F}" destId="{3E02F9F9-0E7E-4843-B26F-72200D5BA5D7}" srcOrd="8" destOrd="0" presId="urn:microsoft.com/office/officeart/2005/8/layout/cycle1"/>
    <dgm:cxn modelId="{ABD22C9B-A686-2A45-BA90-7938E4377F2F}" type="presParOf" srcId="{93C4186F-7E9E-1A4A-BC83-D5498E54393F}" destId="{DA53E554-06F2-BF4B-90D2-0DCB57E63D86}" srcOrd="9" destOrd="0" presId="urn:microsoft.com/office/officeart/2005/8/layout/cycle1"/>
    <dgm:cxn modelId="{71A2DCD8-4676-CE49-9F6B-96978E08B608}" type="presParOf" srcId="{93C4186F-7E9E-1A4A-BC83-D5498E54393F}" destId="{3766753A-ADA7-9144-956E-EDE764270DEE}" srcOrd="10" destOrd="0" presId="urn:microsoft.com/office/officeart/2005/8/layout/cycle1"/>
    <dgm:cxn modelId="{A1AC2CB4-966B-8A40-8D67-08EA6A4E34E9}" type="presParOf" srcId="{93C4186F-7E9E-1A4A-BC83-D5498E54393F}" destId="{1B3D7A0B-F81C-6443-ABE1-1493FF2BEE46}" srcOrd="11" destOrd="0" presId="urn:microsoft.com/office/officeart/2005/8/layout/cycle1"/>
    <dgm:cxn modelId="{75D20151-33AB-B441-B8B9-3D50C41239A1}" type="presParOf" srcId="{93C4186F-7E9E-1A4A-BC83-D5498E54393F}" destId="{50572329-0086-0C46-A01B-F9CD60D254DB}" srcOrd="12" destOrd="0" presId="urn:microsoft.com/office/officeart/2005/8/layout/cycle1"/>
    <dgm:cxn modelId="{D818D27E-2E3F-C04F-8BD0-FCBB4168C47E}" type="presParOf" srcId="{93C4186F-7E9E-1A4A-BC83-D5498E54393F}" destId="{6E37CDF1-8458-DA40-B9FE-04F2FA41A9C8}" srcOrd="13" destOrd="0" presId="urn:microsoft.com/office/officeart/2005/8/layout/cycle1"/>
    <dgm:cxn modelId="{1E4E0961-109A-5E42-AF5B-012D52787D57}" type="presParOf" srcId="{93C4186F-7E9E-1A4A-BC83-D5498E54393F}" destId="{512D9E47-DB1C-6D41-A248-D1048F741040}" srcOrd="14" destOrd="0" presId="urn:microsoft.com/office/officeart/2005/8/layout/cycle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288D2-9B21-884E-91E1-939ED351FF94}">
      <dsp:nvSpPr>
        <dsp:cNvPr id="0" name=""/>
        <dsp:cNvSpPr/>
      </dsp:nvSpPr>
      <dsp:spPr>
        <a:xfrm>
          <a:off x="1818722" y="20894"/>
          <a:ext cx="683052" cy="683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dirty="0">
            <a:solidFill>
              <a:srgbClr val="000000">
                <a:hueOff val="0"/>
                <a:satOff val="0"/>
                <a:lumOff val="0"/>
                <a:alphaOff val="0"/>
              </a:srgbClr>
            </a:solidFill>
            <a:latin typeface="Helvetica Neue"/>
            <a:ea typeface="Helvetica Neue"/>
            <a:cs typeface="Helvetica Neue"/>
          </a:endParaRPr>
        </a:p>
      </dsp:txBody>
      <dsp:txXfrm>
        <a:off x="1818722" y="20894"/>
        <a:ext cx="683052" cy="683052"/>
      </dsp:txXfrm>
    </dsp:sp>
    <dsp:sp modelId="{BDACE3E8-F829-2D4D-81A1-728B7C061E15}">
      <dsp:nvSpPr>
        <dsp:cNvPr id="0" name=""/>
        <dsp:cNvSpPr/>
      </dsp:nvSpPr>
      <dsp:spPr>
        <a:xfrm>
          <a:off x="209073" y="790"/>
          <a:ext cx="2564566" cy="2564566"/>
        </a:xfrm>
        <a:prstGeom prst="circularArrow">
          <a:avLst>
            <a:gd name="adj1" fmla="val 5195"/>
            <a:gd name="adj2" fmla="val 335548"/>
            <a:gd name="adj3" fmla="val 21294730"/>
            <a:gd name="adj4" fmla="val 19764935"/>
            <a:gd name="adj5" fmla="val 6061"/>
          </a:avLst>
        </a:prstGeom>
        <a:gradFill rotWithShape="0">
          <a:gsLst>
            <a:gs pos="0">
              <a:srgbClr val="BC8027">
                <a:alpha val="90000"/>
                <a:hueOff val="0"/>
                <a:satOff val="0"/>
                <a:lumOff val="0"/>
                <a:alphaOff val="0"/>
                <a:tint val="100000"/>
                <a:shade val="100000"/>
                <a:satMod val="129999"/>
              </a:srgbClr>
            </a:gs>
            <a:gs pos="100000">
              <a:srgbClr val="BC8027">
                <a:alpha val="90000"/>
                <a:hueOff val="0"/>
                <a:satOff val="0"/>
                <a:lumOff val="0"/>
                <a:alphaOff val="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EF085F5-3467-9B47-B661-9BC1E94798E2}">
      <dsp:nvSpPr>
        <dsp:cNvPr id="0" name=""/>
        <dsp:cNvSpPr/>
      </dsp:nvSpPr>
      <dsp:spPr>
        <a:xfrm>
          <a:off x="2232121" y="1293204"/>
          <a:ext cx="683052" cy="683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000000">
                <a:hueOff val="0"/>
                <a:satOff val="0"/>
                <a:lumOff val="0"/>
                <a:alphaOff val="0"/>
              </a:srgbClr>
            </a:solidFill>
            <a:latin typeface="Helvetica Neue"/>
            <a:ea typeface="Helvetica Neue"/>
            <a:cs typeface="Helvetica Neue"/>
          </a:endParaRPr>
        </a:p>
      </dsp:txBody>
      <dsp:txXfrm>
        <a:off x="2232121" y="1293204"/>
        <a:ext cx="683052" cy="683052"/>
      </dsp:txXfrm>
    </dsp:sp>
    <dsp:sp modelId="{730E9FDA-E027-A546-90EF-6D539727D1E5}">
      <dsp:nvSpPr>
        <dsp:cNvPr id="0" name=""/>
        <dsp:cNvSpPr/>
      </dsp:nvSpPr>
      <dsp:spPr>
        <a:xfrm>
          <a:off x="209073" y="790"/>
          <a:ext cx="2564566" cy="2564566"/>
        </a:xfrm>
        <a:prstGeom prst="circularArrow">
          <a:avLst>
            <a:gd name="adj1" fmla="val 5195"/>
            <a:gd name="adj2" fmla="val 335548"/>
            <a:gd name="adj3" fmla="val 4016241"/>
            <a:gd name="adj4" fmla="val 2252016"/>
            <a:gd name="adj5" fmla="val 6061"/>
          </a:avLst>
        </a:prstGeom>
        <a:gradFill rotWithShape="0">
          <a:gsLst>
            <a:gs pos="0">
              <a:srgbClr val="BC8027">
                <a:alpha val="90000"/>
                <a:hueOff val="0"/>
                <a:satOff val="0"/>
                <a:lumOff val="0"/>
                <a:alphaOff val="-10000"/>
                <a:tint val="100000"/>
                <a:shade val="100000"/>
                <a:satMod val="129999"/>
              </a:srgbClr>
            </a:gs>
            <a:gs pos="100000">
              <a:srgbClr val="BC8027">
                <a:alpha val="90000"/>
                <a:hueOff val="0"/>
                <a:satOff val="0"/>
                <a:lumOff val="0"/>
                <a:alphaOff val="-1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DC2BA97-E289-674C-93A1-5B6CD5E2D038}">
      <dsp:nvSpPr>
        <dsp:cNvPr id="0" name=""/>
        <dsp:cNvSpPr/>
      </dsp:nvSpPr>
      <dsp:spPr>
        <a:xfrm>
          <a:off x="1149830" y="2079535"/>
          <a:ext cx="683052" cy="683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000000">
                <a:hueOff val="0"/>
                <a:satOff val="0"/>
                <a:lumOff val="0"/>
                <a:alphaOff val="0"/>
              </a:srgbClr>
            </a:solidFill>
            <a:latin typeface="Helvetica Neue"/>
            <a:ea typeface="Helvetica Neue"/>
            <a:cs typeface="Helvetica Neue"/>
          </a:endParaRPr>
        </a:p>
      </dsp:txBody>
      <dsp:txXfrm>
        <a:off x="1149830" y="2079535"/>
        <a:ext cx="683052" cy="683052"/>
      </dsp:txXfrm>
    </dsp:sp>
    <dsp:sp modelId="{3E02F9F9-0E7E-4843-B26F-72200D5BA5D7}">
      <dsp:nvSpPr>
        <dsp:cNvPr id="0" name=""/>
        <dsp:cNvSpPr/>
      </dsp:nvSpPr>
      <dsp:spPr>
        <a:xfrm>
          <a:off x="209073" y="790"/>
          <a:ext cx="2564566" cy="2564566"/>
        </a:xfrm>
        <a:prstGeom prst="circularArrow">
          <a:avLst>
            <a:gd name="adj1" fmla="val 5195"/>
            <a:gd name="adj2" fmla="val 335548"/>
            <a:gd name="adj3" fmla="val 8212436"/>
            <a:gd name="adj4" fmla="val 6448212"/>
            <a:gd name="adj5" fmla="val 6061"/>
          </a:avLst>
        </a:prstGeom>
        <a:gradFill rotWithShape="0">
          <a:gsLst>
            <a:gs pos="0">
              <a:srgbClr val="BC8027">
                <a:alpha val="90000"/>
                <a:hueOff val="0"/>
                <a:satOff val="0"/>
                <a:lumOff val="0"/>
                <a:alphaOff val="-20000"/>
                <a:tint val="100000"/>
                <a:shade val="100000"/>
                <a:satMod val="129999"/>
              </a:srgbClr>
            </a:gs>
            <a:gs pos="100000">
              <a:srgbClr val="BC8027">
                <a:alpha val="90000"/>
                <a:hueOff val="0"/>
                <a:satOff val="0"/>
                <a:lumOff val="0"/>
                <a:alphaOff val="-2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766753A-ADA7-9144-956E-EDE764270DEE}">
      <dsp:nvSpPr>
        <dsp:cNvPr id="0" name=""/>
        <dsp:cNvSpPr/>
      </dsp:nvSpPr>
      <dsp:spPr>
        <a:xfrm>
          <a:off x="67538" y="1293204"/>
          <a:ext cx="683052" cy="683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000000">
                <a:hueOff val="0"/>
                <a:satOff val="0"/>
                <a:lumOff val="0"/>
                <a:alphaOff val="0"/>
              </a:srgbClr>
            </a:solidFill>
            <a:latin typeface="Helvetica Neue"/>
            <a:ea typeface="Helvetica Neue"/>
            <a:cs typeface="Helvetica Neue"/>
          </a:endParaRPr>
        </a:p>
      </dsp:txBody>
      <dsp:txXfrm>
        <a:off x="67538" y="1293204"/>
        <a:ext cx="683052" cy="683052"/>
      </dsp:txXfrm>
    </dsp:sp>
    <dsp:sp modelId="{1B3D7A0B-F81C-6443-ABE1-1493FF2BEE46}">
      <dsp:nvSpPr>
        <dsp:cNvPr id="0" name=""/>
        <dsp:cNvSpPr/>
      </dsp:nvSpPr>
      <dsp:spPr>
        <a:xfrm>
          <a:off x="209073" y="790"/>
          <a:ext cx="2564566" cy="2564566"/>
        </a:xfrm>
        <a:prstGeom prst="circularArrow">
          <a:avLst>
            <a:gd name="adj1" fmla="val 5195"/>
            <a:gd name="adj2" fmla="val 335548"/>
            <a:gd name="adj3" fmla="val 12299518"/>
            <a:gd name="adj4" fmla="val 10769722"/>
            <a:gd name="adj5" fmla="val 6061"/>
          </a:avLst>
        </a:prstGeom>
        <a:gradFill rotWithShape="0">
          <a:gsLst>
            <a:gs pos="0">
              <a:srgbClr val="BC8027">
                <a:alpha val="90000"/>
                <a:hueOff val="0"/>
                <a:satOff val="0"/>
                <a:lumOff val="0"/>
                <a:alphaOff val="-30000"/>
                <a:tint val="100000"/>
                <a:shade val="100000"/>
                <a:satMod val="129999"/>
              </a:srgbClr>
            </a:gs>
            <a:gs pos="100000">
              <a:srgbClr val="BC8027">
                <a:alpha val="90000"/>
                <a:hueOff val="0"/>
                <a:satOff val="0"/>
                <a:lumOff val="0"/>
                <a:alphaOff val="-3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E37CDF1-8458-DA40-B9FE-04F2FA41A9C8}">
      <dsp:nvSpPr>
        <dsp:cNvPr id="0" name=""/>
        <dsp:cNvSpPr/>
      </dsp:nvSpPr>
      <dsp:spPr>
        <a:xfrm>
          <a:off x="480937" y="20894"/>
          <a:ext cx="683052" cy="683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000000">
                <a:hueOff val="0"/>
                <a:satOff val="0"/>
                <a:lumOff val="0"/>
                <a:alphaOff val="0"/>
              </a:srgbClr>
            </a:solidFill>
            <a:latin typeface="Helvetica Neue"/>
            <a:ea typeface="Helvetica Neue"/>
            <a:cs typeface="Helvetica Neue"/>
          </a:endParaRPr>
        </a:p>
      </dsp:txBody>
      <dsp:txXfrm>
        <a:off x="480937" y="20894"/>
        <a:ext cx="683052" cy="683052"/>
      </dsp:txXfrm>
    </dsp:sp>
    <dsp:sp modelId="{512D9E47-DB1C-6D41-A248-D1048F741040}">
      <dsp:nvSpPr>
        <dsp:cNvPr id="0" name=""/>
        <dsp:cNvSpPr/>
      </dsp:nvSpPr>
      <dsp:spPr>
        <a:xfrm>
          <a:off x="209073" y="790"/>
          <a:ext cx="2564566" cy="2564566"/>
        </a:xfrm>
        <a:prstGeom prst="circularArrow">
          <a:avLst>
            <a:gd name="adj1" fmla="val 5195"/>
            <a:gd name="adj2" fmla="val 335548"/>
            <a:gd name="adj3" fmla="val 16867224"/>
            <a:gd name="adj4" fmla="val 15197228"/>
            <a:gd name="adj5" fmla="val 6061"/>
          </a:avLst>
        </a:prstGeom>
        <a:gradFill rotWithShape="0">
          <a:gsLst>
            <a:gs pos="0">
              <a:srgbClr val="BC8027">
                <a:alpha val="90000"/>
                <a:hueOff val="0"/>
                <a:satOff val="0"/>
                <a:lumOff val="0"/>
                <a:alphaOff val="-40000"/>
                <a:tint val="100000"/>
                <a:shade val="100000"/>
                <a:satMod val="129999"/>
              </a:srgbClr>
            </a:gs>
            <a:gs pos="100000">
              <a:srgbClr val="BC8027">
                <a:alpha val="90000"/>
                <a:hueOff val="0"/>
                <a:satOff val="0"/>
                <a:lumOff val="0"/>
                <a:alphaOff val="-40000"/>
                <a:tint val="50000"/>
                <a:shade val="100000"/>
                <a:satMod val="350000"/>
              </a:srgb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9AFAD-F6AC-094C-A8B3-13F443D79FD2}" type="datetimeFigureOut">
              <a:rPr lang="en-US" smtClean="0"/>
              <a:t>10/28/19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8538D6-DEB1-8D49-B005-577FBF8D31C9}" type="slidenum">
              <a:rPr lang="en-US" smtClean="0"/>
              <a:t>‹#›</a:t>
            </a:fld>
            <a:endParaRPr lang="en-US"/>
          </a:p>
        </p:txBody>
      </p:sp>
    </p:spTree>
    <p:extLst>
      <p:ext uri="{BB962C8B-B14F-4D97-AF65-F5344CB8AC3E}">
        <p14:creationId xmlns:p14="http://schemas.microsoft.com/office/powerpoint/2010/main" val="696009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
            </a:r>
            <a:r>
              <a:rPr lang="en-US" dirty="0" err="1"/>
              <a:t>SageMaker</a:t>
            </a:r>
            <a:r>
              <a:rPr lang="en-US" dirty="0"/>
              <a:t> is a fully managed service that allows developers and data scientists can use to build, train, and deploy machine learning models. There are a lot of components to </a:t>
            </a:r>
            <a:r>
              <a:rPr lang="en-US" dirty="0" err="1"/>
              <a:t>SageMaker</a:t>
            </a:r>
            <a:r>
              <a:rPr lang="en-US" dirty="0"/>
              <a:t>, whether you’re using the </a:t>
            </a:r>
            <a:r>
              <a:rPr lang="en-US" dirty="0" err="1"/>
              <a:t>manged</a:t>
            </a:r>
            <a:r>
              <a:rPr lang="en-US" dirty="0"/>
              <a:t> development environments, the ephemeral training clusters, the </a:t>
            </a:r>
            <a:r>
              <a:rPr lang="en-US" dirty="0" err="1"/>
              <a:t>hyperparamter</a:t>
            </a:r>
            <a:r>
              <a:rPr lang="en-US" dirty="0"/>
              <a:t> tuning, or the deployed endpoint </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10/28/19 9:51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833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5. Elastic inference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1100207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Turn off your notebooks when not in use, ideally using a Lambda function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you realize you need a different resource configuration, you can easily change this out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run feature engineering through all the cores on your machines. So if you upgrade to the m5 series, you can get access to 96 cores. When finished, you can wind this back down.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a soft limit on the number of </a:t>
            </a:r>
            <a:r>
              <a:rPr lang="en-US" dirty="0" err="1"/>
              <a:t>jupyter</a:t>
            </a:r>
            <a:r>
              <a:rPr lang="en-US" dirty="0"/>
              <a:t> notebooks you’ll have access to. Contact your AWS account team to increase this number when you are creating new environments for your data science teams.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to check in your code to git! You can store backups of your notebook data in S3, but in case your </a:t>
            </a:r>
            <a:r>
              <a:rPr lang="en-US" dirty="0" err="1"/>
              <a:t>Jupyter</a:t>
            </a:r>
            <a:r>
              <a:rPr lang="en-US" dirty="0"/>
              <a:t> environment is compromised with too much data, make sure your code is recoverable.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Revert to previous checkpoints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SageMaker</a:t>
            </a:r>
            <a:r>
              <a:rPr lang="en-US" dirty="0"/>
              <a:t> Execution Role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dirty="0"/>
              <a:t>Amazon Confidential</a:t>
            </a:r>
          </a:p>
        </p:txBody>
      </p:sp>
    </p:spTree>
    <p:extLst>
      <p:ext uri="{BB962C8B-B14F-4D97-AF65-F5344CB8AC3E}">
        <p14:creationId xmlns:p14="http://schemas.microsoft.com/office/powerpoint/2010/main" val="68322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181180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hope to show here is a trained ”Pareto” model. We want to send new economic data up to Pareto, and have him suggest an optimal gun control policy setting.</a:t>
            </a:r>
          </a:p>
          <a:p>
            <a:endParaRPr lang="en-US" dirty="0"/>
          </a:p>
          <a:p>
            <a:r>
              <a:rPr lang="en-US" dirty="0"/>
              <a:t>We want to show this on a variety of cases, we’ll send up economic data from multiple states, and from multiple points in time, and look at what he recommends given different policy scenarios</a:t>
            </a:r>
          </a:p>
          <a:p>
            <a:endParaRPr lang="en-US" dirty="0"/>
          </a:p>
          <a:p>
            <a:r>
              <a:rPr lang="en-US" dirty="0"/>
              <a:t>We hope we’ll have a flashy website for this too! </a:t>
            </a:r>
          </a:p>
          <a:p>
            <a:endParaRPr lang="en-US" dirty="0"/>
          </a:p>
          <a:p>
            <a:r>
              <a:rPr lang="en-US" dirty="0"/>
              <a:t>Shoot for a 2-5 minute demo.</a:t>
            </a:r>
          </a:p>
        </p:txBody>
      </p:sp>
      <p:sp>
        <p:nvSpPr>
          <p:cNvPr id="4" name="Slide Number Placeholder 3"/>
          <p:cNvSpPr>
            <a:spLocks noGrp="1"/>
          </p:cNvSpPr>
          <p:nvPr>
            <p:ph type="sldNum" sz="quarter" idx="5"/>
          </p:nvPr>
        </p:nvSpPr>
        <p:spPr/>
        <p:txBody>
          <a:bodyPr/>
          <a:lstStyle/>
          <a:p>
            <a:fld id="{297096FB-9D64-3647-B8CF-8C68647151A7}" type="slidenum">
              <a:rPr lang="en-US" smtClean="0"/>
              <a:t>11</a:t>
            </a:fld>
            <a:endParaRPr lang="en-US" dirty="0"/>
          </a:p>
        </p:txBody>
      </p:sp>
    </p:spTree>
    <p:extLst>
      <p:ext uri="{BB962C8B-B14F-4D97-AF65-F5344CB8AC3E}">
        <p14:creationId xmlns:p14="http://schemas.microsoft.com/office/powerpoint/2010/main" val="153357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mission is to</a:t>
            </a:r>
            <a:r>
              <a:rPr lang="en-US" baseline="0" dirty="0"/>
              <a:t> take our rich experience and expertise with machine learning across Amazon and put it in the hands of all organizations--every developer, data scientist, reseacher. </a:t>
            </a:r>
          </a:p>
          <a:p>
            <a:pPr marL="171450" indent="-171450">
              <a:buFont typeface="Arial" panose="020B0604020202020204" pitchFamily="34" charset="0"/>
              <a:buChar char="•"/>
            </a:pPr>
            <a:r>
              <a:rPr lang="en-US" baseline="0" dirty="0"/>
              <a:t>Said another way, we want to simplify machine learning.  We want to make it easy for all developers to easily build intelligent applications</a:t>
            </a:r>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73735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10/28/19 9:51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6126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a model</a:t>
            </a:r>
          </a:p>
          <a:p>
            <a:pPr marL="628650" lvl="1" indent="-171450">
              <a:buFontTx/>
              <a:buChar char="-"/>
            </a:pPr>
            <a:r>
              <a:rPr lang="en-US" dirty="0"/>
              <a:t>Loss</a:t>
            </a:r>
          </a:p>
          <a:p>
            <a:pPr marL="628650" lvl="1" indent="-171450">
              <a:buFontTx/>
              <a:buChar char="-"/>
            </a:pPr>
            <a:r>
              <a:rPr lang="en-US" dirty="0"/>
              <a:t>Update</a:t>
            </a:r>
          </a:p>
          <a:p>
            <a:pPr marL="628650" lvl="1" indent="-171450">
              <a:buFontTx/>
              <a:buChar char="-"/>
            </a:pPr>
            <a:r>
              <a:rPr lang="en-US" dirty="0"/>
              <a:t>Add data</a:t>
            </a:r>
          </a:p>
          <a:p>
            <a:pPr marL="628650" lvl="1" indent="-171450">
              <a:buFontTx/>
              <a:buChar char="-"/>
            </a:pPr>
            <a:r>
              <a:rPr lang="en-US" dirty="0"/>
              <a:t>Model</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98538D6-DEB1-8D49-B005-577FBF8D31C9}" type="slidenum">
              <a:rPr lang="en-US" smtClean="0"/>
              <a:t>31</a:t>
            </a:fld>
            <a:endParaRPr lang="en-US"/>
          </a:p>
        </p:txBody>
      </p:sp>
    </p:spTree>
    <p:extLst>
      <p:ext uri="{BB962C8B-B14F-4D97-AF65-F5344CB8AC3E}">
        <p14:creationId xmlns:p14="http://schemas.microsoft.com/office/powerpoint/2010/main" val="4223738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a model</a:t>
            </a:r>
          </a:p>
          <a:p>
            <a:pPr marL="628650" lvl="1" indent="-171450">
              <a:buFontTx/>
              <a:buChar char="-"/>
            </a:pPr>
            <a:r>
              <a:rPr lang="en-US" dirty="0"/>
              <a:t>Loss</a:t>
            </a:r>
          </a:p>
          <a:p>
            <a:pPr marL="628650" lvl="1" indent="-171450">
              <a:buFontTx/>
              <a:buChar char="-"/>
            </a:pPr>
            <a:r>
              <a:rPr lang="en-US" dirty="0"/>
              <a:t>Update</a:t>
            </a:r>
          </a:p>
          <a:p>
            <a:pPr marL="628650" lvl="1" indent="-171450">
              <a:buFontTx/>
              <a:buChar char="-"/>
            </a:pPr>
            <a:r>
              <a:rPr lang="en-US" dirty="0"/>
              <a:t>Add data</a:t>
            </a:r>
          </a:p>
          <a:p>
            <a:pPr marL="628650" lvl="1" indent="-171450">
              <a:buFontTx/>
              <a:buChar char="-"/>
            </a:pPr>
            <a:r>
              <a:rPr lang="en-US" dirty="0"/>
              <a:t>Model</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98538D6-DEB1-8D49-B005-577FBF8D31C9}" type="slidenum">
              <a:rPr lang="en-US" smtClean="0"/>
              <a:t>32</a:t>
            </a:fld>
            <a:endParaRPr lang="en-US"/>
          </a:p>
        </p:txBody>
      </p:sp>
    </p:spTree>
    <p:extLst>
      <p:ext uri="{BB962C8B-B14F-4D97-AF65-F5344CB8AC3E}">
        <p14:creationId xmlns:p14="http://schemas.microsoft.com/office/powerpoint/2010/main" val="3277750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129966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823690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10/28/19 9:51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5704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FF55C-82DF-294E-8BA2-7E3D9755194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7498C8-BE30-EF4F-9097-2E4DE39EF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E7D84-EBBB-4E41-A9FE-D9DE730D0609}"/>
              </a:ext>
            </a:extLst>
          </p:cNvPr>
          <p:cNvSpPr>
            <a:spLocks noGrp="1"/>
          </p:cNvSpPr>
          <p:nvPr>
            <p:ph type="dt" sz="half" idx="10"/>
          </p:nvPr>
        </p:nvSpPr>
        <p:spPr/>
        <p:txBody>
          <a:bodyPr/>
          <a:lstStyle/>
          <a:p>
            <a:fld id="{92C4295D-8F53-B74F-8620-D2B240D73DB3}" type="datetime1">
              <a:rPr lang="en-US" smtClean="0"/>
              <a:t>10/28/19</a:t>
            </a:fld>
            <a:endParaRPr lang="en-US"/>
          </a:p>
        </p:txBody>
      </p:sp>
      <p:sp>
        <p:nvSpPr>
          <p:cNvPr id="5" name="Footer Placeholder 4">
            <a:extLst>
              <a:ext uri="{FF2B5EF4-FFF2-40B4-BE49-F238E27FC236}">
                <a16:creationId xmlns:a16="http://schemas.microsoft.com/office/drawing/2014/main" id="{725B547C-CFDE-884C-83B3-115AEAB5C0CC}"/>
              </a:ext>
            </a:extLst>
          </p:cNvPr>
          <p:cNvSpPr>
            <a:spLocks noGrp="1"/>
          </p:cNvSpPr>
          <p:nvPr>
            <p:ph type="ftr" sz="quarter" idx="11"/>
          </p:nvPr>
        </p:nvSpPr>
        <p:spPr/>
        <p:txBody>
          <a:bodyPr/>
          <a:lstStyle/>
          <a:p>
            <a:r>
              <a:rPr lang="en-US"/>
              <a:t>AWS@Expedia Day</a:t>
            </a:r>
          </a:p>
        </p:txBody>
      </p:sp>
      <p:sp>
        <p:nvSpPr>
          <p:cNvPr id="6" name="Slide Number Placeholder 5">
            <a:extLst>
              <a:ext uri="{FF2B5EF4-FFF2-40B4-BE49-F238E27FC236}">
                <a16:creationId xmlns:a16="http://schemas.microsoft.com/office/drawing/2014/main" id="{C17CC7C8-A98D-0F4A-864A-C99F4C750F4C}"/>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12668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429B8-A3FA-874D-A78C-F35C9168485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02844D-B658-F34C-9451-4FFB8434A43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E72A0-60C9-B048-896D-02549CCB4AF1}"/>
              </a:ext>
            </a:extLst>
          </p:cNvPr>
          <p:cNvSpPr>
            <a:spLocks noGrp="1"/>
          </p:cNvSpPr>
          <p:nvPr>
            <p:ph type="dt" sz="half" idx="10"/>
          </p:nvPr>
        </p:nvSpPr>
        <p:spPr/>
        <p:txBody>
          <a:bodyPr/>
          <a:lstStyle/>
          <a:p>
            <a:fld id="{35E44377-9046-CA4F-B4C9-63843A84EE55}" type="datetime1">
              <a:rPr lang="en-US" smtClean="0"/>
              <a:t>10/28/19</a:t>
            </a:fld>
            <a:endParaRPr lang="en-US"/>
          </a:p>
        </p:txBody>
      </p:sp>
      <p:sp>
        <p:nvSpPr>
          <p:cNvPr id="5" name="Footer Placeholder 4">
            <a:extLst>
              <a:ext uri="{FF2B5EF4-FFF2-40B4-BE49-F238E27FC236}">
                <a16:creationId xmlns:a16="http://schemas.microsoft.com/office/drawing/2014/main" id="{4C1F77B5-B7CC-F940-93E6-9E958C4B82FA}"/>
              </a:ext>
            </a:extLst>
          </p:cNvPr>
          <p:cNvSpPr>
            <a:spLocks noGrp="1"/>
          </p:cNvSpPr>
          <p:nvPr>
            <p:ph type="ftr" sz="quarter" idx="11"/>
          </p:nvPr>
        </p:nvSpPr>
        <p:spPr/>
        <p:txBody>
          <a:bodyPr/>
          <a:lstStyle/>
          <a:p>
            <a:r>
              <a:rPr lang="en-US"/>
              <a:t>AWS@Expedia Day</a:t>
            </a:r>
          </a:p>
        </p:txBody>
      </p:sp>
      <p:sp>
        <p:nvSpPr>
          <p:cNvPr id="6" name="Slide Number Placeholder 5">
            <a:extLst>
              <a:ext uri="{FF2B5EF4-FFF2-40B4-BE49-F238E27FC236}">
                <a16:creationId xmlns:a16="http://schemas.microsoft.com/office/drawing/2014/main" id="{7DA034FE-8FB2-9E4C-9E14-617CB2A89FEB}"/>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233897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7C0B2-CD84-CA4F-857F-D8917A579B2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91D515-31CA-214B-887D-051B78BCB85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4FA29-89A7-274D-A4A4-6C89E752BADA}"/>
              </a:ext>
            </a:extLst>
          </p:cNvPr>
          <p:cNvSpPr>
            <a:spLocks noGrp="1"/>
          </p:cNvSpPr>
          <p:nvPr>
            <p:ph type="dt" sz="half" idx="10"/>
          </p:nvPr>
        </p:nvSpPr>
        <p:spPr/>
        <p:txBody>
          <a:bodyPr/>
          <a:lstStyle/>
          <a:p>
            <a:fld id="{59D305FB-D4B7-544F-89B6-5D9A6C5E2FCC}" type="datetime1">
              <a:rPr lang="en-US" smtClean="0"/>
              <a:t>10/28/19</a:t>
            </a:fld>
            <a:endParaRPr lang="en-US"/>
          </a:p>
        </p:txBody>
      </p:sp>
      <p:sp>
        <p:nvSpPr>
          <p:cNvPr id="5" name="Footer Placeholder 4">
            <a:extLst>
              <a:ext uri="{FF2B5EF4-FFF2-40B4-BE49-F238E27FC236}">
                <a16:creationId xmlns:a16="http://schemas.microsoft.com/office/drawing/2014/main" id="{EF03D18D-EADB-2346-9E87-F0FCC001409C}"/>
              </a:ext>
            </a:extLst>
          </p:cNvPr>
          <p:cNvSpPr>
            <a:spLocks noGrp="1"/>
          </p:cNvSpPr>
          <p:nvPr>
            <p:ph type="ftr" sz="quarter" idx="11"/>
          </p:nvPr>
        </p:nvSpPr>
        <p:spPr/>
        <p:txBody>
          <a:bodyPr/>
          <a:lstStyle/>
          <a:p>
            <a:r>
              <a:rPr lang="en-US"/>
              <a:t>AWS@Expedia Day</a:t>
            </a:r>
          </a:p>
        </p:txBody>
      </p:sp>
      <p:sp>
        <p:nvSpPr>
          <p:cNvPr id="6" name="Slide Number Placeholder 5">
            <a:extLst>
              <a:ext uri="{FF2B5EF4-FFF2-40B4-BE49-F238E27FC236}">
                <a16:creationId xmlns:a16="http://schemas.microsoft.com/office/drawing/2014/main" id="{B58CD8D0-D7AA-204E-BF9B-80EBC81883BD}"/>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7562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_Only">
    <p:bg>
      <p:bgPr>
        <a:gradFill>
          <a:gsLst>
            <a:gs pos="0">
              <a:srgbClr val="00045B"/>
            </a:gs>
            <a:gs pos="100000">
              <a:schemeClr val="tx1"/>
            </a:gs>
          </a:gsLst>
          <a:path path="circle">
            <a:fillToRect l="100000" t="10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182880" tIns="146304" rIns="182880" bIns="146304"/>
          <a:lstStyle>
            <a:lvl1pPr>
              <a:defRPr>
                <a:solidFill>
                  <a:schemeClr val="bg1"/>
                </a:solidFill>
              </a:defRPr>
            </a:lvl1pPr>
          </a:lstStyle>
          <a:p>
            <a:r>
              <a:rPr lang="en-US" dirty="0"/>
              <a:t>Title here</a:t>
            </a:r>
          </a:p>
        </p:txBody>
      </p:sp>
      <p:pic>
        <p:nvPicPr>
          <p:cNvPr id="8" name="Picture 7">
            <a:extLst>
              <a:ext uri="{FF2B5EF4-FFF2-40B4-BE49-F238E27FC236}">
                <a16:creationId xmlns:a16="http://schemas.microsoft.com/office/drawing/2014/main" id="{05CAE2DB-60DA-C440-A99F-9A4203E7FA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9863" y="6115192"/>
            <a:ext cx="529167" cy="317500"/>
          </a:xfrm>
          <a:prstGeom prst="rect">
            <a:avLst/>
          </a:prstGeom>
        </p:spPr>
      </p:pic>
      <p:sp>
        <p:nvSpPr>
          <p:cNvPr id="10" name="TextBox 3">
            <a:extLst>
              <a:ext uri="{FF2B5EF4-FFF2-40B4-BE49-F238E27FC236}">
                <a16:creationId xmlns:a16="http://schemas.microsoft.com/office/drawing/2014/main" id="{E6C29387-8DE3-1947-9C9D-EAAD17F88D7D}"/>
              </a:ext>
            </a:extLst>
          </p:cNvPr>
          <p:cNvSpPr txBox="1">
            <a:spLocks noChangeArrowheads="1"/>
          </p:cNvSpPr>
          <p:nvPr userDrawn="1"/>
        </p:nvSpPr>
        <p:spPr bwMode="white">
          <a:xfrm>
            <a:off x="134938" y="6317276"/>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bg1"/>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17944563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1"/>
            <a:ext cx="12192000" cy="6855461"/>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1"/>
            <a:ext cx="12192000" cy="6855461"/>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61"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933"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9" y="6275882"/>
            <a:ext cx="591151" cy="353419"/>
          </a:xfrm>
          <a:prstGeom prst="rect">
            <a:avLst/>
          </a:prstGeom>
        </p:spPr>
      </p:pic>
    </p:spTree>
    <p:extLst>
      <p:ext uri="{BB962C8B-B14F-4D97-AF65-F5344CB8AC3E}">
        <p14:creationId xmlns:p14="http://schemas.microsoft.com/office/powerpoint/2010/main" val="359817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B7BDFE-3339-074F-9375-384CFE8D4D44}"/>
              </a:ext>
            </a:extLst>
          </p:cNvPr>
          <p:cNvSpPr/>
          <p:nvPr userDrawn="1"/>
        </p:nvSpPr>
        <p:spPr>
          <a:xfrm>
            <a:off x="-1515" y="-2"/>
            <a:ext cx="4067196" cy="4051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Graphic 17">
            <a:extLst>
              <a:ext uri="{FF2B5EF4-FFF2-40B4-BE49-F238E27FC236}">
                <a16:creationId xmlns:a16="http://schemas.microsoft.com/office/drawing/2014/main" id="{85AAF55F-D1D0-5748-B961-5D0AA4C425CF}"/>
              </a:ext>
            </a:extLst>
          </p:cNvPr>
          <p:cNvSpPr/>
          <p:nvPr userDrawn="1"/>
        </p:nvSpPr>
        <p:spPr>
          <a:xfrm rot="16200000">
            <a:off x="1765675" y="-1"/>
            <a:ext cx="4213953" cy="4213953"/>
          </a:xfrm>
          <a:custGeom>
            <a:avLst/>
            <a:gdLst>
              <a:gd name="connsiteX0" fmla="*/ 0 w 4762500"/>
              <a:gd name="connsiteY0" fmla="*/ 4762500 h 4762500"/>
              <a:gd name="connsiteX1" fmla="*/ 4762500 w 4762500"/>
              <a:gd name="connsiteY1" fmla="*/ 4762500 h 4762500"/>
              <a:gd name="connsiteX2" fmla="*/ 4762500 w 4762500"/>
              <a:gd name="connsiteY2" fmla="*/ 0 h 4762500"/>
              <a:gd name="connsiteX3" fmla="*/ 4750689 w 4762500"/>
              <a:gd name="connsiteY3" fmla="*/ 0 h 4762500"/>
              <a:gd name="connsiteX4" fmla="*/ 0 w 4762500"/>
              <a:gd name="connsiteY4" fmla="*/ 4762500 h 476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0" h="4762500">
                <a:moveTo>
                  <a:pt x="0" y="4762500"/>
                </a:moveTo>
                <a:lnTo>
                  <a:pt x="4762500" y="4762500"/>
                </a:lnTo>
                <a:lnTo>
                  <a:pt x="4762500" y="0"/>
                </a:lnTo>
                <a:lnTo>
                  <a:pt x="4750689" y="0"/>
                </a:lnTo>
                <a:cubicBezTo>
                  <a:pt x="2126933" y="0"/>
                  <a:pt x="0" y="2132267"/>
                  <a:pt x="0" y="4762500"/>
                </a:cubicBezTo>
                <a:close/>
              </a:path>
            </a:pathLst>
          </a:custGeom>
          <a:solidFill>
            <a:schemeClr val="accent4"/>
          </a:solidFill>
          <a:ln w="9525"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3A4A6DE9-114A-C84C-8994-DAE5628923FF}"/>
              </a:ext>
            </a:extLst>
          </p:cNvPr>
          <p:cNvSpPr txBox="1"/>
          <p:nvPr userDrawn="1"/>
        </p:nvSpPr>
        <p:spPr>
          <a:xfrm>
            <a:off x="5620477" y="2313071"/>
            <a:ext cx="6800652" cy="2215991"/>
          </a:xfrm>
          <a:prstGeom prst="rect">
            <a:avLst/>
          </a:prstGeom>
          <a:noFill/>
        </p:spPr>
        <p:txBody>
          <a:bodyPr wrap="square" rtlCol="0">
            <a:spAutoFit/>
          </a:bodyPr>
          <a:lstStyle/>
          <a:p>
            <a:pPr algn="l">
              <a:spcBef>
                <a:spcPts val="1800"/>
              </a:spcBef>
            </a:pPr>
            <a:r>
              <a:rPr lang="en-US" sz="13800" dirty="0">
                <a:solidFill>
                  <a:schemeClr val="tx1">
                    <a:lumMod val="95000"/>
                  </a:schemeClr>
                </a:solidFill>
                <a:latin typeface="Relative Medium" panose="02000506040000020004" pitchFamily="2" charset="77"/>
              </a:rPr>
              <a:t>Demo</a:t>
            </a:r>
          </a:p>
        </p:txBody>
      </p:sp>
      <p:pic>
        <p:nvPicPr>
          <p:cNvPr id="8" name="Graphic 7">
            <a:extLst>
              <a:ext uri="{FF2B5EF4-FFF2-40B4-BE49-F238E27FC236}">
                <a16:creationId xmlns:a16="http://schemas.microsoft.com/office/drawing/2014/main" id="{24CBCB3A-A79E-4745-8F3F-8714988E97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2" y="449451"/>
            <a:ext cx="12191277" cy="6408549"/>
          </a:xfrm>
          <a:prstGeom prst="rect">
            <a:avLst/>
          </a:prstGeom>
        </p:spPr>
      </p:pic>
      <p:pic>
        <p:nvPicPr>
          <p:cNvPr id="9" name="Graphic 8">
            <a:extLst>
              <a:ext uri="{FF2B5EF4-FFF2-40B4-BE49-F238E27FC236}">
                <a16:creationId xmlns:a16="http://schemas.microsoft.com/office/drawing/2014/main" id="{F776C3C7-D460-E14C-93A8-8C878FA723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15" y="3719593"/>
            <a:ext cx="5616077" cy="3138407"/>
          </a:xfrm>
          <a:prstGeom prst="rect">
            <a:avLst/>
          </a:prstGeom>
        </p:spPr>
      </p:pic>
      <p:sp>
        <p:nvSpPr>
          <p:cNvPr id="10" name="Oval 9">
            <a:extLst>
              <a:ext uri="{FF2B5EF4-FFF2-40B4-BE49-F238E27FC236}">
                <a16:creationId xmlns:a16="http://schemas.microsoft.com/office/drawing/2014/main" id="{7128A16B-9187-874D-8D1F-7A7F58878C78}"/>
              </a:ext>
            </a:extLst>
          </p:cNvPr>
          <p:cNvSpPr/>
          <p:nvPr userDrawn="1"/>
        </p:nvSpPr>
        <p:spPr>
          <a:xfrm>
            <a:off x="6096000" y="5114859"/>
            <a:ext cx="685143" cy="6851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1434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76"/>
            <a:ext cx="12192000" cy="6858000"/>
          </a:xfrm>
          <a:prstGeom prst="rect">
            <a:avLst/>
          </a:prstGeom>
        </p:spPr>
      </p:pic>
      <p:sp>
        <p:nvSpPr>
          <p:cNvPr id="11"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
        <p:nvSpPr>
          <p:cNvPr id="1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13" name="Content Placeholder 6"/>
          <p:cNvSpPr>
            <a:spLocks noGrp="1"/>
          </p:cNvSpPr>
          <p:nvPr>
            <p:ph sz="quarter" idx="10"/>
          </p:nvPr>
        </p:nvSpPr>
        <p:spPr>
          <a:xfrm>
            <a:off x="475487" y="1304261"/>
            <a:ext cx="11265407" cy="4309729"/>
          </a:xfrm>
        </p:spPr>
        <p:txBody>
          <a:bodyPr/>
          <a:lstStyle>
            <a:lvl1pPr>
              <a:defRPr sz="2133" b="0" i="0" spc="67" baseline="0">
                <a:latin typeface="Amazon Ember" charset="0"/>
                <a:ea typeface="Amazon Ember" charset="0"/>
                <a:cs typeface="Amazon Ember" charset="0"/>
              </a:defRPr>
            </a:lvl1pPr>
            <a:lvl2pPr>
              <a:defRPr sz="2133" b="0" i="0" spc="67" baseline="0">
                <a:latin typeface="Amazon Ember" charset="0"/>
                <a:ea typeface="Amazon Ember" charset="0"/>
                <a:cs typeface="Amazon Ember" charset="0"/>
              </a:defRPr>
            </a:lvl2pPr>
            <a:lvl3pPr>
              <a:defRPr sz="2133" b="0" i="0" spc="67" baseline="0">
                <a:latin typeface="Amazon Ember" charset="0"/>
                <a:ea typeface="Amazon Ember" charset="0"/>
                <a:cs typeface="Amazon Ember" charset="0"/>
              </a:defRPr>
            </a:lvl3pPr>
            <a:lvl4pPr>
              <a:defRPr sz="2133" b="0" i="0" spc="67" baseline="0">
                <a:latin typeface="Amazon Ember" charset="0"/>
                <a:ea typeface="Amazon Ember" charset="0"/>
                <a:cs typeface="Amazon Ember" charset="0"/>
              </a:defRPr>
            </a:lvl4pPr>
            <a:lvl5pPr>
              <a:defRPr sz="2133"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173" y="5828513"/>
            <a:ext cx="4148667" cy="728433"/>
          </a:xfrm>
          <a:prstGeom prst="rect">
            <a:avLst/>
          </a:prstGeom>
        </p:spPr>
      </p:pic>
    </p:spTree>
    <p:extLst>
      <p:ext uri="{BB962C8B-B14F-4D97-AF65-F5344CB8AC3E}">
        <p14:creationId xmlns:p14="http://schemas.microsoft.com/office/powerpoint/2010/main" val="2722507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CED5-BA9A-9541-BAF6-F6AA6526A93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49A4CEB-44C2-2641-99E2-5A6C13F705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AF0C6D-DE76-0F4A-8521-8A32E2CA8B2A}"/>
              </a:ext>
            </a:extLst>
          </p:cNvPr>
          <p:cNvSpPr>
            <a:spLocks noGrp="1"/>
          </p:cNvSpPr>
          <p:nvPr>
            <p:ph type="dt" sz="half" idx="10"/>
          </p:nvPr>
        </p:nvSpPr>
        <p:spPr/>
        <p:txBody>
          <a:bodyPr/>
          <a:lstStyle/>
          <a:p>
            <a:fld id="{3F18A90C-C7C4-9042-B236-BC07CF9D44AA}" type="datetime1">
              <a:rPr lang="en-US" smtClean="0"/>
              <a:t>10/28/19</a:t>
            </a:fld>
            <a:endParaRPr lang="en-US"/>
          </a:p>
        </p:txBody>
      </p:sp>
      <p:sp>
        <p:nvSpPr>
          <p:cNvPr id="5" name="Footer Placeholder 4">
            <a:extLst>
              <a:ext uri="{FF2B5EF4-FFF2-40B4-BE49-F238E27FC236}">
                <a16:creationId xmlns:a16="http://schemas.microsoft.com/office/drawing/2014/main" id="{61B80D1C-E923-1347-AA52-41B2B35E53F5}"/>
              </a:ext>
            </a:extLst>
          </p:cNvPr>
          <p:cNvSpPr>
            <a:spLocks noGrp="1"/>
          </p:cNvSpPr>
          <p:nvPr>
            <p:ph type="ftr" sz="quarter" idx="11"/>
          </p:nvPr>
        </p:nvSpPr>
        <p:spPr/>
        <p:txBody>
          <a:bodyPr/>
          <a:lstStyle/>
          <a:p>
            <a:r>
              <a:rPr lang="en-US"/>
              <a:t>AWS@Expedia Day</a:t>
            </a:r>
          </a:p>
        </p:txBody>
      </p:sp>
      <p:sp>
        <p:nvSpPr>
          <p:cNvPr id="6" name="Slide Number Placeholder 5">
            <a:extLst>
              <a:ext uri="{FF2B5EF4-FFF2-40B4-BE49-F238E27FC236}">
                <a16:creationId xmlns:a16="http://schemas.microsoft.com/office/drawing/2014/main" id="{1066BB0F-CF41-4649-91EA-13E0E98025BA}"/>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113743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B87E7-BCA2-FB40-ADE2-B95612085DB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98F4B-C7FC-C846-9426-30F0516CD9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A1552A-06C8-694B-AB6A-C1B0063A2911}"/>
              </a:ext>
            </a:extLst>
          </p:cNvPr>
          <p:cNvSpPr>
            <a:spLocks noGrp="1"/>
          </p:cNvSpPr>
          <p:nvPr>
            <p:ph type="dt" sz="half" idx="10"/>
          </p:nvPr>
        </p:nvSpPr>
        <p:spPr/>
        <p:txBody>
          <a:bodyPr/>
          <a:lstStyle/>
          <a:p>
            <a:fld id="{96F6E851-4D58-A846-BB83-2ECD6FA657DE}" type="datetime1">
              <a:rPr lang="en-US" smtClean="0"/>
              <a:t>10/28/19</a:t>
            </a:fld>
            <a:endParaRPr lang="en-US"/>
          </a:p>
        </p:txBody>
      </p:sp>
      <p:sp>
        <p:nvSpPr>
          <p:cNvPr id="5" name="Footer Placeholder 4">
            <a:extLst>
              <a:ext uri="{FF2B5EF4-FFF2-40B4-BE49-F238E27FC236}">
                <a16:creationId xmlns:a16="http://schemas.microsoft.com/office/drawing/2014/main" id="{05D2D6F1-B7BC-E34A-9D30-972E4165999B}"/>
              </a:ext>
            </a:extLst>
          </p:cNvPr>
          <p:cNvSpPr>
            <a:spLocks noGrp="1"/>
          </p:cNvSpPr>
          <p:nvPr>
            <p:ph type="ftr" sz="quarter" idx="11"/>
          </p:nvPr>
        </p:nvSpPr>
        <p:spPr/>
        <p:txBody>
          <a:bodyPr/>
          <a:lstStyle/>
          <a:p>
            <a:r>
              <a:rPr lang="en-US"/>
              <a:t>AWS@Expedia Day</a:t>
            </a:r>
          </a:p>
        </p:txBody>
      </p:sp>
      <p:sp>
        <p:nvSpPr>
          <p:cNvPr id="6" name="Slide Number Placeholder 5">
            <a:extLst>
              <a:ext uri="{FF2B5EF4-FFF2-40B4-BE49-F238E27FC236}">
                <a16:creationId xmlns:a16="http://schemas.microsoft.com/office/drawing/2014/main" id="{B2862A5B-F44D-3847-BE4A-96D1CE07EBF6}"/>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2991387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66A6-3000-3D43-8174-0DE82FACB7B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F5287A7-D23A-8445-841A-1C25B83ACB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C0469B-2E41-2340-827F-4D25F1C684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806AB6-EB4A-AF47-8AB7-876BFE3422EB}"/>
              </a:ext>
            </a:extLst>
          </p:cNvPr>
          <p:cNvSpPr>
            <a:spLocks noGrp="1"/>
          </p:cNvSpPr>
          <p:nvPr>
            <p:ph type="dt" sz="half" idx="10"/>
          </p:nvPr>
        </p:nvSpPr>
        <p:spPr/>
        <p:txBody>
          <a:bodyPr/>
          <a:lstStyle/>
          <a:p>
            <a:fld id="{752B3D5D-D494-2E42-B10C-A719C742BEC3}" type="datetime1">
              <a:rPr lang="en-US" smtClean="0"/>
              <a:t>10/28/19</a:t>
            </a:fld>
            <a:endParaRPr lang="en-US"/>
          </a:p>
        </p:txBody>
      </p:sp>
      <p:sp>
        <p:nvSpPr>
          <p:cNvPr id="6" name="Footer Placeholder 5">
            <a:extLst>
              <a:ext uri="{FF2B5EF4-FFF2-40B4-BE49-F238E27FC236}">
                <a16:creationId xmlns:a16="http://schemas.microsoft.com/office/drawing/2014/main" id="{F876A4D8-89AB-024C-9290-CDCAFEADC62D}"/>
              </a:ext>
            </a:extLst>
          </p:cNvPr>
          <p:cNvSpPr>
            <a:spLocks noGrp="1"/>
          </p:cNvSpPr>
          <p:nvPr>
            <p:ph type="ftr" sz="quarter" idx="11"/>
          </p:nvPr>
        </p:nvSpPr>
        <p:spPr/>
        <p:txBody>
          <a:bodyPr/>
          <a:lstStyle/>
          <a:p>
            <a:r>
              <a:rPr lang="en-US"/>
              <a:t>AWS@Expedia Day</a:t>
            </a:r>
          </a:p>
        </p:txBody>
      </p:sp>
      <p:sp>
        <p:nvSpPr>
          <p:cNvPr id="7" name="Slide Number Placeholder 6">
            <a:extLst>
              <a:ext uri="{FF2B5EF4-FFF2-40B4-BE49-F238E27FC236}">
                <a16:creationId xmlns:a16="http://schemas.microsoft.com/office/drawing/2014/main" id="{48229388-251E-704F-A8DE-710FA7ECDDF2}"/>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2557831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8D66-3F2E-6244-B81E-D371E43BF48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6EA2D80-A291-354D-87CD-ED79B012F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EAB80A-BC07-804D-8BC2-357C46E26B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6054D6-C474-2F4B-9A12-5CC58AFF7F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45321B-3C5F-D346-91B9-4DDCAD6D6A1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7BBED1-6DB1-3C40-9DAD-E09903D69CB4}"/>
              </a:ext>
            </a:extLst>
          </p:cNvPr>
          <p:cNvSpPr>
            <a:spLocks noGrp="1"/>
          </p:cNvSpPr>
          <p:nvPr>
            <p:ph type="dt" sz="half" idx="10"/>
          </p:nvPr>
        </p:nvSpPr>
        <p:spPr/>
        <p:txBody>
          <a:bodyPr/>
          <a:lstStyle/>
          <a:p>
            <a:fld id="{DF52A8F7-22D0-3149-881C-55A71A21CC6A}" type="datetime1">
              <a:rPr lang="en-US" smtClean="0"/>
              <a:t>10/28/19</a:t>
            </a:fld>
            <a:endParaRPr lang="en-US"/>
          </a:p>
        </p:txBody>
      </p:sp>
      <p:sp>
        <p:nvSpPr>
          <p:cNvPr id="8" name="Footer Placeholder 7">
            <a:extLst>
              <a:ext uri="{FF2B5EF4-FFF2-40B4-BE49-F238E27FC236}">
                <a16:creationId xmlns:a16="http://schemas.microsoft.com/office/drawing/2014/main" id="{86501C9B-B13F-E34F-BD73-2E7332A1E072}"/>
              </a:ext>
            </a:extLst>
          </p:cNvPr>
          <p:cNvSpPr>
            <a:spLocks noGrp="1"/>
          </p:cNvSpPr>
          <p:nvPr>
            <p:ph type="ftr" sz="quarter" idx="11"/>
          </p:nvPr>
        </p:nvSpPr>
        <p:spPr/>
        <p:txBody>
          <a:bodyPr/>
          <a:lstStyle/>
          <a:p>
            <a:r>
              <a:rPr lang="en-US"/>
              <a:t>AWS@Expedia Day</a:t>
            </a:r>
          </a:p>
        </p:txBody>
      </p:sp>
      <p:sp>
        <p:nvSpPr>
          <p:cNvPr id="9" name="Slide Number Placeholder 8">
            <a:extLst>
              <a:ext uri="{FF2B5EF4-FFF2-40B4-BE49-F238E27FC236}">
                <a16:creationId xmlns:a16="http://schemas.microsoft.com/office/drawing/2014/main" id="{968233C8-BEF6-7A4C-9E4F-76EA33732A5D}"/>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50745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F535-3967-8047-9BFC-666915848F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362D05B-EC97-354F-A681-236B266093A3}"/>
              </a:ext>
            </a:extLst>
          </p:cNvPr>
          <p:cNvSpPr>
            <a:spLocks noGrp="1"/>
          </p:cNvSpPr>
          <p:nvPr>
            <p:ph type="dt" sz="half" idx="10"/>
          </p:nvPr>
        </p:nvSpPr>
        <p:spPr/>
        <p:txBody>
          <a:bodyPr/>
          <a:lstStyle/>
          <a:p>
            <a:fld id="{BD3E86E9-E193-C549-B9C3-CC82BCEAB5F1}" type="datetime1">
              <a:rPr lang="en-US" smtClean="0"/>
              <a:t>10/28/19</a:t>
            </a:fld>
            <a:endParaRPr lang="en-US"/>
          </a:p>
        </p:txBody>
      </p:sp>
      <p:sp>
        <p:nvSpPr>
          <p:cNvPr id="4" name="Footer Placeholder 3">
            <a:extLst>
              <a:ext uri="{FF2B5EF4-FFF2-40B4-BE49-F238E27FC236}">
                <a16:creationId xmlns:a16="http://schemas.microsoft.com/office/drawing/2014/main" id="{E5180D0A-4B54-C446-9CDB-12240198C477}"/>
              </a:ext>
            </a:extLst>
          </p:cNvPr>
          <p:cNvSpPr>
            <a:spLocks noGrp="1"/>
          </p:cNvSpPr>
          <p:nvPr>
            <p:ph type="ftr" sz="quarter" idx="11"/>
          </p:nvPr>
        </p:nvSpPr>
        <p:spPr/>
        <p:txBody>
          <a:bodyPr/>
          <a:lstStyle/>
          <a:p>
            <a:r>
              <a:rPr lang="en-US"/>
              <a:t>AWS@Expedia Day</a:t>
            </a:r>
          </a:p>
        </p:txBody>
      </p:sp>
      <p:sp>
        <p:nvSpPr>
          <p:cNvPr id="5" name="Slide Number Placeholder 4">
            <a:extLst>
              <a:ext uri="{FF2B5EF4-FFF2-40B4-BE49-F238E27FC236}">
                <a16:creationId xmlns:a16="http://schemas.microsoft.com/office/drawing/2014/main" id="{CE4C6EEB-E9FB-AE4C-A335-20EDAF1F31F4}"/>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53130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D45BC-220A-824F-9A18-01927E63DEBA}"/>
              </a:ext>
            </a:extLst>
          </p:cNvPr>
          <p:cNvSpPr>
            <a:spLocks noGrp="1"/>
          </p:cNvSpPr>
          <p:nvPr>
            <p:ph type="dt" sz="half" idx="10"/>
          </p:nvPr>
        </p:nvSpPr>
        <p:spPr/>
        <p:txBody>
          <a:bodyPr/>
          <a:lstStyle/>
          <a:p>
            <a:fld id="{13A3DE53-5D38-EB4A-BBFC-1DC3707CA331}" type="datetime1">
              <a:rPr lang="en-US" smtClean="0"/>
              <a:t>10/28/19</a:t>
            </a:fld>
            <a:endParaRPr lang="en-US"/>
          </a:p>
        </p:txBody>
      </p:sp>
      <p:sp>
        <p:nvSpPr>
          <p:cNvPr id="3" name="Footer Placeholder 2">
            <a:extLst>
              <a:ext uri="{FF2B5EF4-FFF2-40B4-BE49-F238E27FC236}">
                <a16:creationId xmlns:a16="http://schemas.microsoft.com/office/drawing/2014/main" id="{7A0D4F7C-CE9B-E045-997E-3CC8DC4DE0C9}"/>
              </a:ext>
            </a:extLst>
          </p:cNvPr>
          <p:cNvSpPr>
            <a:spLocks noGrp="1"/>
          </p:cNvSpPr>
          <p:nvPr>
            <p:ph type="ftr" sz="quarter" idx="11"/>
          </p:nvPr>
        </p:nvSpPr>
        <p:spPr/>
        <p:txBody>
          <a:bodyPr/>
          <a:lstStyle/>
          <a:p>
            <a:r>
              <a:rPr lang="en-US"/>
              <a:t>AWS@Expedia Day</a:t>
            </a:r>
          </a:p>
        </p:txBody>
      </p:sp>
      <p:sp>
        <p:nvSpPr>
          <p:cNvPr id="4" name="Slide Number Placeholder 3">
            <a:extLst>
              <a:ext uri="{FF2B5EF4-FFF2-40B4-BE49-F238E27FC236}">
                <a16:creationId xmlns:a16="http://schemas.microsoft.com/office/drawing/2014/main" id="{1EEEF8FB-F4D7-4E4E-BE6D-B3707D052956}"/>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133275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2C60-1FB5-E64C-AAF7-7B1F6BB88B6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4072C-C924-174C-886E-048FC6C6DB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2D4250-7DB6-5940-8C8B-003BD0FA6F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3B2F4B-F00E-6347-A245-9D1482F4E219}"/>
              </a:ext>
            </a:extLst>
          </p:cNvPr>
          <p:cNvSpPr>
            <a:spLocks noGrp="1"/>
          </p:cNvSpPr>
          <p:nvPr>
            <p:ph type="dt" sz="half" idx="10"/>
          </p:nvPr>
        </p:nvSpPr>
        <p:spPr/>
        <p:txBody>
          <a:bodyPr/>
          <a:lstStyle/>
          <a:p>
            <a:fld id="{AE477F7C-74A5-8A41-96D7-E2AD21601A01}" type="datetime1">
              <a:rPr lang="en-US" smtClean="0"/>
              <a:t>10/28/19</a:t>
            </a:fld>
            <a:endParaRPr lang="en-US"/>
          </a:p>
        </p:txBody>
      </p:sp>
      <p:sp>
        <p:nvSpPr>
          <p:cNvPr id="6" name="Footer Placeholder 5">
            <a:extLst>
              <a:ext uri="{FF2B5EF4-FFF2-40B4-BE49-F238E27FC236}">
                <a16:creationId xmlns:a16="http://schemas.microsoft.com/office/drawing/2014/main" id="{C9E32044-B136-0340-8742-A6CD661D62E5}"/>
              </a:ext>
            </a:extLst>
          </p:cNvPr>
          <p:cNvSpPr>
            <a:spLocks noGrp="1"/>
          </p:cNvSpPr>
          <p:nvPr>
            <p:ph type="ftr" sz="quarter" idx="11"/>
          </p:nvPr>
        </p:nvSpPr>
        <p:spPr/>
        <p:txBody>
          <a:bodyPr/>
          <a:lstStyle/>
          <a:p>
            <a:r>
              <a:rPr lang="en-US"/>
              <a:t>AWS@Expedia Day</a:t>
            </a:r>
          </a:p>
        </p:txBody>
      </p:sp>
      <p:sp>
        <p:nvSpPr>
          <p:cNvPr id="7" name="Slide Number Placeholder 6">
            <a:extLst>
              <a:ext uri="{FF2B5EF4-FFF2-40B4-BE49-F238E27FC236}">
                <a16:creationId xmlns:a16="http://schemas.microsoft.com/office/drawing/2014/main" id="{7081E674-EF8A-9B4F-B4D6-EC66331AE7B4}"/>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3793586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CF28-CC03-7740-BE6A-2F8E7110E56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A63012-C2C9-6949-A16F-18F9AA911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F3E069B-7FE6-D848-884F-2670F701F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C905F7-3D01-674F-825A-B5A183DFF6CF}"/>
              </a:ext>
            </a:extLst>
          </p:cNvPr>
          <p:cNvSpPr>
            <a:spLocks noGrp="1"/>
          </p:cNvSpPr>
          <p:nvPr>
            <p:ph type="dt" sz="half" idx="10"/>
          </p:nvPr>
        </p:nvSpPr>
        <p:spPr/>
        <p:txBody>
          <a:bodyPr/>
          <a:lstStyle/>
          <a:p>
            <a:fld id="{76BF9556-2D99-CA4A-A126-171CE34C23B4}" type="datetime1">
              <a:rPr lang="en-US" smtClean="0"/>
              <a:t>10/28/19</a:t>
            </a:fld>
            <a:endParaRPr lang="en-US"/>
          </a:p>
        </p:txBody>
      </p:sp>
      <p:sp>
        <p:nvSpPr>
          <p:cNvPr id="6" name="Footer Placeholder 5">
            <a:extLst>
              <a:ext uri="{FF2B5EF4-FFF2-40B4-BE49-F238E27FC236}">
                <a16:creationId xmlns:a16="http://schemas.microsoft.com/office/drawing/2014/main" id="{0A78D94E-E96B-004F-AE86-8AB4876BC163}"/>
              </a:ext>
            </a:extLst>
          </p:cNvPr>
          <p:cNvSpPr>
            <a:spLocks noGrp="1"/>
          </p:cNvSpPr>
          <p:nvPr>
            <p:ph type="ftr" sz="quarter" idx="11"/>
          </p:nvPr>
        </p:nvSpPr>
        <p:spPr/>
        <p:txBody>
          <a:bodyPr/>
          <a:lstStyle/>
          <a:p>
            <a:r>
              <a:rPr lang="en-US"/>
              <a:t>AWS@Expedia Day</a:t>
            </a:r>
          </a:p>
        </p:txBody>
      </p:sp>
      <p:sp>
        <p:nvSpPr>
          <p:cNvPr id="7" name="Slide Number Placeholder 6">
            <a:extLst>
              <a:ext uri="{FF2B5EF4-FFF2-40B4-BE49-F238E27FC236}">
                <a16:creationId xmlns:a16="http://schemas.microsoft.com/office/drawing/2014/main" id="{42DCEE99-7914-1D49-8F19-2E270D182233}"/>
              </a:ext>
            </a:extLst>
          </p:cNvPr>
          <p:cNvSpPr>
            <a:spLocks noGrp="1"/>
          </p:cNvSpPr>
          <p:nvPr>
            <p:ph type="sldNum" sz="quarter" idx="12"/>
          </p:nvPr>
        </p:nvSpPr>
        <p:spPr/>
        <p:txBody>
          <a:bodyPr/>
          <a:lstStyle/>
          <a:p>
            <a:fld id="{8215FB02-CD11-4A46-A1BA-F77A6716864E}" type="slidenum">
              <a:rPr lang="en-US" smtClean="0"/>
              <a:t>‹#›</a:t>
            </a:fld>
            <a:endParaRPr lang="en-US"/>
          </a:p>
        </p:txBody>
      </p:sp>
    </p:spTree>
    <p:extLst>
      <p:ext uri="{BB962C8B-B14F-4D97-AF65-F5344CB8AC3E}">
        <p14:creationId xmlns:p14="http://schemas.microsoft.com/office/powerpoint/2010/main" val="3000054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6DD9E5-985B-0643-8DBB-AB087244B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4B43BA-A5E6-9A47-A388-E08AB21CF2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7B37F-B8AF-3747-8B7C-4158DC7A2E52}" type="datetime1">
              <a:rPr lang="en-US" smtClean="0"/>
              <a:t>10/28/19</a:t>
            </a:fld>
            <a:endParaRPr lang="en-US"/>
          </a:p>
        </p:txBody>
      </p:sp>
      <p:sp>
        <p:nvSpPr>
          <p:cNvPr id="5" name="Footer Placeholder 4">
            <a:extLst>
              <a:ext uri="{FF2B5EF4-FFF2-40B4-BE49-F238E27FC236}">
                <a16:creationId xmlns:a16="http://schemas.microsoft.com/office/drawing/2014/main" id="{FAE708E2-9C4D-704A-A00E-9778861DDF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AWS@Expedia Day</a:t>
            </a:r>
          </a:p>
        </p:txBody>
      </p:sp>
      <p:sp>
        <p:nvSpPr>
          <p:cNvPr id="6" name="Slide Number Placeholder 5">
            <a:extLst>
              <a:ext uri="{FF2B5EF4-FFF2-40B4-BE49-F238E27FC236}">
                <a16:creationId xmlns:a16="http://schemas.microsoft.com/office/drawing/2014/main" id="{614810B5-1339-4D49-A637-26130395F1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5FB02-CD11-4A46-A1BA-F77A6716864E}" type="slidenum">
              <a:rPr lang="en-US" smtClean="0"/>
              <a:t>‹#›</a:t>
            </a:fld>
            <a:endParaRPr lang="en-US"/>
          </a:p>
        </p:txBody>
      </p:sp>
    </p:spTree>
    <p:extLst>
      <p:ext uri="{BB962C8B-B14F-4D97-AF65-F5344CB8AC3E}">
        <p14:creationId xmlns:p14="http://schemas.microsoft.com/office/powerpoint/2010/main" val="292406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6" r:id="rId14"/>
    <p:sldLayoutId id="2147483667"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2.wdp"/><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3.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8.svg"/><Relationship Id="rId21" Type="http://schemas.openxmlformats.org/officeDocument/2006/relationships/image" Target="../media/image51.png"/><Relationship Id="rId7" Type="http://schemas.microsoft.com/office/2007/relationships/hdphoto" Target="../media/hdphoto3.wdp"/><Relationship Id="rId12" Type="http://schemas.openxmlformats.org/officeDocument/2006/relationships/image" Target="../media/image42.sv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image" Target="../media/image37.png"/><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41.png"/><Relationship Id="rId24" Type="http://schemas.openxmlformats.org/officeDocument/2006/relationships/image" Target="../media/image54.png"/><Relationship Id="rId5" Type="http://schemas.microsoft.com/office/2007/relationships/hdphoto" Target="../media/hdphoto2.wdp"/><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29.pn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52.svg"/></Relationships>
</file>

<file path=ppt/slides/_rels/slide24.xml.rels><?xml version="1.0" encoding="UTF-8" standalone="yes"?>
<Relationships xmlns="http://schemas.openxmlformats.org/package/2006/relationships"><Relationship Id="rId117" Type="http://schemas.openxmlformats.org/officeDocument/2006/relationships/image" Target="../media/image171.png"/><Relationship Id="rId21" Type="http://schemas.openxmlformats.org/officeDocument/2006/relationships/image" Target="../media/image75.png"/><Relationship Id="rId42" Type="http://schemas.openxmlformats.org/officeDocument/2006/relationships/image" Target="../media/image96.png"/><Relationship Id="rId63" Type="http://schemas.openxmlformats.org/officeDocument/2006/relationships/image" Target="../media/image117.png"/><Relationship Id="rId84" Type="http://schemas.openxmlformats.org/officeDocument/2006/relationships/image" Target="../media/image138.png"/><Relationship Id="rId16" Type="http://schemas.openxmlformats.org/officeDocument/2006/relationships/image" Target="../media/image70.png"/><Relationship Id="rId107" Type="http://schemas.openxmlformats.org/officeDocument/2006/relationships/image" Target="../media/image161.png"/><Relationship Id="rId11" Type="http://schemas.openxmlformats.org/officeDocument/2006/relationships/image" Target="../media/image65.png"/><Relationship Id="rId32" Type="http://schemas.openxmlformats.org/officeDocument/2006/relationships/image" Target="../media/image86.png"/><Relationship Id="rId37" Type="http://schemas.openxmlformats.org/officeDocument/2006/relationships/image" Target="../media/image91.png"/><Relationship Id="rId53" Type="http://schemas.openxmlformats.org/officeDocument/2006/relationships/image" Target="../media/image107.png"/><Relationship Id="rId58" Type="http://schemas.openxmlformats.org/officeDocument/2006/relationships/image" Target="../media/image112.png"/><Relationship Id="rId74" Type="http://schemas.openxmlformats.org/officeDocument/2006/relationships/image" Target="../media/image128.png"/><Relationship Id="rId79" Type="http://schemas.openxmlformats.org/officeDocument/2006/relationships/image" Target="../media/image133.png"/><Relationship Id="rId102" Type="http://schemas.openxmlformats.org/officeDocument/2006/relationships/image" Target="../media/image156.png"/><Relationship Id="rId123" Type="http://schemas.openxmlformats.org/officeDocument/2006/relationships/image" Target="../media/image177.emf"/><Relationship Id="rId128" Type="http://schemas.openxmlformats.org/officeDocument/2006/relationships/image" Target="../media/image182.png"/><Relationship Id="rId5" Type="http://schemas.openxmlformats.org/officeDocument/2006/relationships/image" Target="../media/image59.png"/><Relationship Id="rId90" Type="http://schemas.openxmlformats.org/officeDocument/2006/relationships/image" Target="../media/image144.png"/><Relationship Id="rId95" Type="http://schemas.openxmlformats.org/officeDocument/2006/relationships/image" Target="../media/image149.png"/><Relationship Id="rId22" Type="http://schemas.openxmlformats.org/officeDocument/2006/relationships/image" Target="../media/image76.png"/><Relationship Id="rId27" Type="http://schemas.openxmlformats.org/officeDocument/2006/relationships/image" Target="../media/image81.png"/><Relationship Id="rId43" Type="http://schemas.openxmlformats.org/officeDocument/2006/relationships/image" Target="../media/image97.png"/><Relationship Id="rId48" Type="http://schemas.openxmlformats.org/officeDocument/2006/relationships/image" Target="../media/image102.png"/><Relationship Id="rId64" Type="http://schemas.openxmlformats.org/officeDocument/2006/relationships/image" Target="../media/image118.png"/><Relationship Id="rId69" Type="http://schemas.openxmlformats.org/officeDocument/2006/relationships/image" Target="../media/image123.png"/><Relationship Id="rId113" Type="http://schemas.openxmlformats.org/officeDocument/2006/relationships/image" Target="../media/image167.png"/><Relationship Id="rId118" Type="http://schemas.openxmlformats.org/officeDocument/2006/relationships/image" Target="../media/image172.png"/><Relationship Id="rId134" Type="http://schemas.microsoft.com/office/2007/relationships/hdphoto" Target="../media/hdphoto5.wdp"/><Relationship Id="rId80" Type="http://schemas.openxmlformats.org/officeDocument/2006/relationships/image" Target="../media/image134.tiff"/><Relationship Id="rId85" Type="http://schemas.openxmlformats.org/officeDocument/2006/relationships/image" Target="../media/image139.png"/><Relationship Id="rId12" Type="http://schemas.openxmlformats.org/officeDocument/2006/relationships/image" Target="../media/image66.png"/><Relationship Id="rId17" Type="http://schemas.openxmlformats.org/officeDocument/2006/relationships/image" Target="../media/image71.png"/><Relationship Id="rId33" Type="http://schemas.openxmlformats.org/officeDocument/2006/relationships/image" Target="../media/image87.png"/><Relationship Id="rId38" Type="http://schemas.openxmlformats.org/officeDocument/2006/relationships/image" Target="../media/image92.png"/><Relationship Id="rId59" Type="http://schemas.openxmlformats.org/officeDocument/2006/relationships/image" Target="../media/image113.png"/><Relationship Id="rId103" Type="http://schemas.openxmlformats.org/officeDocument/2006/relationships/image" Target="../media/image157.png"/><Relationship Id="rId108" Type="http://schemas.openxmlformats.org/officeDocument/2006/relationships/image" Target="../media/image162.png"/><Relationship Id="rId124" Type="http://schemas.openxmlformats.org/officeDocument/2006/relationships/image" Target="../media/image178.png"/><Relationship Id="rId129" Type="http://schemas.openxmlformats.org/officeDocument/2006/relationships/image" Target="../media/image183.png"/><Relationship Id="rId54" Type="http://schemas.openxmlformats.org/officeDocument/2006/relationships/image" Target="../media/image108.png"/><Relationship Id="rId70" Type="http://schemas.openxmlformats.org/officeDocument/2006/relationships/image" Target="../media/image124.png"/><Relationship Id="rId75" Type="http://schemas.openxmlformats.org/officeDocument/2006/relationships/image" Target="../media/image129.png"/><Relationship Id="rId91" Type="http://schemas.openxmlformats.org/officeDocument/2006/relationships/image" Target="../media/image145.tiff"/><Relationship Id="rId96" Type="http://schemas.openxmlformats.org/officeDocument/2006/relationships/image" Target="../media/image150.png"/><Relationship Id="rId1" Type="http://schemas.openxmlformats.org/officeDocument/2006/relationships/slideLayout" Target="../slideLayouts/slideLayout12.xml"/><Relationship Id="rId6" Type="http://schemas.openxmlformats.org/officeDocument/2006/relationships/image" Target="../media/image60.png"/><Relationship Id="rId23" Type="http://schemas.openxmlformats.org/officeDocument/2006/relationships/image" Target="../media/image77.png"/><Relationship Id="rId28" Type="http://schemas.openxmlformats.org/officeDocument/2006/relationships/image" Target="../media/image82.png"/><Relationship Id="rId49" Type="http://schemas.openxmlformats.org/officeDocument/2006/relationships/image" Target="../media/image103.png"/><Relationship Id="rId114" Type="http://schemas.openxmlformats.org/officeDocument/2006/relationships/image" Target="../media/image168.png"/><Relationship Id="rId119" Type="http://schemas.openxmlformats.org/officeDocument/2006/relationships/image" Target="../media/image173.png"/><Relationship Id="rId44" Type="http://schemas.openxmlformats.org/officeDocument/2006/relationships/image" Target="../media/image98.png"/><Relationship Id="rId60" Type="http://schemas.openxmlformats.org/officeDocument/2006/relationships/image" Target="../media/image114.png"/><Relationship Id="rId65" Type="http://schemas.openxmlformats.org/officeDocument/2006/relationships/image" Target="../media/image119.png"/><Relationship Id="rId81" Type="http://schemas.openxmlformats.org/officeDocument/2006/relationships/image" Target="../media/image135.png"/><Relationship Id="rId86" Type="http://schemas.openxmlformats.org/officeDocument/2006/relationships/image" Target="../media/image140.png"/><Relationship Id="rId130" Type="http://schemas.openxmlformats.org/officeDocument/2006/relationships/image" Target="../media/image184.png"/><Relationship Id="rId135" Type="http://schemas.openxmlformats.org/officeDocument/2006/relationships/image" Target="../media/image187.png"/><Relationship Id="rId13" Type="http://schemas.openxmlformats.org/officeDocument/2006/relationships/image" Target="../media/image67.png"/><Relationship Id="rId18" Type="http://schemas.openxmlformats.org/officeDocument/2006/relationships/image" Target="../media/image72.png"/><Relationship Id="rId39" Type="http://schemas.openxmlformats.org/officeDocument/2006/relationships/image" Target="../media/image93.png"/><Relationship Id="rId109" Type="http://schemas.openxmlformats.org/officeDocument/2006/relationships/image" Target="../media/image163.png"/><Relationship Id="rId34" Type="http://schemas.openxmlformats.org/officeDocument/2006/relationships/image" Target="../media/image88.png"/><Relationship Id="rId50" Type="http://schemas.openxmlformats.org/officeDocument/2006/relationships/image" Target="../media/image104.png"/><Relationship Id="rId55" Type="http://schemas.openxmlformats.org/officeDocument/2006/relationships/image" Target="../media/image109.png"/><Relationship Id="rId76" Type="http://schemas.openxmlformats.org/officeDocument/2006/relationships/image" Target="../media/image130.png"/><Relationship Id="rId97" Type="http://schemas.openxmlformats.org/officeDocument/2006/relationships/image" Target="../media/image151.png"/><Relationship Id="rId104" Type="http://schemas.openxmlformats.org/officeDocument/2006/relationships/image" Target="../media/image158.png"/><Relationship Id="rId120" Type="http://schemas.openxmlformats.org/officeDocument/2006/relationships/image" Target="../media/image174.png"/><Relationship Id="rId125" Type="http://schemas.openxmlformats.org/officeDocument/2006/relationships/image" Target="../media/image179.png"/><Relationship Id="rId7" Type="http://schemas.openxmlformats.org/officeDocument/2006/relationships/image" Target="../media/image61.png"/><Relationship Id="rId71" Type="http://schemas.openxmlformats.org/officeDocument/2006/relationships/image" Target="../media/image125.png"/><Relationship Id="rId92" Type="http://schemas.openxmlformats.org/officeDocument/2006/relationships/image" Target="../media/image146.png"/><Relationship Id="rId2" Type="http://schemas.openxmlformats.org/officeDocument/2006/relationships/image" Target="../media/image56.png"/><Relationship Id="rId29" Type="http://schemas.openxmlformats.org/officeDocument/2006/relationships/image" Target="../media/image83.png"/><Relationship Id="rId24" Type="http://schemas.openxmlformats.org/officeDocument/2006/relationships/image" Target="../media/image78.png"/><Relationship Id="rId40" Type="http://schemas.openxmlformats.org/officeDocument/2006/relationships/image" Target="../media/image94.png"/><Relationship Id="rId45" Type="http://schemas.openxmlformats.org/officeDocument/2006/relationships/image" Target="../media/image99.png"/><Relationship Id="rId66" Type="http://schemas.openxmlformats.org/officeDocument/2006/relationships/image" Target="../media/image120.png"/><Relationship Id="rId87" Type="http://schemas.openxmlformats.org/officeDocument/2006/relationships/image" Target="../media/image141.png"/><Relationship Id="rId110" Type="http://schemas.openxmlformats.org/officeDocument/2006/relationships/image" Target="../media/image164.png"/><Relationship Id="rId115" Type="http://schemas.openxmlformats.org/officeDocument/2006/relationships/image" Target="../media/image169.png"/><Relationship Id="rId131" Type="http://schemas.microsoft.com/office/2007/relationships/hdphoto" Target="../media/hdphoto4.wdp"/><Relationship Id="rId136" Type="http://schemas.openxmlformats.org/officeDocument/2006/relationships/image" Target="../media/image188.png"/><Relationship Id="rId61" Type="http://schemas.openxmlformats.org/officeDocument/2006/relationships/image" Target="../media/image115.png"/><Relationship Id="rId82" Type="http://schemas.openxmlformats.org/officeDocument/2006/relationships/image" Target="../media/image136.png"/><Relationship Id="rId19" Type="http://schemas.openxmlformats.org/officeDocument/2006/relationships/image" Target="../media/image73.png"/><Relationship Id="rId14" Type="http://schemas.openxmlformats.org/officeDocument/2006/relationships/image" Target="../media/image68.png"/><Relationship Id="rId30" Type="http://schemas.openxmlformats.org/officeDocument/2006/relationships/image" Target="../media/image84.png"/><Relationship Id="rId35" Type="http://schemas.openxmlformats.org/officeDocument/2006/relationships/image" Target="../media/image89.png"/><Relationship Id="rId56" Type="http://schemas.openxmlformats.org/officeDocument/2006/relationships/image" Target="../media/image110.png"/><Relationship Id="rId77" Type="http://schemas.openxmlformats.org/officeDocument/2006/relationships/image" Target="../media/image131.png"/><Relationship Id="rId100" Type="http://schemas.openxmlformats.org/officeDocument/2006/relationships/image" Target="../media/image154.png"/><Relationship Id="rId105" Type="http://schemas.openxmlformats.org/officeDocument/2006/relationships/image" Target="../media/image159.png"/><Relationship Id="rId126" Type="http://schemas.openxmlformats.org/officeDocument/2006/relationships/image" Target="../media/image180.png"/><Relationship Id="rId8" Type="http://schemas.openxmlformats.org/officeDocument/2006/relationships/image" Target="../media/image62.png"/><Relationship Id="rId51" Type="http://schemas.openxmlformats.org/officeDocument/2006/relationships/image" Target="../media/image105.png"/><Relationship Id="rId72" Type="http://schemas.openxmlformats.org/officeDocument/2006/relationships/image" Target="../media/image126.png"/><Relationship Id="rId93" Type="http://schemas.openxmlformats.org/officeDocument/2006/relationships/image" Target="../media/image147.png"/><Relationship Id="rId98" Type="http://schemas.openxmlformats.org/officeDocument/2006/relationships/image" Target="../media/image152.png"/><Relationship Id="rId121" Type="http://schemas.openxmlformats.org/officeDocument/2006/relationships/image" Target="../media/image175.png"/><Relationship Id="rId3" Type="http://schemas.openxmlformats.org/officeDocument/2006/relationships/image" Target="../media/image57.png"/><Relationship Id="rId25" Type="http://schemas.openxmlformats.org/officeDocument/2006/relationships/image" Target="../media/image79.png"/><Relationship Id="rId46" Type="http://schemas.openxmlformats.org/officeDocument/2006/relationships/image" Target="../media/image100.png"/><Relationship Id="rId67" Type="http://schemas.openxmlformats.org/officeDocument/2006/relationships/image" Target="../media/image121.png"/><Relationship Id="rId116" Type="http://schemas.openxmlformats.org/officeDocument/2006/relationships/image" Target="../media/image170.png"/><Relationship Id="rId20" Type="http://schemas.openxmlformats.org/officeDocument/2006/relationships/image" Target="../media/image74.png"/><Relationship Id="rId41" Type="http://schemas.openxmlformats.org/officeDocument/2006/relationships/image" Target="../media/image95.png"/><Relationship Id="rId62" Type="http://schemas.openxmlformats.org/officeDocument/2006/relationships/image" Target="../media/image116.png"/><Relationship Id="rId83" Type="http://schemas.openxmlformats.org/officeDocument/2006/relationships/image" Target="../media/image137.png"/><Relationship Id="rId88" Type="http://schemas.openxmlformats.org/officeDocument/2006/relationships/image" Target="../media/image142.png"/><Relationship Id="rId111" Type="http://schemas.openxmlformats.org/officeDocument/2006/relationships/image" Target="../media/image165.png"/><Relationship Id="rId132" Type="http://schemas.openxmlformats.org/officeDocument/2006/relationships/image" Target="../media/image185.png"/><Relationship Id="rId15" Type="http://schemas.openxmlformats.org/officeDocument/2006/relationships/image" Target="../media/image69.png"/><Relationship Id="rId36" Type="http://schemas.openxmlformats.org/officeDocument/2006/relationships/image" Target="../media/image90.png"/><Relationship Id="rId57" Type="http://schemas.openxmlformats.org/officeDocument/2006/relationships/image" Target="../media/image111.png"/><Relationship Id="rId106" Type="http://schemas.openxmlformats.org/officeDocument/2006/relationships/image" Target="../media/image160.png"/><Relationship Id="rId127" Type="http://schemas.openxmlformats.org/officeDocument/2006/relationships/image" Target="../media/image181.png"/><Relationship Id="rId10" Type="http://schemas.openxmlformats.org/officeDocument/2006/relationships/image" Target="../media/image64.png"/><Relationship Id="rId31" Type="http://schemas.openxmlformats.org/officeDocument/2006/relationships/image" Target="../media/image85.png"/><Relationship Id="rId52" Type="http://schemas.openxmlformats.org/officeDocument/2006/relationships/image" Target="../media/image106.png"/><Relationship Id="rId73" Type="http://schemas.openxmlformats.org/officeDocument/2006/relationships/image" Target="../media/image127.png"/><Relationship Id="rId78" Type="http://schemas.openxmlformats.org/officeDocument/2006/relationships/image" Target="../media/image132.png"/><Relationship Id="rId94" Type="http://schemas.openxmlformats.org/officeDocument/2006/relationships/image" Target="../media/image148.png"/><Relationship Id="rId99" Type="http://schemas.openxmlformats.org/officeDocument/2006/relationships/image" Target="../media/image153.png"/><Relationship Id="rId101" Type="http://schemas.openxmlformats.org/officeDocument/2006/relationships/image" Target="../media/image155.png"/><Relationship Id="rId122" Type="http://schemas.openxmlformats.org/officeDocument/2006/relationships/image" Target="../media/image176.png"/><Relationship Id="rId4" Type="http://schemas.openxmlformats.org/officeDocument/2006/relationships/image" Target="../media/image58.png"/><Relationship Id="rId9" Type="http://schemas.openxmlformats.org/officeDocument/2006/relationships/image" Target="../media/image63.png"/><Relationship Id="rId26" Type="http://schemas.openxmlformats.org/officeDocument/2006/relationships/image" Target="../media/image80.png"/><Relationship Id="rId47" Type="http://schemas.openxmlformats.org/officeDocument/2006/relationships/image" Target="../media/image101.png"/><Relationship Id="rId68" Type="http://schemas.openxmlformats.org/officeDocument/2006/relationships/image" Target="../media/image122.png"/><Relationship Id="rId89" Type="http://schemas.openxmlformats.org/officeDocument/2006/relationships/image" Target="../media/image143.png"/><Relationship Id="rId112" Type="http://schemas.openxmlformats.org/officeDocument/2006/relationships/image" Target="../media/image166.png"/><Relationship Id="rId133" Type="http://schemas.openxmlformats.org/officeDocument/2006/relationships/image" Target="../media/image186.png"/></Relationships>
</file>

<file path=ppt/slides/_rels/slide2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0.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6.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56.png"/><Relationship Id="rId7" Type="http://schemas.openxmlformats.org/officeDocument/2006/relationships/image" Target="../media/image19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97.png"/><Relationship Id="rId5" Type="http://schemas.openxmlformats.org/officeDocument/2006/relationships/image" Target="../media/image193.png"/><Relationship Id="rId4" Type="http://schemas.openxmlformats.org/officeDocument/2006/relationships/image" Target="../media/image19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79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01.tiff"/><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03.tif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tif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tiff"/><Relationship Id="rId1" Type="http://schemas.openxmlformats.org/officeDocument/2006/relationships/slideLayout" Target="../slideLayouts/slideLayout13.xml"/><Relationship Id="rId4" Type="http://schemas.openxmlformats.org/officeDocument/2006/relationships/image" Target="../media/image205.tiff"/></Relationships>
</file>

<file path=ppt/slides/_rels/slide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tiff"/><Relationship Id="rId1" Type="http://schemas.openxmlformats.org/officeDocument/2006/relationships/slideLayout" Target="../slideLayouts/slideLayout13.xml"/><Relationship Id="rId5" Type="http://schemas.openxmlformats.org/officeDocument/2006/relationships/image" Target="../media/image206.tiff"/><Relationship Id="rId4" Type="http://schemas.openxmlformats.org/officeDocument/2006/relationships/image" Target="../media/image205.tiff"/></Relationships>
</file>

<file path=ppt/slides/_rels/slide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tiff"/><Relationship Id="rId1" Type="http://schemas.openxmlformats.org/officeDocument/2006/relationships/slideLayout" Target="../slideLayouts/slideLayout13.xml"/><Relationship Id="rId6" Type="http://schemas.openxmlformats.org/officeDocument/2006/relationships/image" Target="../media/image207.tiff"/><Relationship Id="rId5" Type="http://schemas.openxmlformats.org/officeDocument/2006/relationships/image" Target="../media/image206.tiff"/><Relationship Id="rId4" Type="http://schemas.openxmlformats.org/officeDocument/2006/relationships/image" Target="../media/image205.tiff"/></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tiff"/><Relationship Id="rId2" Type="http://schemas.openxmlformats.org/officeDocument/2006/relationships/image" Target="../media/image203.tiff"/><Relationship Id="rId1" Type="http://schemas.openxmlformats.org/officeDocument/2006/relationships/slideLayout" Target="../slideLayouts/slideLayout13.xml"/><Relationship Id="rId6" Type="http://schemas.openxmlformats.org/officeDocument/2006/relationships/image" Target="../media/image207.tiff"/><Relationship Id="rId5" Type="http://schemas.openxmlformats.org/officeDocument/2006/relationships/image" Target="../media/image206.tiff"/><Relationship Id="rId4" Type="http://schemas.openxmlformats.org/officeDocument/2006/relationships/image" Target="../media/image205.tiff"/></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209.tiff"/><Relationship Id="rId3" Type="http://schemas.openxmlformats.org/officeDocument/2006/relationships/image" Target="../media/image204.png"/><Relationship Id="rId7" Type="http://schemas.openxmlformats.org/officeDocument/2006/relationships/image" Target="../media/image208.tiff"/><Relationship Id="rId2" Type="http://schemas.openxmlformats.org/officeDocument/2006/relationships/image" Target="../media/image203.tiff"/><Relationship Id="rId1" Type="http://schemas.openxmlformats.org/officeDocument/2006/relationships/slideLayout" Target="../slideLayouts/slideLayout13.xml"/><Relationship Id="rId6" Type="http://schemas.openxmlformats.org/officeDocument/2006/relationships/image" Target="../media/image207.tiff"/><Relationship Id="rId5" Type="http://schemas.openxmlformats.org/officeDocument/2006/relationships/image" Target="../media/image206.tiff"/><Relationship Id="rId4" Type="http://schemas.openxmlformats.org/officeDocument/2006/relationships/image" Target="../media/image205.tiff"/><Relationship Id="rId9" Type="http://schemas.openxmlformats.org/officeDocument/2006/relationships/image" Target="../media/image210.tiff"/></Relationships>
</file>

<file path=ppt/slides/_rels/slide71.xml.rels><?xml version="1.0" encoding="UTF-8" standalone="yes"?>
<Relationships xmlns="http://schemas.openxmlformats.org/package/2006/relationships"><Relationship Id="rId8" Type="http://schemas.openxmlformats.org/officeDocument/2006/relationships/image" Target="../media/image209.tiff"/><Relationship Id="rId3" Type="http://schemas.openxmlformats.org/officeDocument/2006/relationships/image" Target="../media/image204.png"/><Relationship Id="rId7" Type="http://schemas.openxmlformats.org/officeDocument/2006/relationships/image" Target="../media/image208.tiff"/><Relationship Id="rId2" Type="http://schemas.openxmlformats.org/officeDocument/2006/relationships/image" Target="../media/image203.tiff"/><Relationship Id="rId1" Type="http://schemas.openxmlformats.org/officeDocument/2006/relationships/slideLayout" Target="../slideLayouts/slideLayout13.xml"/><Relationship Id="rId6" Type="http://schemas.openxmlformats.org/officeDocument/2006/relationships/image" Target="../media/image207.tiff"/><Relationship Id="rId5" Type="http://schemas.openxmlformats.org/officeDocument/2006/relationships/image" Target="../media/image206.tiff"/><Relationship Id="rId4" Type="http://schemas.openxmlformats.org/officeDocument/2006/relationships/image" Target="../media/image205.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203.tif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0.png"/><Relationship Id="rId1" Type="http://schemas.openxmlformats.org/officeDocument/2006/relationships/slideLayout" Target="../slideLayouts/slideLayout13.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5.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aws-samples/amazon-sagemaker-architecting-for-ml" TargetMode="External"/><Relationship Id="rId2" Type="http://schemas.openxmlformats.org/officeDocument/2006/relationships/hyperlink" Target="https://github.com/EmilyWebber/Architecting-For-Machine-Learning"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D71A5-E222-8845-B725-2D191D1614BD}"/>
              </a:ext>
            </a:extLst>
          </p:cNvPr>
          <p:cNvPicPr>
            <a:picLocks noChangeAspect="1"/>
          </p:cNvPicPr>
          <p:nvPr/>
        </p:nvPicPr>
        <p:blipFill>
          <a:blip r:embed="rId3"/>
          <a:stretch>
            <a:fillRect/>
          </a:stretch>
        </p:blipFill>
        <p:spPr>
          <a:xfrm>
            <a:off x="7075713" y="0"/>
            <a:ext cx="5138225" cy="6858000"/>
          </a:xfrm>
          <a:prstGeom prst="rect">
            <a:avLst/>
          </a:prstGeom>
        </p:spPr>
      </p:pic>
      <p:sp>
        <p:nvSpPr>
          <p:cNvPr id="3" name="Title 4">
            <a:extLst>
              <a:ext uri="{FF2B5EF4-FFF2-40B4-BE49-F238E27FC236}">
                <a16:creationId xmlns:a16="http://schemas.microsoft.com/office/drawing/2014/main" id="{499D3CCD-B3D0-FD4E-8484-F6542110200D}"/>
              </a:ext>
            </a:extLst>
          </p:cNvPr>
          <p:cNvSpPr txBox="1">
            <a:spLocks/>
          </p:cNvSpPr>
          <p:nvPr/>
        </p:nvSpPr>
        <p:spPr>
          <a:xfrm>
            <a:off x="1333500" y="247026"/>
            <a:ext cx="5955574" cy="1826896"/>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ct val="100000"/>
              </a:lnSpc>
            </a:pPr>
            <a:r>
              <a:rPr lang="en-US" sz="5200" dirty="0">
                <a:solidFill>
                  <a:schemeClr val="bg1"/>
                </a:solidFill>
              </a:rPr>
              <a:t>Machine Learning on AWS</a:t>
            </a:r>
          </a:p>
        </p:txBody>
      </p:sp>
      <p:pic>
        <p:nvPicPr>
          <p:cNvPr id="7" name="Picture 6">
            <a:extLst>
              <a:ext uri="{FF2B5EF4-FFF2-40B4-BE49-F238E27FC236}">
                <a16:creationId xmlns:a16="http://schemas.microsoft.com/office/drawing/2014/main" id="{8862BD32-7853-A340-93EC-E25B85958B0A}"/>
              </a:ext>
            </a:extLst>
          </p:cNvPr>
          <p:cNvPicPr>
            <a:picLocks noChangeAspect="1"/>
          </p:cNvPicPr>
          <p:nvPr/>
        </p:nvPicPr>
        <p:blipFill>
          <a:blip r:embed="rId4">
            <a:lum bright="70000" contrast="-70000"/>
            <a:alphaModFix amt="20000"/>
          </a:blip>
          <a:stretch>
            <a:fillRect/>
          </a:stretch>
        </p:blipFill>
        <p:spPr>
          <a:xfrm>
            <a:off x="784525" y="2587553"/>
            <a:ext cx="5746985" cy="3827154"/>
          </a:xfrm>
          <a:prstGeom prst="rect">
            <a:avLst/>
          </a:prstGeom>
        </p:spPr>
      </p:pic>
      <p:cxnSp>
        <p:nvCxnSpPr>
          <p:cNvPr id="9" name="Straight Connector 8">
            <a:extLst>
              <a:ext uri="{FF2B5EF4-FFF2-40B4-BE49-F238E27FC236}">
                <a16:creationId xmlns:a16="http://schemas.microsoft.com/office/drawing/2014/main" id="{D6A8B17C-1FB9-4E42-B21C-CB1E3E74BC46}"/>
              </a:ext>
            </a:extLst>
          </p:cNvPr>
          <p:cNvCxnSpPr/>
          <p:nvPr/>
        </p:nvCxnSpPr>
        <p:spPr>
          <a:xfrm>
            <a:off x="13302343" y="4670732"/>
            <a:ext cx="762000" cy="762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B9B7785-2319-5B48-B84E-A15629872D8F}"/>
              </a:ext>
            </a:extLst>
          </p:cNvPr>
          <p:cNvSpPr/>
          <p:nvPr/>
        </p:nvSpPr>
        <p:spPr>
          <a:xfrm>
            <a:off x="7173272" y="5051732"/>
            <a:ext cx="4702629" cy="1610325"/>
          </a:xfrm>
          <a:prstGeom prst="rect">
            <a:avLst/>
          </a:prstGeom>
          <a:solidFill>
            <a:srgbClr val="0D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96BF9D7-2B7B-674E-A7B8-03C04214E15B}"/>
              </a:ext>
            </a:extLst>
          </p:cNvPr>
          <p:cNvSpPr txBox="1"/>
          <p:nvPr/>
        </p:nvSpPr>
        <p:spPr>
          <a:xfrm>
            <a:off x="7289074" y="5051732"/>
            <a:ext cx="4415246" cy="461665"/>
          </a:xfrm>
          <a:prstGeom prst="rect">
            <a:avLst/>
          </a:prstGeom>
          <a:noFill/>
        </p:spPr>
        <p:txBody>
          <a:bodyPr wrap="square" rtlCol="0">
            <a:spAutoFit/>
          </a:bodyPr>
          <a:lstStyle/>
          <a:p>
            <a:pPr algn="l">
              <a:spcBef>
                <a:spcPts val="1800"/>
              </a:spcBef>
            </a:pPr>
            <a:r>
              <a:rPr lang="en-US" sz="2400" dirty="0">
                <a:solidFill>
                  <a:schemeClr val="bg1"/>
                </a:solidFill>
                <a:latin typeface="Relative Medium" panose="02000506040000020004" pitchFamily="2" charset="77"/>
              </a:rPr>
              <a:t>Emily Webber</a:t>
            </a:r>
          </a:p>
        </p:txBody>
      </p:sp>
      <p:sp>
        <p:nvSpPr>
          <p:cNvPr id="12" name="TextBox 11">
            <a:extLst>
              <a:ext uri="{FF2B5EF4-FFF2-40B4-BE49-F238E27FC236}">
                <a16:creationId xmlns:a16="http://schemas.microsoft.com/office/drawing/2014/main" id="{C15CAD5B-19F9-7C44-802E-0D8CEC5F5737}"/>
              </a:ext>
            </a:extLst>
          </p:cNvPr>
          <p:cNvSpPr txBox="1"/>
          <p:nvPr/>
        </p:nvSpPr>
        <p:spPr>
          <a:xfrm>
            <a:off x="7289074" y="6074756"/>
            <a:ext cx="4415246" cy="461665"/>
          </a:xfrm>
          <a:prstGeom prst="rect">
            <a:avLst/>
          </a:prstGeom>
          <a:noFill/>
        </p:spPr>
        <p:txBody>
          <a:bodyPr wrap="square" rtlCol="0">
            <a:spAutoFit/>
          </a:bodyPr>
          <a:lstStyle/>
          <a:p>
            <a:pPr algn="l">
              <a:spcBef>
                <a:spcPts val="1800"/>
              </a:spcBef>
            </a:pPr>
            <a:r>
              <a:rPr lang="en-US" sz="2400" dirty="0">
                <a:solidFill>
                  <a:schemeClr val="bg1"/>
                </a:solidFill>
                <a:latin typeface="Relative Medium" panose="02000506040000020004" pitchFamily="2" charset="77"/>
              </a:rPr>
              <a:t>Amazon Web Services</a:t>
            </a:r>
          </a:p>
        </p:txBody>
      </p:sp>
      <p:sp>
        <p:nvSpPr>
          <p:cNvPr id="10" name="TextBox 9">
            <a:extLst>
              <a:ext uri="{FF2B5EF4-FFF2-40B4-BE49-F238E27FC236}">
                <a16:creationId xmlns:a16="http://schemas.microsoft.com/office/drawing/2014/main" id="{184207AD-8A23-8C44-931A-0A1747B62444}"/>
              </a:ext>
            </a:extLst>
          </p:cNvPr>
          <p:cNvSpPr txBox="1"/>
          <p:nvPr/>
        </p:nvSpPr>
        <p:spPr>
          <a:xfrm>
            <a:off x="7289074" y="5555713"/>
            <a:ext cx="4415246" cy="461665"/>
          </a:xfrm>
          <a:prstGeom prst="rect">
            <a:avLst/>
          </a:prstGeom>
          <a:noFill/>
        </p:spPr>
        <p:txBody>
          <a:bodyPr wrap="square" rtlCol="0">
            <a:spAutoFit/>
          </a:bodyPr>
          <a:lstStyle/>
          <a:p>
            <a:pPr algn="l">
              <a:spcBef>
                <a:spcPts val="1800"/>
              </a:spcBef>
            </a:pPr>
            <a:r>
              <a:rPr lang="en-US" sz="2400" dirty="0">
                <a:solidFill>
                  <a:schemeClr val="bg1"/>
                </a:solidFill>
                <a:latin typeface="Relative Medium" panose="02000506040000020004" pitchFamily="2" charset="77"/>
              </a:rPr>
              <a:t>Machine Learning Specialist SA</a:t>
            </a:r>
          </a:p>
        </p:txBody>
      </p:sp>
      <p:pic>
        <p:nvPicPr>
          <p:cNvPr id="11" name="Graphic 1">
            <a:extLst>
              <a:ext uri="{FF2B5EF4-FFF2-40B4-BE49-F238E27FC236}">
                <a16:creationId xmlns:a16="http://schemas.microsoft.com/office/drawing/2014/main" id="{5D81392A-0359-2E47-BA1E-8FD8B4B82D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1" y="414984"/>
            <a:ext cx="1461743" cy="1490980"/>
          </a:xfrm>
          <a:prstGeom prst="rect">
            <a:avLst/>
          </a:prstGeom>
        </p:spPr>
      </p:pic>
    </p:spTree>
    <p:extLst>
      <p:ext uri="{BB962C8B-B14F-4D97-AF65-F5344CB8AC3E}">
        <p14:creationId xmlns:p14="http://schemas.microsoft.com/office/powerpoint/2010/main" val="4223466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F921E-3B34-FD4E-A85E-58E02D05DD51}"/>
              </a:ext>
            </a:extLst>
          </p:cNvPr>
          <p:cNvPicPr>
            <a:picLocks noChangeAspect="1"/>
          </p:cNvPicPr>
          <p:nvPr/>
        </p:nvPicPr>
        <p:blipFill>
          <a:blip r:embed="rId2"/>
          <a:stretch>
            <a:fillRect/>
          </a:stretch>
        </p:blipFill>
        <p:spPr>
          <a:xfrm>
            <a:off x="-11724" y="4168"/>
            <a:ext cx="12192000" cy="6830386"/>
          </a:xfrm>
          <a:prstGeom prst="rect">
            <a:avLst/>
          </a:prstGeom>
        </p:spPr>
      </p:pic>
      <p:sp>
        <p:nvSpPr>
          <p:cNvPr id="2" name="TextBox 1">
            <a:extLst>
              <a:ext uri="{FF2B5EF4-FFF2-40B4-BE49-F238E27FC236}">
                <a16:creationId xmlns:a16="http://schemas.microsoft.com/office/drawing/2014/main" id="{C7B32864-1B31-A042-889A-72DB126AF78F}"/>
              </a:ext>
            </a:extLst>
          </p:cNvPr>
          <p:cNvSpPr txBox="1"/>
          <p:nvPr/>
        </p:nvSpPr>
        <p:spPr>
          <a:xfrm>
            <a:off x="1739700" y="1267674"/>
            <a:ext cx="8658334" cy="2123658"/>
          </a:xfrm>
          <a:prstGeom prst="rect">
            <a:avLst/>
          </a:prstGeom>
          <a:noFill/>
        </p:spPr>
        <p:txBody>
          <a:bodyPr wrap="square" rtlCol="0">
            <a:spAutoFit/>
          </a:bodyPr>
          <a:lstStyle/>
          <a:p>
            <a:pPr algn="ctr">
              <a:spcBef>
                <a:spcPts val="1800"/>
              </a:spcBef>
            </a:pPr>
            <a:r>
              <a:rPr lang="en-US" sz="4400" b="1"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From day zero in computing, humans have always wanted them to be intelligent</a:t>
            </a:r>
          </a:p>
        </p:txBody>
      </p:sp>
      <p:sp>
        <p:nvSpPr>
          <p:cNvPr id="7" name="TextBox 6">
            <a:extLst>
              <a:ext uri="{FF2B5EF4-FFF2-40B4-BE49-F238E27FC236}">
                <a16:creationId xmlns:a16="http://schemas.microsoft.com/office/drawing/2014/main" id="{B7E790AA-0ED1-8F4F-AE58-1687FC2C2656}"/>
              </a:ext>
            </a:extLst>
          </p:cNvPr>
          <p:cNvSpPr txBox="1"/>
          <p:nvPr/>
        </p:nvSpPr>
        <p:spPr>
          <a:xfrm>
            <a:off x="-319708" y="4209915"/>
            <a:ext cx="13055829" cy="1677382"/>
          </a:xfrm>
          <a:prstGeom prst="rect">
            <a:avLst/>
          </a:prstGeom>
          <a:noFill/>
        </p:spPr>
        <p:txBody>
          <a:bodyPr wrap="square" rtlCol="0">
            <a:spAutoFit/>
          </a:bodyPr>
          <a:lstStyle/>
          <a:p>
            <a:pPr algn="ctr">
              <a:spcBef>
                <a:spcPts val="1800"/>
              </a:spcBef>
            </a:pPr>
            <a:r>
              <a:rPr lang="en-US" sz="4400" b="1"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Diversity and inclusion </a:t>
            </a:r>
          </a:p>
          <a:p>
            <a:pPr algn="ctr">
              <a:spcBef>
                <a:spcPts val="1800"/>
              </a:spcBef>
            </a:pPr>
            <a:r>
              <a:rPr lang="en-US" sz="4400" b="1"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is the only road to success.</a:t>
            </a:r>
          </a:p>
        </p:txBody>
      </p:sp>
      <p:cxnSp>
        <p:nvCxnSpPr>
          <p:cNvPr id="8" name="Straight Connector 7">
            <a:extLst>
              <a:ext uri="{FF2B5EF4-FFF2-40B4-BE49-F238E27FC236}">
                <a16:creationId xmlns:a16="http://schemas.microsoft.com/office/drawing/2014/main" id="{A1BFC9FE-AA11-BF4B-A095-98AE36D95411}"/>
              </a:ext>
            </a:extLst>
          </p:cNvPr>
          <p:cNvCxnSpPr/>
          <p:nvPr/>
        </p:nvCxnSpPr>
        <p:spPr>
          <a:xfrm>
            <a:off x="1340109" y="3778849"/>
            <a:ext cx="948833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528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F4C440-9153-7845-A94D-D656724CEEBF}"/>
              </a:ext>
            </a:extLst>
          </p:cNvPr>
          <p:cNvPicPr>
            <a:picLocks noChangeAspect="1"/>
          </p:cNvPicPr>
          <p:nvPr/>
        </p:nvPicPr>
        <p:blipFill>
          <a:blip r:embed="rId3"/>
          <a:stretch>
            <a:fillRect/>
          </a:stretch>
        </p:blipFill>
        <p:spPr>
          <a:xfrm>
            <a:off x="-1" y="0"/>
            <a:ext cx="12441953" cy="6940627"/>
          </a:xfrm>
          <a:prstGeom prst="rect">
            <a:avLst/>
          </a:prstGeom>
        </p:spPr>
      </p:pic>
    </p:spTree>
    <p:extLst>
      <p:ext uri="{BB962C8B-B14F-4D97-AF65-F5344CB8AC3E}">
        <p14:creationId xmlns:p14="http://schemas.microsoft.com/office/powerpoint/2010/main" val="260759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2065DE-E117-4649-9572-631ACB98AA61}"/>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A5E873-A225-584E-B15B-6A2FC4612877}"/>
              </a:ext>
            </a:extLst>
          </p:cNvPr>
          <p:cNvPicPr>
            <a:picLocks noChangeAspect="1"/>
          </p:cNvPicPr>
          <p:nvPr/>
        </p:nvPicPr>
        <p:blipFill>
          <a:blip r:embed="rId2"/>
          <a:stretch>
            <a:fillRect/>
          </a:stretch>
        </p:blipFill>
        <p:spPr>
          <a:xfrm>
            <a:off x="0" y="931121"/>
            <a:ext cx="3657600" cy="5295900"/>
          </a:xfrm>
          <a:prstGeom prst="rect">
            <a:avLst/>
          </a:prstGeom>
        </p:spPr>
      </p:pic>
      <p:sp>
        <p:nvSpPr>
          <p:cNvPr id="4" name="TextBox 3">
            <a:extLst>
              <a:ext uri="{FF2B5EF4-FFF2-40B4-BE49-F238E27FC236}">
                <a16:creationId xmlns:a16="http://schemas.microsoft.com/office/drawing/2014/main" id="{49B15CD9-31EF-7F43-B7C2-126EBD52C962}"/>
              </a:ext>
            </a:extLst>
          </p:cNvPr>
          <p:cNvSpPr txBox="1"/>
          <p:nvPr/>
        </p:nvSpPr>
        <p:spPr>
          <a:xfrm>
            <a:off x="3767768" y="16721"/>
            <a:ext cx="5054589" cy="769441"/>
          </a:xfrm>
          <a:prstGeom prst="rect">
            <a:avLst/>
          </a:prstGeom>
          <a:noFill/>
        </p:spPr>
        <p:txBody>
          <a:bodyPr wrap="none" rtlCol="0">
            <a:spAutoFit/>
          </a:bodyPr>
          <a:lstStyle/>
          <a:p>
            <a:pPr algn="l">
              <a:spcBef>
                <a:spcPts val="1800"/>
              </a:spcBef>
            </a:pPr>
            <a:r>
              <a:rPr lang="en-US" sz="4400" dirty="0">
                <a:latin typeface="Amazon Ember Light" panose="020B0403020204020204" pitchFamily="34" charset="0"/>
                <a:ea typeface="Amazon Ember Light" panose="020B0403020204020204" pitchFamily="34" charset="0"/>
                <a:cs typeface="Amazon Ember Light" panose="020B0403020204020204" pitchFamily="34" charset="0"/>
              </a:rPr>
              <a:t>Matrix Factorization</a:t>
            </a:r>
          </a:p>
        </p:txBody>
      </p:sp>
      <p:graphicFrame>
        <p:nvGraphicFramePr>
          <p:cNvPr id="13" name="Table 12">
            <a:extLst>
              <a:ext uri="{FF2B5EF4-FFF2-40B4-BE49-F238E27FC236}">
                <a16:creationId xmlns:a16="http://schemas.microsoft.com/office/drawing/2014/main" id="{CCFF8504-503D-B544-80EB-EF6D59D3FEBD}"/>
              </a:ext>
            </a:extLst>
          </p:cNvPr>
          <p:cNvGraphicFramePr>
            <a:graphicFrameLocks noGrp="1"/>
          </p:cNvGraphicFramePr>
          <p:nvPr>
            <p:extLst/>
          </p:nvPr>
        </p:nvGraphicFramePr>
        <p:xfrm>
          <a:off x="4062776" y="1387156"/>
          <a:ext cx="2033224" cy="3885384"/>
        </p:xfrm>
        <a:graphic>
          <a:graphicData uri="http://schemas.openxmlformats.org/drawingml/2006/table">
            <a:tbl>
              <a:tblPr firstRow="1" bandRow="1">
                <a:tableStyleId>{2A488322-F2BA-4B5B-9748-0D474271808F}</a:tableStyleId>
              </a:tblPr>
              <a:tblGrid>
                <a:gridCol w="2033224">
                  <a:extLst>
                    <a:ext uri="{9D8B030D-6E8A-4147-A177-3AD203B41FA5}">
                      <a16:colId xmlns:a16="http://schemas.microsoft.com/office/drawing/2014/main" val="2567140270"/>
                    </a:ext>
                  </a:extLst>
                </a:gridCol>
              </a:tblGrid>
              <a:tr h="647564">
                <a:tc>
                  <a:txBody>
                    <a:bodyPr/>
                    <a:lstStyle/>
                    <a:p>
                      <a:pPr algn="ctr"/>
                      <a:r>
                        <a:rPr lang="en-US" dirty="0">
                          <a:solidFill>
                            <a:schemeClr val="bg1"/>
                          </a:solidFill>
                        </a:rPr>
                        <a:t>Customers</a:t>
                      </a:r>
                    </a:p>
                  </a:txBody>
                  <a:tcPr anchor="ctr"/>
                </a:tc>
                <a:extLst>
                  <a:ext uri="{0D108BD9-81ED-4DB2-BD59-A6C34878D82A}">
                    <a16:rowId xmlns:a16="http://schemas.microsoft.com/office/drawing/2014/main" val="3306410272"/>
                  </a:ext>
                </a:extLst>
              </a:tr>
              <a:tr h="647564">
                <a:tc>
                  <a:txBody>
                    <a:bodyPr/>
                    <a:lstStyle/>
                    <a:p>
                      <a:endParaRPr lang="en-US" dirty="0"/>
                    </a:p>
                  </a:txBody>
                  <a:tcPr/>
                </a:tc>
                <a:extLst>
                  <a:ext uri="{0D108BD9-81ED-4DB2-BD59-A6C34878D82A}">
                    <a16:rowId xmlns:a16="http://schemas.microsoft.com/office/drawing/2014/main" val="2945306512"/>
                  </a:ext>
                </a:extLst>
              </a:tr>
              <a:tr h="647564">
                <a:tc>
                  <a:txBody>
                    <a:bodyPr/>
                    <a:lstStyle/>
                    <a:p>
                      <a:endParaRPr lang="en-US" dirty="0"/>
                    </a:p>
                  </a:txBody>
                  <a:tcPr/>
                </a:tc>
                <a:extLst>
                  <a:ext uri="{0D108BD9-81ED-4DB2-BD59-A6C34878D82A}">
                    <a16:rowId xmlns:a16="http://schemas.microsoft.com/office/drawing/2014/main" val="4150786182"/>
                  </a:ext>
                </a:extLst>
              </a:tr>
              <a:tr h="647564">
                <a:tc>
                  <a:txBody>
                    <a:bodyPr/>
                    <a:lstStyle/>
                    <a:p>
                      <a:endParaRPr lang="en-US"/>
                    </a:p>
                  </a:txBody>
                  <a:tcPr/>
                </a:tc>
                <a:extLst>
                  <a:ext uri="{0D108BD9-81ED-4DB2-BD59-A6C34878D82A}">
                    <a16:rowId xmlns:a16="http://schemas.microsoft.com/office/drawing/2014/main" val="3306345643"/>
                  </a:ext>
                </a:extLst>
              </a:tr>
              <a:tr h="647564">
                <a:tc>
                  <a:txBody>
                    <a:bodyPr/>
                    <a:lstStyle/>
                    <a:p>
                      <a:endParaRPr lang="en-US"/>
                    </a:p>
                  </a:txBody>
                  <a:tcPr/>
                </a:tc>
                <a:extLst>
                  <a:ext uri="{0D108BD9-81ED-4DB2-BD59-A6C34878D82A}">
                    <a16:rowId xmlns:a16="http://schemas.microsoft.com/office/drawing/2014/main" val="672695589"/>
                  </a:ext>
                </a:extLst>
              </a:tr>
              <a:tr h="647564">
                <a:tc>
                  <a:txBody>
                    <a:bodyPr/>
                    <a:lstStyle/>
                    <a:p>
                      <a:endParaRPr lang="en-US" dirty="0"/>
                    </a:p>
                  </a:txBody>
                  <a:tcPr/>
                </a:tc>
                <a:extLst>
                  <a:ext uri="{0D108BD9-81ED-4DB2-BD59-A6C34878D82A}">
                    <a16:rowId xmlns:a16="http://schemas.microsoft.com/office/drawing/2014/main" val="4233955039"/>
                  </a:ext>
                </a:extLst>
              </a:tr>
            </a:tbl>
          </a:graphicData>
        </a:graphic>
      </p:graphicFrame>
      <p:sp>
        <p:nvSpPr>
          <p:cNvPr id="14" name="Rectangle 13">
            <a:extLst>
              <a:ext uri="{FF2B5EF4-FFF2-40B4-BE49-F238E27FC236}">
                <a16:creationId xmlns:a16="http://schemas.microsoft.com/office/drawing/2014/main" id="{2BBA42E8-A8C0-9644-920E-4EA1F489EFF7}"/>
              </a:ext>
            </a:extLst>
          </p:cNvPr>
          <p:cNvSpPr/>
          <p:nvPr/>
        </p:nvSpPr>
        <p:spPr>
          <a:xfrm>
            <a:off x="6586495" y="2631683"/>
            <a:ext cx="623889" cy="1107996"/>
          </a:xfrm>
          <a:prstGeom prst="rect">
            <a:avLst/>
          </a:prstGeom>
        </p:spPr>
        <p:txBody>
          <a:bodyPr wrap="none">
            <a:spAutoFit/>
          </a:bodyPr>
          <a:lstStyle/>
          <a:p>
            <a:r>
              <a:rPr lang="en-US" sz="6600" dirty="0">
                <a:solidFill>
                  <a:schemeClr val="bg1"/>
                </a:solidFill>
                <a:latin typeface="Relative Medium" panose="02000506040000020004" pitchFamily="2" charset="77"/>
              </a:rPr>
              <a:t>X</a:t>
            </a:r>
            <a:endParaRPr lang="en-US" sz="6600" dirty="0"/>
          </a:p>
        </p:txBody>
      </p:sp>
      <p:graphicFrame>
        <p:nvGraphicFramePr>
          <p:cNvPr id="17" name="Table 16">
            <a:extLst>
              <a:ext uri="{FF2B5EF4-FFF2-40B4-BE49-F238E27FC236}">
                <a16:creationId xmlns:a16="http://schemas.microsoft.com/office/drawing/2014/main" id="{DF7EF1B1-1973-7849-9B03-D6C011FE3E3E}"/>
              </a:ext>
            </a:extLst>
          </p:cNvPr>
          <p:cNvGraphicFramePr>
            <a:graphicFrameLocks noGrp="1"/>
          </p:cNvGraphicFramePr>
          <p:nvPr>
            <p:extLst/>
          </p:nvPr>
        </p:nvGraphicFramePr>
        <p:xfrm>
          <a:off x="7700879" y="1700561"/>
          <a:ext cx="3935380" cy="1362126"/>
        </p:xfrm>
        <a:graphic>
          <a:graphicData uri="http://schemas.openxmlformats.org/drawingml/2006/table">
            <a:tbl>
              <a:tblPr firstRow="1" bandRow="1">
                <a:tableStyleId>{5C22544A-7EE6-4342-B048-85BDC9FD1C3A}</a:tableStyleId>
              </a:tblPr>
              <a:tblGrid>
                <a:gridCol w="1266851">
                  <a:extLst>
                    <a:ext uri="{9D8B030D-6E8A-4147-A177-3AD203B41FA5}">
                      <a16:colId xmlns:a16="http://schemas.microsoft.com/office/drawing/2014/main" val="2890370123"/>
                    </a:ext>
                  </a:extLst>
                </a:gridCol>
                <a:gridCol w="539827">
                  <a:extLst>
                    <a:ext uri="{9D8B030D-6E8A-4147-A177-3AD203B41FA5}">
                      <a16:colId xmlns:a16="http://schemas.microsoft.com/office/drawing/2014/main" val="2798470710"/>
                    </a:ext>
                  </a:extLst>
                </a:gridCol>
                <a:gridCol w="627961">
                  <a:extLst>
                    <a:ext uri="{9D8B030D-6E8A-4147-A177-3AD203B41FA5}">
                      <a16:colId xmlns:a16="http://schemas.microsoft.com/office/drawing/2014/main" val="385006578"/>
                    </a:ext>
                  </a:extLst>
                </a:gridCol>
                <a:gridCol w="713665">
                  <a:extLst>
                    <a:ext uri="{9D8B030D-6E8A-4147-A177-3AD203B41FA5}">
                      <a16:colId xmlns:a16="http://schemas.microsoft.com/office/drawing/2014/main" val="1284853022"/>
                    </a:ext>
                  </a:extLst>
                </a:gridCol>
                <a:gridCol w="787076">
                  <a:extLst>
                    <a:ext uri="{9D8B030D-6E8A-4147-A177-3AD203B41FA5}">
                      <a16:colId xmlns:a16="http://schemas.microsoft.com/office/drawing/2014/main" val="2867481927"/>
                    </a:ext>
                  </a:extLst>
                </a:gridCol>
              </a:tblGrid>
              <a:tr h="454042">
                <a:tc>
                  <a:txBody>
                    <a:bodyPr/>
                    <a:lstStyle/>
                    <a:p>
                      <a:r>
                        <a:rPr lang="en-US" dirty="0">
                          <a:solidFill>
                            <a:schemeClr val="bg1"/>
                          </a:solidFill>
                        </a:rPr>
                        <a:t>Products</a:t>
                      </a: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211705616"/>
                  </a:ext>
                </a:extLst>
              </a:tr>
              <a:tr h="454042">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562677878"/>
                  </a:ext>
                </a:extLst>
              </a:tr>
              <a:tr h="454042">
                <a:tc>
                  <a:txBody>
                    <a:bodyPr/>
                    <a:lstStyle/>
                    <a:p>
                      <a:endParaRPr lang="en-US" dirty="0">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45849644"/>
                  </a:ext>
                </a:extLst>
              </a:tr>
            </a:tbl>
          </a:graphicData>
        </a:graphic>
      </p:graphicFrame>
      <p:sp>
        <p:nvSpPr>
          <p:cNvPr id="18" name="Rectangle 17">
            <a:extLst>
              <a:ext uri="{FF2B5EF4-FFF2-40B4-BE49-F238E27FC236}">
                <a16:creationId xmlns:a16="http://schemas.microsoft.com/office/drawing/2014/main" id="{F9E7AFC6-1256-AA41-B4C7-D985C2E4F5DD}"/>
              </a:ext>
            </a:extLst>
          </p:cNvPr>
          <p:cNvSpPr/>
          <p:nvPr/>
        </p:nvSpPr>
        <p:spPr>
          <a:xfrm>
            <a:off x="6799286" y="4311961"/>
            <a:ext cx="4961615" cy="1712264"/>
          </a:xfrm>
          <a:prstGeom prst="rect">
            <a:avLst/>
          </a:prstGeom>
        </p:spPr>
        <p:txBody>
          <a:bodyPr wrap="none">
            <a:spAutoFit/>
          </a:bodyPr>
          <a:lstStyle/>
          <a:p>
            <a:pPr marL="285750" indent="-285750">
              <a:lnSpc>
                <a:spcPct val="150000"/>
              </a:lnSpc>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the dot product to estimate interactions</a:t>
            </a:r>
          </a:p>
          <a:p>
            <a:pPr marL="285750" indent="-285750">
              <a:lnSpc>
                <a:spcPct val="150000"/>
              </a:lnSpc>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Update your learning with real reviews</a:t>
            </a:r>
          </a:p>
          <a:p>
            <a:pPr marL="285750" indent="-285750">
              <a:lnSpc>
                <a:spcPct val="150000"/>
              </a:lnSpc>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Look at the impact of temporality!</a:t>
            </a:r>
          </a:p>
          <a:p>
            <a:pPr marL="285750" indent="-285750">
              <a:lnSpc>
                <a:spcPct val="150000"/>
              </a:lnSpc>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Deep learning can increase quality</a:t>
            </a:r>
            <a:endParaRPr lang="en-US" dirty="0"/>
          </a:p>
        </p:txBody>
      </p:sp>
    </p:spTree>
    <p:extLst>
      <p:ext uri="{BB962C8B-B14F-4D97-AF65-F5344CB8AC3E}">
        <p14:creationId xmlns:p14="http://schemas.microsoft.com/office/powerpoint/2010/main" val="98039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DDAE61-CBEB-C34A-8276-B77256B0292F}"/>
              </a:ext>
            </a:extLst>
          </p:cNvPr>
          <p:cNvSpPr/>
          <p:nvPr/>
        </p:nvSpPr>
        <p:spPr>
          <a:xfrm>
            <a:off x="-9714"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7E9AFC-BC00-C448-BE8E-434B599F059F}"/>
              </a:ext>
            </a:extLst>
          </p:cNvPr>
          <p:cNvPicPr>
            <a:picLocks noChangeAspect="1"/>
          </p:cNvPicPr>
          <p:nvPr/>
        </p:nvPicPr>
        <p:blipFill>
          <a:blip r:embed="rId2"/>
          <a:stretch>
            <a:fillRect/>
          </a:stretch>
        </p:blipFill>
        <p:spPr>
          <a:xfrm>
            <a:off x="58950" y="1017482"/>
            <a:ext cx="12054672" cy="4306554"/>
          </a:xfrm>
          <a:prstGeom prst="rect">
            <a:avLst/>
          </a:prstGeom>
        </p:spPr>
      </p:pic>
      <p:sp>
        <p:nvSpPr>
          <p:cNvPr id="6" name="TextBox 5">
            <a:extLst>
              <a:ext uri="{FF2B5EF4-FFF2-40B4-BE49-F238E27FC236}">
                <a16:creationId xmlns:a16="http://schemas.microsoft.com/office/drawing/2014/main" id="{C0AB3C9D-0AE9-0042-858F-498E53F97C99}"/>
              </a:ext>
            </a:extLst>
          </p:cNvPr>
          <p:cNvSpPr txBox="1"/>
          <p:nvPr/>
        </p:nvSpPr>
        <p:spPr>
          <a:xfrm>
            <a:off x="2704012" y="5860185"/>
            <a:ext cx="7473521" cy="461665"/>
          </a:xfrm>
          <a:prstGeom prst="rect">
            <a:avLst/>
          </a:prstGeom>
          <a:noFill/>
        </p:spPr>
        <p:txBody>
          <a:bodyPr wrap="none" rtlCol="0">
            <a:spAutoFit/>
          </a:bodyPr>
          <a:lstStyle/>
          <a:p>
            <a:pPr algn="l">
              <a:spcBef>
                <a:spcPts val="1800"/>
              </a:spcBef>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Digital inventory management &amp; robotic item retrieval</a:t>
            </a:r>
          </a:p>
        </p:txBody>
      </p:sp>
    </p:spTree>
    <p:extLst>
      <p:ext uri="{BB962C8B-B14F-4D97-AF65-F5344CB8AC3E}">
        <p14:creationId xmlns:p14="http://schemas.microsoft.com/office/powerpoint/2010/main" val="413711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45E15-1702-E643-AFD4-79F5D1DA7856}"/>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6D113D6-CE5C-F44E-8B99-5CCD2FA0A686}"/>
              </a:ext>
            </a:extLst>
          </p:cNvPr>
          <p:cNvPicPr>
            <a:picLocks noChangeAspect="1"/>
          </p:cNvPicPr>
          <p:nvPr/>
        </p:nvPicPr>
        <p:blipFill>
          <a:blip r:embed="rId2"/>
          <a:stretch>
            <a:fillRect/>
          </a:stretch>
        </p:blipFill>
        <p:spPr>
          <a:xfrm>
            <a:off x="96259" y="368489"/>
            <a:ext cx="11718559" cy="5977719"/>
          </a:xfrm>
          <a:prstGeom prst="rect">
            <a:avLst/>
          </a:prstGeom>
        </p:spPr>
      </p:pic>
    </p:spTree>
    <p:extLst>
      <p:ext uri="{BB962C8B-B14F-4D97-AF65-F5344CB8AC3E}">
        <p14:creationId xmlns:p14="http://schemas.microsoft.com/office/powerpoint/2010/main" val="1575330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03700-996D-A34B-B538-2B7C756783ED}"/>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E8323F3-46E9-D64A-A8E8-67C645EF74C1}"/>
              </a:ext>
            </a:extLst>
          </p:cNvPr>
          <p:cNvPicPr>
            <a:picLocks noChangeAspect="1"/>
          </p:cNvPicPr>
          <p:nvPr/>
        </p:nvPicPr>
        <p:blipFill>
          <a:blip r:embed="rId2"/>
          <a:stretch>
            <a:fillRect/>
          </a:stretch>
        </p:blipFill>
        <p:spPr>
          <a:xfrm>
            <a:off x="951244" y="0"/>
            <a:ext cx="10289512" cy="6858000"/>
          </a:xfrm>
          <a:prstGeom prst="rect">
            <a:avLst/>
          </a:prstGeom>
        </p:spPr>
      </p:pic>
    </p:spTree>
    <p:extLst>
      <p:ext uri="{BB962C8B-B14F-4D97-AF65-F5344CB8AC3E}">
        <p14:creationId xmlns:p14="http://schemas.microsoft.com/office/powerpoint/2010/main" val="421945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E9E68D-11E7-5940-BF6D-426017628D4C}"/>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EFDBA5B-BA95-A743-95C7-12C000F94FFF}"/>
              </a:ext>
            </a:extLst>
          </p:cNvPr>
          <p:cNvPicPr>
            <a:picLocks noChangeAspect="1"/>
          </p:cNvPicPr>
          <p:nvPr/>
        </p:nvPicPr>
        <p:blipFill>
          <a:blip r:embed="rId2"/>
          <a:stretch>
            <a:fillRect/>
          </a:stretch>
        </p:blipFill>
        <p:spPr>
          <a:xfrm>
            <a:off x="0" y="387493"/>
            <a:ext cx="12192000" cy="6007794"/>
          </a:xfrm>
          <a:prstGeom prst="rect">
            <a:avLst/>
          </a:prstGeom>
        </p:spPr>
      </p:pic>
      <p:sp>
        <p:nvSpPr>
          <p:cNvPr id="2" name="TextBox 1">
            <a:extLst>
              <a:ext uri="{FF2B5EF4-FFF2-40B4-BE49-F238E27FC236}">
                <a16:creationId xmlns:a16="http://schemas.microsoft.com/office/drawing/2014/main" id="{BAB551EA-BE45-E54C-BB60-3E0518BE7D53}"/>
              </a:ext>
            </a:extLst>
          </p:cNvPr>
          <p:cNvSpPr txBox="1"/>
          <p:nvPr/>
        </p:nvSpPr>
        <p:spPr>
          <a:xfrm>
            <a:off x="1342805" y="6139863"/>
            <a:ext cx="367408" cy="523220"/>
          </a:xfrm>
          <a:prstGeom prst="rect">
            <a:avLst/>
          </a:prstGeom>
          <a:noFill/>
        </p:spPr>
        <p:txBody>
          <a:bodyPr wrap="none" rtlCol="0">
            <a:spAutoFit/>
          </a:bodyPr>
          <a:lstStyle/>
          <a:p>
            <a:r>
              <a:rPr lang="en-US" sz="2800" dirty="0">
                <a:solidFill>
                  <a:schemeClr val="bg1"/>
                </a:solidFill>
              </a:rPr>
              <a:t>1</a:t>
            </a:r>
          </a:p>
        </p:txBody>
      </p:sp>
      <p:sp>
        <p:nvSpPr>
          <p:cNvPr id="6" name="TextBox 5">
            <a:extLst>
              <a:ext uri="{FF2B5EF4-FFF2-40B4-BE49-F238E27FC236}">
                <a16:creationId xmlns:a16="http://schemas.microsoft.com/office/drawing/2014/main" id="{9B2477EE-C082-B64C-85F9-AA958BE85934}"/>
              </a:ext>
            </a:extLst>
          </p:cNvPr>
          <p:cNvSpPr txBox="1"/>
          <p:nvPr/>
        </p:nvSpPr>
        <p:spPr>
          <a:xfrm>
            <a:off x="10008919" y="6133677"/>
            <a:ext cx="367408" cy="523220"/>
          </a:xfrm>
          <a:prstGeom prst="rect">
            <a:avLst/>
          </a:prstGeom>
          <a:noFill/>
        </p:spPr>
        <p:txBody>
          <a:bodyPr wrap="none" rtlCol="0">
            <a:spAutoFit/>
          </a:bodyPr>
          <a:lstStyle/>
          <a:p>
            <a:r>
              <a:rPr lang="en-US" sz="2800" dirty="0">
                <a:solidFill>
                  <a:schemeClr val="bg1"/>
                </a:solidFill>
              </a:rPr>
              <a:t>2</a:t>
            </a:r>
          </a:p>
        </p:txBody>
      </p:sp>
      <p:sp>
        <p:nvSpPr>
          <p:cNvPr id="7" name="TextBox 6">
            <a:extLst>
              <a:ext uri="{FF2B5EF4-FFF2-40B4-BE49-F238E27FC236}">
                <a16:creationId xmlns:a16="http://schemas.microsoft.com/office/drawing/2014/main" id="{0B478E3D-0E2A-8B40-8065-408D23A763F3}"/>
              </a:ext>
            </a:extLst>
          </p:cNvPr>
          <p:cNvSpPr txBox="1"/>
          <p:nvPr/>
        </p:nvSpPr>
        <p:spPr>
          <a:xfrm>
            <a:off x="6968836" y="6133677"/>
            <a:ext cx="367408" cy="523220"/>
          </a:xfrm>
          <a:prstGeom prst="rect">
            <a:avLst/>
          </a:prstGeom>
          <a:noFill/>
        </p:spPr>
        <p:txBody>
          <a:bodyPr wrap="none" rtlCol="0">
            <a:spAutoFit/>
          </a:bodyPr>
          <a:lstStyle/>
          <a:p>
            <a:r>
              <a:rPr lang="en-US" sz="2800" dirty="0">
                <a:solidFill>
                  <a:schemeClr val="bg1"/>
                </a:solidFill>
              </a:rPr>
              <a:t>3</a:t>
            </a:r>
          </a:p>
        </p:txBody>
      </p:sp>
      <p:sp>
        <p:nvSpPr>
          <p:cNvPr id="8" name="TextBox 7">
            <a:extLst>
              <a:ext uri="{FF2B5EF4-FFF2-40B4-BE49-F238E27FC236}">
                <a16:creationId xmlns:a16="http://schemas.microsoft.com/office/drawing/2014/main" id="{050861CF-1C39-8742-B9F1-03D9DC47830B}"/>
              </a:ext>
            </a:extLst>
          </p:cNvPr>
          <p:cNvSpPr txBox="1"/>
          <p:nvPr/>
        </p:nvSpPr>
        <p:spPr>
          <a:xfrm>
            <a:off x="3787834" y="6133677"/>
            <a:ext cx="367408" cy="523220"/>
          </a:xfrm>
          <a:prstGeom prst="rect">
            <a:avLst/>
          </a:prstGeom>
          <a:noFill/>
        </p:spPr>
        <p:txBody>
          <a:bodyPr wrap="none" rtlCol="0">
            <a:spAutoFit/>
          </a:bodyPr>
          <a:lstStyle/>
          <a:p>
            <a:r>
              <a:rPr lang="en-US" sz="2800" dirty="0">
                <a:solidFill>
                  <a:schemeClr val="bg1"/>
                </a:solidFill>
              </a:rPr>
              <a:t>4</a:t>
            </a:r>
          </a:p>
        </p:txBody>
      </p:sp>
    </p:spTree>
    <p:extLst>
      <p:ext uri="{BB962C8B-B14F-4D97-AF65-F5344CB8AC3E}">
        <p14:creationId xmlns:p14="http://schemas.microsoft.com/office/powerpoint/2010/main" val="229145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FA54-E3E9-4B4F-9A8B-1B65994DB42E}"/>
              </a:ext>
            </a:extLst>
          </p:cNvPr>
          <p:cNvSpPr txBox="1">
            <a:spLocks/>
          </p:cNvSpPr>
          <p:nvPr/>
        </p:nvSpPr>
        <p:spPr>
          <a:xfrm>
            <a:off x="1" y="106238"/>
            <a:ext cx="12191999"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733" b="0" dirty="0">
                <a:latin typeface="Amazon Ember Light" panose="020B0403020204020204" pitchFamily="34" charset="0"/>
                <a:ea typeface="Amazon Ember Light" panose="020B0403020204020204" pitchFamily="34" charset="0"/>
                <a:cs typeface="Amazon Ember Light" panose="020B0403020204020204" pitchFamily="34" charset="0"/>
              </a:rPr>
              <a:t>AWS Basics for AI/ML</a:t>
            </a:r>
          </a:p>
        </p:txBody>
      </p:sp>
      <p:sp>
        <p:nvSpPr>
          <p:cNvPr id="9" name="Oval 8">
            <a:extLst>
              <a:ext uri="{FF2B5EF4-FFF2-40B4-BE49-F238E27FC236}">
                <a16:creationId xmlns:a16="http://schemas.microsoft.com/office/drawing/2014/main" id="{A77457AE-5947-8F41-AA9E-6D243051A68D}"/>
              </a:ext>
            </a:extLst>
          </p:cNvPr>
          <p:cNvSpPr/>
          <p:nvPr/>
        </p:nvSpPr>
        <p:spPr>
          <a:xfrm>
            <a:off x="703385" y="1992922"/>
            <a:ext cx="2321169" cy="597877"/>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C8B61F-2B56-CC4A-85F4-63D9EBF889E6}"/>
              </a:ext>
            </a:extLst>
          </p:cNvPr>
          <p:cNvSpPr/>
          <p:nvPr/>
        </p:nvSpPr>
        <p:spPr>
          <a:xfrm>
            <a:off x="1066801" y="3210268"/>
            <a:ext cx="1594338" cy="469521"/>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4A90929-AA9C-CD4D-B767-1A137E2E9853}"/>
              </a:ext>
            </a:extLst>
          </p:cNvPr>
          <p:cNvCxnSpPr>
            <a:cxnSpLocks/>
            <a:stCxn id="10" idx="6"/>
            <a:endCxn id="9" idx="6"/>
          </p:cNvCxnSpPr>
          <p:nvPr/>
        </p:nvCxnSpPr>
        <p:spPr>
          <a:xfrm flipV="1">
            <a:off x="2661139" y="2291861"/>
            <a:ext cx="363415" cy="11531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FBB248-5C7A-4A40-B889-924780A4893E}"/>
              </a:ext>
            </a:extLst>
          </p:cNvPr>
          <p:cNvCxnSpPr>
            <a:cxnSpLocks/>
            <a:stCxn id="10" idx="2"/>
            <a:endCxn id="9" idx="2"/>
          </p:cNvCxnSpPr>
          <p:nvPr/>
        </p:nvCxnSpPr>
        <p:spPr>
          <a:xfrm flipH="1" flipV="1">
            <a:off x="703385" y="2291861"/>
            <a:ext cx="363416" cy="11531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0020F5-D721-F142-BA1E-9D7EA8E7E8B5}"/>
              </a:ext>
            </a:extLst>
          </p:cNvPr>
          <p:cNvSpPr txBox="1"/>
          <p:nvPr/>
        </p:nvSpPr>
        <p:spPr>
          <a:xfrm>
            <a:off x="1089950" y="4299258"/>
            <a:ext cx="1664677" cy="523220"/>
          </a:xfrm>
          <a:prstGeom prst="rect">
            <a:avLst/>
          </a:prstGeom>
          <a:noFill/>
        </p:spPr>
        <p:txBody>
          <a:bodyPr wrap="square" rtlCol="0">
            <a:spAutoFit/>
          </a:bodyPr>
          <a:lstStyle/>
          <a:p>
            <a:r>
              <a:rPr lang="en-US" sz="2800" dirty="0">
                <a:solidFill>
                  <a:schemeClr val="bg1"/>
                </a:solidFill>
              </a:rPr>
              <a:t>S3 Bucket</a:t>
            </a:r>
          </a:p>
        </p:txBody>
      </p:sp>
      <p:sp>
        <p:nvSpPr>
          <p:cNvPr id="26" name="TextBox 25">
            <a:extLst>
              <a:ext uri="{FF2B5EF4-FFF2-40B4-BE49-F238E27FC236}">
                <a16:creationId xmlns:a16="http://schemas.microsoft.com/office/drawing/2014/main" id="{D4949B3A-150F-AA46-90C2-A6F414A1D71C}"/>
              </a:ext>
            </a:extLst>
          </p:cNvPr>
          <p:cNvSpPr txBox="1"/>
          <p:nvPr/>
        </p:nvSpPr>
        <p:spPr>
          <a:xfrm>
            <a:off x="4627684" y="4299258"/>
            <a:ext cx="2297723" cy="523220"/>
          </a:xfrm>
          <a:prstGeom prst="rect">
            <a:avLst/>
          </a:prstGeom>
          <a:noFill/>
        </p:spPr>
        <p:txBody>
          <a:bodyPr wrap="square" rtlCol="0">
            <a:spAutoFit/>
          </a:bodyPr>
          <a:lstStyle/>
          <a:p>
            <a:pPr algn="ctr"/>
            <a:r>
              <a:rPr lang="en-US" sz="2800" dirty="0">
                <a:solidFill>
                  <a:schemeClr val="bg1"/>
                </a:solidFill>
              </a:rPr>
              <a:t>EC2 Instances</a:t>
            </a:r>
          </a:p>
        </p:txBody>
      </p:sp>
      <p:sp>
        <p:nvSpPr>
          <p:cNvPr id="28" name="Rectangle 27">
            <a:extLst>
              <a:ext uri="{FF2B5EF4-FFF2-40B4-BE49-F238E27FC236}">
                <a16:creationId xmlns:a16="http://schemas.microsoft.com/office/drawing/2014/main" id="{FC5029A6-2848-364F-9385-1C0656674D99}"/>
              </a:ext>
            </a:extLst>
          </p:cNvPr>
          <p:cNvSpPr/>
          <p:nvPr/>
        </p:nvSpPr>
        <p:spPr>
          <a:xfrm>
            <a:off x="4488193" y="2629122"/>
            <a:ext cx="1203951" cy="116229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1A3F8A-CC42-4B45-B0B3-DE4EAC845B28}"/>
              </a:ext>
            </a:extLst>
          </p:cNvPr>
          <p:cNvSpPr txBox="1"/>
          <p:nvPr/>
        </p:nvSpPr>
        <p:spPr>
          <a:xfrm>
            <a:off x="8891952" y="4299258"/>
            <a:ext cx="2297723" cy="523220"/>
          </a:xfrm>
          <a:prstGeom prst="rect">
            <a:avLst/>
          </a:prstGeom>
          <a:noFill/>
        </p:spPr>
        <p:txBody>
          <a:bodyPr wrap="square" rtlCol="0">
            <a:spAutoFit/>
          </a:bodyPr>
          <a:lstStyle/>
          <a:p>
            <a:pPr algn="ctr"/>
            <a:r>
              <a:rPr lang="en-US" sz="2800" dirty="0">
                <a:solidFill>
                  <a:schemeClr val="bg1"/>
                </a:solidFill>
              </a:rPr>
              <a:t>You!</a:t>
            </a:r>
          </a:p>
        </p:txBody>
      </p:sp>
      <p:sp>
        <p:nvSpPr>
          <p:cNvPr id="30" name="Oval 29">
            <a:extLst>
              <a:ext uri="{FF2B5EF4-FFF2-40B4-BE49-F238E27FC236}">
                <a16:creationId xmlns:a16="http://schemas.microsoft.com/office/drawing/2014/main" id="{653F2041-69AD-524A-B214-550E4E689ECC}"/>
              </a:ext>
            </a:extLst>
          </p:cNvPr>
          <p:cNvSpPr/>
          <p:nvPr/>
        </p:nvSpPr>
        <p:spPr bwMode="auto">
          <a:xfrm>
            <a:off x="9563686" y="2029877"/>
            <a:ext cx="914400" cy="914400"/>
          </a:xfrm>
          <a:prstGeom prst="ellipse">
            <a:avLst/>
          </a:prstGeom>
          <a:solidFill>
            <a:schemeClr val="tx1"/>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Chord 30">
            <a:extLst>
              <a:ext uri="{FF2B5EF4-FFF2-40B4-BE49-F238E27FC236}">
                <a16:creationId xmlns:a16="http://schemas.microsoft.com/office/drawing/2014/main" id="{EB5169CD-F394-DB4D-B6D7-9EA64CF57170}"/>
              </a:ext>
            </a:extLst>
          </p:cNvPr>
          <p:cNvSpPr/>
          <p:nvPr/>
        </p:nvSpPr>
        <p:spPr bwMode="auto">
          <a:xfrm rot="6738174">
            <a:off x="9236915" y="2909860"/>
            <a:ext cx="1554432" cy="1539858"/>
          </a:xfrm>
          <a:prstGeom prst="chord">
            <a:avLst/>
          </a:prstGeom>
          <a:solidFill>
            <a:schemeClr val="tx1"/>
          </a:solid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1A96496D-0491-994B-B142-85FEFAD24358}"/>
              </a:ext>
            </a:extLst>
          </p:cNvPr>
          <p:cNvSpPr/>
          <p:nvPr/>
        </p:nvSpPr>
        <p:spPr>
          <a:xfrm>
            <a:off x="5239080" y="2116985"/>
            <a:ext cx="1203951" cy="116229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22ECCC-BCC5-F44C-9C26-BDA61076D831}"/>
              </a:ext>
            </a:extLst>
          </p:cNvPr>
          <p:cNvSpPr/>
          <p:nvPr/>
        </p:nvSpPr>
        <p:spPr>
          <a:xfrm>
            <a:off x="6070210" y="1535839"/>
            <a:ext cx="1203951" cy="116229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36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P spid="26" grpId="0"/>
      <p:bldP spid="28" grpId="0" animBg="1"/>
      <p:bldP spid="29" grpId="0"/>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51165" y="2210901"/>
            <a:ext cx="6888480" cy="888751"/>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4266" b="0" dirty="0">
                <a:solidFill>
                  <a:srgbClr val="DE8243"/>
                </a:solidFill>
                <a:latin typeface="Segoe Script" panose="030B0504020000000003" pitchFamily="66" charset="0"/>
                <a:ea typeface="Amazon Ember Cd RC Light" panose="020B0406020204020204" pitchFamily="34" charset="0"/>
                <a:cs typeface="Amazon Ember Cd RC Light" panose="020B0406020204020204" pitchFamily="34" charset="0"/>
              </a:rPr>
              <a:t>Our mission at AWS</a:t>
            </a:r>
          </a:p>
        </p:txBody>
      </p:sp>
      <p:sp>
        <p:nvSpPr>
          <p:cNvPr id="6" name="Rectangle 5"/>
          <p:cNvSpPr/>
          <p:nvPr/>
        </p:nvSpPr>
        <p:spPr>
          <a:xfrm>
            <a:off x="2192453" y="3528249"/>
            <a:ext cx="7712511" cy="1077218"/>
          </a:xfrm>
          <a:prstGeom prst="rect">
            <a:avLst/>
          </a:prstGeom>
        </p:spPr>
        <p:txBody>
          <a:bodyPr wrap="square">
            <a:spAutoFit/>
          </a:bodyPr>
          <a:lstStyle/>
          <a:p>
            <a:pPr algn="ctr"/>
            <a:r>
              <a:rPr lang="en-US" sz="3200" dirty="0">
                <a:solidFill>
                  <a:srgbClr val="FF9300"/>
                </a:solidFill>
                <a:latin typeface="Amazon Ember" panose="02000000000000000000" pitchFamily="2" charset="0"/>
                <a:ea typeface="Amazon Ember" panose="02000000000000000000" pitchFamily="2" charset="0"/>
                <a:cs typeface="Amazon Ember Cd" panose="020B0606020204020204" pitchFamily="34" charset="0"/>
              </a:rPr>
              <a:t>Put machine learning in the hands</a:t>
            </a:r>
          </a:p>
          <a:p>
            <a:pPr algn="ctr"/>
            <a:r>
              <a:rPr lang="en-US" sz="3200" dirty="0">
                <a:solidFill>
                  <a:srgbClr val="FF9300"/>
                </a:solidFill>
                <a:latin typeface="Amazon Ember" panose="02000000000000000000" pitchFamily="2" charset="0"/>
                <a:ea typeface="Amazon Ember" panose="02000000000000000000" pitchFamily="2" charset="0"/>
                <a:cs typeface="Amazon Ember Cd" panose="020B0606020204020204" pitchFamily="34" charset="0"/>
              </a:rPr>
              <a:t> of every developer</a:t>
            </a:r>
          </a:p>
        </p:txBody>
      </p:sp>
      <p:pic>
        <p:nvPicPr>
          <p:cNvPr id="7" name="Picture 6">
            <a:extLst>
              <a:ext uri="{FF2B5EF4-FFF2-40B4-BE49-F238E27FC236}">
                <a16:creationId xmlns:a16="http://schemas.microsoft.com/office/drawing/2014/main" id="{28A910FA-FF11-47F0-ABBD-D453E468678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t="87006" r="71416" b="-1577"/>
          <a:stretch/>
        </p:blipFill>
        <p:spPr>
          <a:xfrm rot="10800000">
            <a:off x="2233093" y="2920351"/>
            <a:ext cx="7412918" cy="358600"/>
          </a:xfrm>
          <a:prstGeom prst="rect">
            <a:avLst/>
          </a:prstGeom>
        </p:spPr>
      </p:pic>
    </p:spTree>
    <p:extLst>
      <p:ext uri="{BB962C8B-B14F-4D97-AF65-F5344CB8AC3E}">
        <p14:creationId xmlns:p14="http://schemas.microsoft.com/office/powerpoint/2010/main" val="375582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48148E-6 L 0 0.06111 " pathEditMode="relative" rAng="0" ptsTypes="AA">
                                      <p:cBhvr>
                                        <p:cTn id="9" dur="500" spd="-100000" fill="hold"/>
                                        <p:tgtEl>
                                          <p:spTgt spid="3"/>
                                        </p:tgtEl>
                                        <p:attrNameLst>
                                          <p:attrName>ppt_x</p:attrName>
                                          <p:attrName>ppt_y</p:attrName>
                                        </p:attrNameLst>
                                      </p:cBhvr>
                                      <p:rCtr x="0" y="3056"/>
                                    </p:animMotion>
                                  </p:childTnLst>
                                </p:cTn>
                              </p:par>
                              <p:par>
                                <p:cTn id="10" presetID="22" presetClass="entr" presetSubtype="8"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grpId="1" nodeType="withEffect">
                                  <p:stCondLst>
                                    <p:cond delay="250"/>
                                  </p:stCondLst>
                                  <p:childTnLst>
                                    <p:animMotion origin="layout" path="M 0 -2.46914E-7 L 0 0.06111 " pathEditMode="relative" rAng="0" ptsTypes="AA">
                                      <p:cBhvr>
                                        <p:cTn id="17" dur="500" spd="-100000" fill="hold"/>
                                        <p:tgtEl>
                                          <p:spTgt spid="6"/>
                                        </p:tgtEl>
                                        <p:attrNameLst>
                                          <p:attrName>ppt_x</p:attrName>
                                          <p:attrName>ppt_y</p:attrName>
                                        </p:attrNameLst>
                                      </p:cBhvr>
                                      <p:rCtr x="0"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902D43D-94B4-354C-A72D-34D408FD98B4}"/>
              </a:ext>
            </a:extLst>
          </p:cNvPr>
          <p:cNvCxnSpPr>
            <a:cxnSpLocks/>
          </p:cNvCxnSpPr>
          <p:nvPr/>
        </p:nvCxnSpPr>
        <p:spPr>
          <a:xfrm flipV="1">
            <a:off x="561859" y="5188946"/>
            <a:ext cx="814146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81321EB-C03B-4746-896D-6CA4D4731975}"/>
              </a:ext>
            </a:extLst>
          </p:cNvPr>
          <p:cNvCxnSpPr>
            <a:cxnSpLocks/>
          </p:cNvCxnSpPr>
          <p:nvPr/>
        </p:nvCxnSpPr>
        <p:spPr>
          <a:xfrm flipH="1">
            <a:off x="561860" y="2985571"/>
            <a:ext cx="892366" cy="22033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B316413-0E35-414B-B360-07912C9D487D}"/>
              </a:ext>
            </a:extLst>
          </p:cNvPr>
          <p:cNvCxnSpPr>
            <a:cxnSpLocks/>
          </p:cNvCxnSpPr>
          <p:nvPr/>
        </p:nvCxnSpPr>
        <p:spPr>
          <a:xfrm flipH="1">
            <a:off x="8703325" y="4373695"/>
            <a:ext cx="241383" cy="8152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1CAFE-D54E-3449-8B03-252140D8DD0A}"/>
              </a:ext>
            </a:extLst>
          </p:cNvPr>
          <p:cNvCxnSpPr>
            <a:cxnSpLocks/>
          </p:cNvCxnSpPr>
          <p:nvPr/>
        </p:nvCxnSpPr>
        <p:spPr>
          <a:xfrm flipV="1">
            <a:off x="1606624" y="4373695"/>
            <a:ext cx="8141465" cy="1"/>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5D00D1C-3397-6346-A7E0-DD11924908C5}"/>
              </a:ext>
            </a:extLst>
          </p:cNvPr>
          <p:cNvCxnSpPr>
            <a:cxnSpLocks/>
          </p:cNvCxnSpPr>
          <p:nvPr/>
        </p:nvCxnSpPr>
        <p:spPr>
          <a:xfrm flipH="1">
            <a:off x="9748091" y="3706254"/>
            <a:ext cx="157909" cy="667442"/>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28AB9B-C506-C948-81F0-5B0433FADFCA}"/>
              </a:ext>
            </a:extLst>
          </p:cNvPr>
          <p:cNvCxnSpPr>
            <a:cxnSpLocks/>
          </p:cNvCxnSpPr>
          <p:nvPr/>
        </p:nvCxnSpPr>
        <p:spPr>
          <a:xfrm flipH="1">
            <a:off x="1606624" y="2170320"/>
            <a:ext cx="721604" cy="2203376"/>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29216-07BF-C840-BF44-314720ACBDAD}"/>
              </a:ext>
            </a:extLst>
          </p:cNvPr>
          <p:cNvCxnSpPr>
            <a:cxnSpLocks/>
          </p:cNvCxnSpPr>
          <p:nvPr/>
        </p:nvCxnSpPr>
        <p:spPr>
          <a:xfrm>
            <a:off x="2618333" y="3684682"/>
            <a:ext cx="8022120" cy="215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D5C79A5-466C-6746-8F78-6CDB9B76B849}"/>
              </a:ext>
            </a:extLst>
          </p:cNvPr>
          <p:cNvCxnSpPr>
            <a:cxnSpLocks/>
          </p:cNvCxnSpPr>
          <p:nvPr/>
        </p:nvCxnSpPr>
        <p:spPr>
          <a:xfrm flipH="1">
            <a:off x="10640453" y="1502879"/>
            <a:ext cx="552684" cy="220337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5FBB25-045C-4F4A-AAA2-04F0A3C35BD8}"/>
              </a:ext>
            </a:extLst>
          </p:cNvPr>
          <p:cNvCxnSpPr>
            <a:cxnSpLocks/>
          </p:cNvCxnSpPr>
          <p:nvPr/>
        </p:nvCxnSpPr>
        <p:spPr>
          <a:xfrm flipH="1">
            <a:off x="2618335" y="1502879"/>
            <a:ext cx="554523" cy="218180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82E0EE-313B-C742-A10A-79A03E6A42DE}"/>
              </a:ext>
            </a:extLst>
          </p:cNvPr>
          <p:cNvCxnSpPr>
            <a:cxnSpLocks/>
          </p:cNvCxnSpPr>
          <p:nvPr/>
        </p:nvCxnSpPr>
        <p:spPr>
          <a:xfrm>
            <a:off x="3172858" y="1507462"/>
            <a:ext cx="8020279" cy="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B2D3DF4-D699-4E41-A202-6C19B8C7562A}"/>
              </a:ext>
            </a:extLst>
          </p:cNvPr>
          <p:cNvCxnSpPr>
            <a:cxnSpLocks/>
          </p:cNvCxnSpPr>
          <p:nvPr/>
        </p:nvCxnSpPr>
        <p:spPr>
          <a:xfrm flipV="1">
            <a:off x="1435862" y="2995669"/>
            <a:ext cx="616024"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D97929-A7F6-1F48-98AF-2E81517137A9}"/>
              </a:ext>
            </a:extLst>
          </p:cNvPr>
          <p:cNvCxnSpPr>
            <a:cxnSpLocks/>
          </p:cNvCxnSpPr>
          <p:nvPr/>
        </p:nvCxnSpPr>
        <p:spPr>
          <a:xfrm>
            <a:off x="2328228" y="2192352"/>
            <a:ext cx="611271"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119E4F-2D08-A84C-90EE-5024EAE6967E}"/>
              </a:ext>
            </a:extLst>
          </p:cNvPr>
          <p:cNvSpPr txBox="1"/>
          <p:nvPr/>
        </p:nvSpPr>
        <p:spPr>
          <a:xfrm>
            <a:off x="871613" y="4750528"/>
            <a:ext cx="2191626" cy="369332"/>
          </a:xfrm>
          <a:prstGeom prst="rect">
            <a:avLst/>
          </a:prstGeom>
          <a:noFill/>
        </p:spPr>
        <p:txBody>
          <a:bodyPr wrap="none" rtlCol="0">
            <a:spAutoFit/>
          </a:bodyPr>
          <a:lstStyle/>
          <a:p>
            <a:pPr algn="l">
              <a:spcBef>
                <a:spcPts val="1800"/>
              </a:spcBef>
            </a:pP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Customer-Managed</a:t>
            </a:r>
          </a:p>
        </p:txBody>
      </p:sp>
      <p:sp>
        <p:nvSpPr>
          <p:cNvPr id="29" name="TextBox 28">
            <a:extLst>
              <a:ext uri="{FF2B5EF4-FFF2-40B4-BE49-F238E27FC236}">
                <a16:creationId xmlns:a16="http://schemas.microsoft.com/office/drawing/2014/main" id="{895A84F2-2D1C-7948-8508-42F34BB32AA3}"/>
              </a:ext>
            </a:extLst>
          </p:cNvPr>
          <p:cNvSpPr txBox="1"/>
          <p:nvPr/>
        </p:nvSpPr>
        <p:spPr>
          <a:xfrm>
            <a:off x="1870471" y="3943445"/>
            <a:ext cx="1693092" cy="369332"/>
          </a:xfrm>
          <a:prstGeom prst="rect">
            <a:avLst/>
          </a:prstGeom>
          <a:noFill/>
        </p:spPr>
        <p:txBody>
          <a:bodyPr wrap="none" rtlCol="0">
            <a:spAutoFit/>
          </a:bodyPr>
          <a:lstStyle/>
          <a:p>
            <a:pPr algn="l">
              <a:spcBef>
                <a:spcPts val="1800"/>
              </a:spcBef>
            </a:pP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AWS-Managed</a:t>
            </a:r>
          </a:p>
        </p:txBody>
      </p:sp>
      <p:sp>
        <p:nvSpPr>
          <p:cNvPr id="30" name="TextBox 29">
            <a:extLst>
              <a:ext uri="{FF2B5EF4-FFF2-40B4-BE49-F238E27FC236}">
                <a16:creationId xmlns:a16="http://schemas.microsoft.com/office/drawing/2014/main" id="{1C879922-53C3-254E-939E-931517142378}"/>
              </a:ext>
            </a:extLst>
          </p:cNvPr>
          <p:cNvSpPr txBox="1"/>
          <p:nvPr/>
        </p:nvSpPr>
        <p:spPr>
          <a:xfrm>
            <a:off x="2939499" y="3233973"/>
            <a:ext cx="1683474" cy="369332"/>
          </a:xfrm>
          <a:prstGeom prst="rect">
            <a:avLst/>
          </a:prstGeom>
          <a:noFill/>
        </p:spPr>
        <p:txBody>
          <a:bodyPr wrap="none" rtlCol="0">
            <a:spAutoFit/>
          </a:bodyPr>
          <a:lstStyle/>
          <a:p>
            <a:pPr algn="l">
              <a:spcBef>
                <a:spcPts val="1800"/>
              </a:spcBef>
            </a:pP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Fully-Managed</a:t>
            </a:r>
          </a:p>
        </p:txBody>
      </p:sp>
      <p:sp>
        <p:nvSpPr>
          <p:cNvPr id="31" name="Title 1">
            <a:extLst>
              <a:ext uri="{FF2B5EF4-FFF2-40B4-BE49-F238E27FC236}">
                <a16:creationId xmlns:a16="http://schemas.microsoft.com/office/drawing/2014/main" id="{A39B73B3-4BB3-3E43-AC10-7D5DC161D1D1}"/>
              </a:ext>
            </a:extLst>
          </p:cNvPr>
          <p:cNvSpPr txBox="1">
            <a:spLocks/>
          </p:cNvSpPr>
          <p:nvPr/>
        </p:nvSpPr>
        <p:spPr>
          <a:xfrm>
            <a:off x="1" y="59345"/>
            <a:ext cx="12191999"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733" b="0" dirty="0">
                <a:latin typeface="Amazon Ember Light" panose="020B0403020204020204" pitchFamily="34" charset="0"/>
                <a:ea typeface="Amazon Ember Light" panose="020B0403020204020204" pitchFamily="34" charset="0"/>
                <a:cs typeface="Amazon Ember Light" panose="020B0403020204020204" pitchFamily="34" charset="0"/>
              </a:rPr>
              <a:t>The Amazon Machine Learning stack</a:t>
            </a:r>
          </a:p>
        </p:txBody>
      </p:sp>
    </p:spTree>
    <p:extLst>
      <p:ext uri="{BB962C8B-B14F-4D97-AF65-F5344CB8AC3E}">
        <p14:creationId xmlns:p14="http://schemas.microsoft.com/office/powerpoint/2010/main" val="202213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D002-2E2D-CD41-90F6-6E73E9778500}"/>
              </a:ext>
            </a:extLst>
          </p:cNvPr>
          <p:cNvSpPr>
            <a:spLocks noGrp="1"/>
          </p:cNvSpPr>
          <p:nvPr>
            <p:ph type="title"/>
          </p:nvPr>
        </p:nvSpPr>
        <p:spPr>
          <a:xfrm>
            <a:off x="419100" y="440076"/>
            <a:ext cx="11353800" cy="789117"/>
          </a:xfrm>
        </p:spPr>
        <p:txBody>
          <a:bodyPr/>
          <a:lstStyle/>
          <a:p>
            <a:pPr algn="ctr"/>
            <a:r>
              <a:rPr lang="en-US" b="1" dirty="0">
                <a:latin typeface="Amazon Ember Thin" panose="020B0303020204020204" pitchFamily="34" charset="0"/>
                <a:ea typeface="Amazon Ember Thin" panose="020B0303020204020204" pitchFamily="34" charset="0"/>
                <a:cs typeface="Amazon Ember Thin" panose="020B0303020204020204" pitchFamily="34" charset="0"/>
              </a:rPr>
              <a:t>Architecting for Machine Learning Agenda</a:t>
            </a:r>
            <a:endParaRPr lang="en-US" b="1" dirty="0"/>
          </a:p>
        </p:txBody>
      </p:sp>
      <p:sp>
        <p:nvSpPr>
          <p:cNvPr id="4" name="Slide Number Placeholder 3">
            <a:extLst>
              <a:ext uri="{FF2B5EF4-FFF2-40B4-BE49-F238E27FC236}">
                <a16:creationId xmlns:a16="http://schemas.microsoft.com/office/drawing/2014/main" id="{EE000C41-BBD4-3045-9549-2A2293720087}"/>
              </a:ext>
            </a:extLst>
          </p:cNvPr>
          <p:cNvSpPr>
            <a:spLocks noGrp="1"/>
          </p:cNvSpPr>
          <p:nvPr>
            <p:ph type="sldNum" sz="quarter" idx="12"/>
          </p:nvPr>
        </p:nvSpPr>
        <p:spPr>
          <a:xfrm>
            <a:off x="8610600" y="6311380"/>
            <a:ext cx="2743200" cy="365125"/>
          </a:xfrm>
        </p:spPr>
        <p:txBody>
          <a:bodyPr/>
          <a:lstStyle/>
          <a:p>
            <a:fld id="{8215FB02-CD11-4A46-A1BA-F77A6716864E}" type="slidenum">
              <a:rPr lang="en-US" smtClean="0"/>
              <a:t>2</a:t>
            </a:fld>
            <a:endParaRPr lang="en-US"/>
          </a:p>
        </p:txBody>
      </p:sp>
      <p:sp>
        <p:nvSpPr>
          <p:cNvPr id="8" name="Rectangle 7">
            <a:extLst>
              <a:ext uri="{FF2B5EF4-FFF2-40B4-BE49-F238E27FC236}">
                <a16:creationId xmlns:a16="http://schemas.microsoft.com/office/drawing/2014/main" id="{D5E7F0A3-59BA-3247-9CD5-6DC9F3881404}"/>
              </a:ext>
            </a:extLst>
          </p:cNvPr>
          <p:cNvSpPr/>
          <p:nvPr/>
        </p:nvSpPr>
        <p:spPr>
          <a:xfrm>
            <a:off x="419100" y="1454046"/>
            <a:ext cx="3418382" cy="4047346"/>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Day 1</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ML on AWS</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NLP Lab</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Teams</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New Problem</a:t>
            </a:r>
          </a:p>
        </p:txBody>
      </p:sp>
      <p:sp>
        <p:nvSpPr>
          <p:cNvPr id="9" name="Rectangle 8">
            <a:extLst>
              <a:ext uri="{FF2B5EF4-FFF2-40B4-BE49-F238E27FC236}">
                <a16:creationId xmlns:a16="http://schemas.microsoft.com/office/drawing/2014/main" id="{59BBA5E7-D01F-2945-97FB-AD3526DB7E15}"/>
              </a:ext>
            </a:extLst>
          </p:cNvPr>
          <p:cNvSpPr/>
          <p:nvPr/>
        </p:nvSpPr>
        <p:spPr>
          <a:xfrm>
            <a:off x="4386809" y="1454046"/>
            <a:ext cx="3418382" cy="40473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Day 2</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Feature Engineering</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Project</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Evaluation</a:t>
            </a:r>
          </a:p>
        </p:txBody>
      </p:sp>
      <p:sp>
        <p:nvSpPr>
          <p:cNvPr id="10" name="Rectangle 9">
            <a:extLst>
              <a:ext uri="{FF2B5EF4-FFF2-40B4-BE49-F238E27FC236}">
                <a16:creationId xmlns:a16="http://schemas.microsoft.com/office/drawing/2014/main" id="{2179F511-F4E7-6845-98CC-A87EC0EA9E43}"/>
              </a:ext>
            </a:extLst>
          </p:cNvPr>
          <p:cNvSpPr/>
          <p:nvPr/>
        </p:nvSpPr>
        <p:spPr>
          <a:xfrm>
            <a:off x="8354518" y="1454046"/>
            <a:ext cx="3418382" cy="40473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Day 3</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Going Into Production</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Build</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Present!</a:t>
            </a:r>
          </a:p>
        </p:txBody>
      </p:sp>
      <p:sp>
        <p:nvSpPr>
          <p:cNvPr id="11" name="Rectangle 10">
            <a:extLst>
              <a:ext uri="{FF2B5EF4-FFF2-40B4-BE49-F238E27FC236}">
                <a16:creationId xmlns:a16="http://schemas.microsoft.com/office/drawing/2014/main" id="{56BF88A3-E8A6-9B45-A1C8-6DFA22C3FE24}"/>
              </a:ext>
            </a:extLst>
          </p:cNvPr>
          <p:cNvSpPr/>
          <p:nvPr/>
        </p:nvSpPr>
        <p:spPr>
          <a:xfrm>
            <a:off x="419100" y="3747542"/>
            <a:ext cx="3418382" cy="2848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731371-4B69-B44F-B0A3-B8BFAC1A1F73}"/>
              </a:ext>
            </a:extLst>
          </p:cNvPr>
          <p:cNvSpPr/>
          <p:nvPr/>
        </p:nvSpPr>
        <p:spPr>
          <a:xfrm>
            <a:off x="4386809" y="3747542"/>
            <a:ext cx="3418382" cy="284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A8EA08-FF8F-F24C-A9D7-E3675262E1D1}"/>
              </a:ext>
            </a:extLst>
          </p:cNvPr>
          <p:cNvSpPr/>
          <p:nvPr/>
        </p:nvSpPr>
        <p:spPr>
          <a:xfrm>
            <a:off x="8354518" y="3747542"/>
            <a:ext cx="3418382" cy="284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70DF9-C14E-D849-BD24-C622DC2455DA}"/>
              </a:ext>
            </a:extLst>
          </p:cNvPr>
          <p:cNvSpPr/>
          <p:nvPr/>
        </p:nvSpPr>
        <p:spPr>
          <a:xfrm>
            <a:off x="419100" y="5711256"/>
            <a:ext cx="3418382" cy="965250"/>
          </a:xfrm>
          <a:prstGeom prst="rect">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Write Up</a:t>
            </a:r>
          </a:p>
        </p:txBody>
      </p:sp>
      <p:sp>
        <p:nvSpPr>
          <p:cNvPr id="15" name="Rectangle 14">
            <a:extLst>
              <a:ext uri="{FF2B5EF4-FFF2-40B4-BE49-F238E27FC236}">
                <a16:creationId xmlns:a16="http://schemas.microsoft.com/office/drawing/2014/main" id="{5FFAA639-7865-5040-88D8-006F920F74B5}"/>
              </a:ext>
            </a:extLst>
          </p:cNvPr>
          <p:cNvSpPr/>
          <p:nvPr/>
        </p:nvSpPr>
        <p:spPr>
          <a:xfrm>
            <a:off x="4386809" y="5730801"/>
            <a:ext cx="3418382" cy="9652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New Model</a:t>
            </a:r>
          </a:p>
        </p:txBody>
      </p:sp>
      <p:sp>
        <p:nvSpPr>
          <p:cNvPr id="16" name="Rectangle 15">
            <a:extLst>
              <a:ext uri="{FF2B5EF4-FFF2-40B4-BE49-F238E27FC236}">
                <a16:creationId xmlns:a16="http://schemas.microsoft.com/office/drawing/2014/main" id="{74EC70B8-4FCD-5F4B-855D-FA246B35AD50}"/>
              </a:ext>
            </a:extLst>
          </p:cNvPr>
          <p:cNvSpPr/>
          <p:nvPr/>
        </p:nvSpPr>
        <p:spPr>
          <a:xfrm>
            <a:off x="8354518" y="5730801"/>
            <a:ext cx="3418382" cy="9652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Architecture</a:t>
            </a:r>
          </a:p>
        </p:txBody>
      </p:sp>
    </p:spTree>
    <p:extLst>
      <p:ext uri="{BB962C8B-B14F-4D97-AF65-F5344CB8AC3E}">
        <p14:creationId xmlns:p14="http://schemas.microsoft.com/office/powerpoint/2010/main" val="3060348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902D43D-94B4-354C-A72D-34D408FD98B4}"/>
              </a:ext>
            </a:extLst>
          </p:cNvPr>
          <p:cNvCxnSpPr>
            <a:cxnSpLocks/>
          </p:cNvCxnSpPr>
          <p:nvPr/>
        </p:nvCxnSpPr>
        <p:spPr>
          <a:xfrm flipV="1">
            <a:off x="561859" y="5188946"/>
            <a:ext cx="814146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81321EB-C03B-4746-896D-6CA4D4731975}"/>
              </a:ext>
            </a:extLst>
          </p:cNvPr>
          <p:cNvCxnSpPr>
            <a:cxnSpLocks/>
          </p:cNvCxnSpPr>
          <p:nvPr/>
        </p:nvCxnSpPr>
        <p:spPr>
          <a:xfrm flipH="1">
            <a:off x="561860" y="2985571"/>
            <a:ext cx="892366" cy="22033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119E4F-2D08-A84C-90EE-5024EAE6967E}"/>
              </a:ext>
            </a:extLst>
          </p:cNvPr>
          <p:cNvSpPr txBox="1"/>
          <p:nvPr/>
        </p:nvSpPr>
        <p:spPr>
          <a:xfrm>
            <a:off x="871613" y="4750528"/>
            <a:ext cx="2191626" cy="369332"/>
          </a:xfrm>
          <a:prstGeom prst="rect">
            <a:avLst/>
          </a:prstGeom>
          <a:noFill/>
        </p:spPr>
        <p:txBody>
          <a:bodyPr wrap="none" rtlCol="0">
            <a:spAutoFit/>
          </a:bodyPr>
          <a:lstStyle/>
          <a:p>
            <a:pPr algn="l">
              <a:spcBef>
                <a:spcPts val="1800"/>
              </a:spcBef>
            </a:pP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Customer-Managed</a:t>
            </a:r>
          </a:p>
        </p:txBody>
      </p:sp>
      <p:sp>
        <p:nvSpPr>
          <p:cNvPr id="31" name="Title 1">
            <a:extLst>
              <a:ext uri="{FF2B5EF4-FFF2-40B4-BE49-F238E27FC236}">
                <a16:creationId xmlns:a16="http://schemas.microsoft.com/office/drawing/2014/main" id="{A39B73B3-4BB3-3E43-AC10-7D5DC161D1D1}"/>
              </a:ext>
            </a:extLst>
          </p:cNvPr>
          <p:cNvSpPr txBox="1">
            <a:spLocks/>
          </p:cNvSpPr>
          <p:nvPr/>
        </p:nvSpPr>
        <p:spPr>
          <a:xfrm>
            <a:off x="1" y="59345"/>
            <a:ext cx="12191999"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733" b="0" dirty="0">
                <a:latin typeface="Amazon Ember Light" panose="020B0403020204020204" pitchFamily="34" charset="0"/>
                <a:ea typeface="Amazon Ember Light" panose="020B0403020204020204" pitchFamily="34" charset="0"/>
                <a:cs typeface="Amazon Ember Light" panose="020B0403020204020204" pitchFamily="34" charset="0"/>
              </a:rPr>
              <a:t>The Amazon Machine Learning stack</a:t>
            </a:r>
          </a:p>
        </p:txBody>
      </p:sp>
      <p:cxnSp>
        <p:nvCxnSpPr>
          <p:cNvPr id="19" name="Straight Connector 18">
            <a:extLst>
              <a:ext uri="{FF2B5EF4-FFF2-40B4-BE49-F238E27FC236}">
                <a16:creationId xmlns:a16="http://schemas.microsoft.com/office/drawing/2014/main" id="{FD102CD8-8992-784D-AD54-7223B5AFE952}"/>
              </a:ext>
            </a:extLst>
          </p:cNvPr>
          <p:cNvCxnSpPr>
            <a:cxnSpLocks/>
          </p:cNvCxnSpPr>
          <p:nvPr/>
        </p:nvCxnSpPr>
        <p:spPr>
          <a:xfrm flipV="1">
            <a:off x="1454226" y="2985570"/>
            <a:ext cx="814146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98CB9B7-ADEE-0D4F-96DD-5267B52EAB38}"/>
              </a:ext>
            </a:extLst>
          </p:cNvPr>
          <p:cNvCxnSpPr>
            <a:cxnSpLocks/>
          </p:cNvCxnSpPr>
          <p:nvPr/>
        </p:nvCxnSpPr>
        <p:spPr>
          <a:xfrm flipH="1">
            <a:off x="8703324" y="2980766"/>
            <a:ext cx="892366" cy="22033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ekognition">
            <a:extLst>
              <a:ext uri="{FF2B5EF4-FFF2-40B4-BE49-F238E27FC236}">
                <a16:creationId xmlns:a16="http://schemas.microsoft.com/office/drawing/2014/main" id="{83CC5459-F750-D245-B620-0A0929068465}"/>
              </a:ext>
            </a:extLst>
          </p:cNvPr>
          <p:cNvSpPr txBox="1"/>
          <p:nvPr/>
        </p:nvSpPr>
        <p:spPr>
          <a:xfrm>
            <a:off x="6065417" y="3229377"/>
            <a:ext cx="855143"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143" dirty="0">
                <a:latin typeface="Amazon Ember" panose="020B0603020204020204" pitchFamily="34" charset="0"/>
                <a:ea typeface="Amazon Ember" panose="020B0603020204020204" pitchFamily="34" charset="0"/>
                <a:cs typeface="Amazon Ember" panose="020B0603020204020204" pitchFamily="34" charset="0"/>
              </a:rPr>
              <a:t>Infrastructure</a:t>
            </a:r>
            <a:endParaRPr sz="693" kern="0" spc="14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3" name="Graphic 2">
            <a:extLst>
              <a:ext uri="{FF2B5EF4-FFF2-40B4-BE49-F238E27FC236}">
                <a16:creationId xmlns:a16="http://schemas.microsoft.com/office/drawing/2014/main" id="{7BDE1D06-46A5-B54C-A96E-32DFF1D7284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750" b="73000" l="6250" r="92188">
                        <a14:foregroundMark x1="20313" y1="60000" x2="20313" y2="60000"/>
                        <a14:foregroundMark x1="80000" y1="38000" x2="80000" y2="38000"/>
                      </a14:backgroundRemoval>
                    </a14:imgEffect>
                  </a14:imgLayer>
                </a14:imgProps>
              </a:ext>
            </a:extLst>
          </a:blip>
          <a:srcRect l="17907" t="14272" r="17985" b="34871"/>
          <a:stretch/>
        </p:blipFill>
        <p:spPr>
          <a:xfrm>
            <a:off x="4074879" y="3618866"/>
            <a:ext cx="372804" cy="369688"/>
          </a:xfrm>
          <a:prstGeom prst="rect">
            <a:avLst/>
          </a:prstGeom>
        </p:spPr>
      </p:pic>
      <p:pic>
        <p:nvPicPr>
          <p:cNvPr id="24" name="Graphic 2">
            <a:extLst>
              <a:ext uri="{FF2B5EF4-FFF2-40B4-BE49-F238E27FC236}">
                <a16:creationId xmlns:a16="http://schemas.microsoft.com/office/drawing/2014/main" id="{7A5482AC-95E0-B54E-9166-E63DD56554E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750" b="73000" l="6250" r="92188">
                        <a14:foregroundMark x1="20313" y1="60000" x2="20313" y2="60000"/>
                        <a14:foregroundMark x1="80000" y1="38000" x2="80000" y2="38000"/>
                      </a14:backgroundRemoval>
                    </a14:imgEffect>
                  </a14:imgLayer>
                </a14:imgProps>
              </a:ext>
            </a:extLst>
          </a:blip>
          <a:srcRect l="17907" t="14272" r="17985" b="34871"/>
          <a:stretch/>
        </p:blipFill>
        <p:spPr>
          <a:xfrm>
            <a:off x="4976088" y="3618866"/>
            <a:ext cx="372804" cy="369688"/>
          </a:xfrm>
          <a:prstGeom prst="rect">
            <a:avLst/>
          </a:prstGeom>
        </p:spPr>
      </p:pic>
      <p:pic>
        <p:nvPicPr>
          <p:cNvPr id="25" name="Graphic 2">
            <a:extLst>
              <a:ext uri="{FF2B5EF4-FFF2-40B4-BE49-F238E27FC236}">
                <a16:creationId xmlns:a16="http://schemas.microsoft.com/office/drawing/2014/main" id="{891EE36B-5118-804F-BA27-003D872A5D0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750" b="73000" l="6250" r="92188">
                        <a14:foregroundMark x1="20313" y1="60000" x2="20313" y2="60000"/>
                        <a14:foregroundMark x1="80000" y1="38000" x2="80000" y2="38000"/>
                      </a14:backgroundRemoval>
                    </a14:imgEffect>
                  </a14:imgLayer>
                </a14:imgProps>
              </a:ext>
            </a:extLst>
          </a:blip>
          <a:srcRect l="17907" t="14272" r="17985" b="34871"/>
          <a:stretch/>
        </p:blipFill>
        <p:spPr>
          <a:xfrm>
            <a:off x="5842571" y="3618866"/>
            <a:ext cx="372804" cy="369688"/>
          </a:xfrm>
          <a:prstGeom prst="rect">
            <a:avLst/>
          </a:prstGeom>
        </p:spPr>
      </p:pic>
      <p:sp>
        <p:nvSpPr>
          <p:cNvPr id="26" name="Translate">
            <a:extLst>
              <a:ext uri="{FF2B5EF4-FFF2-40B4-BE49-F238E27FC236}">
                <a16:creationId xmlns:a16="http://schemas.microsoft.com/office/drawing/2014/main" id="{D77B553F-DD9E-A946-8338-63A40507E84B}"/>
              </a:ext>
            </a:extLst>
          </p:cNvPr>
          <p:cNvSpPr txBox="1"/>
          <p:nvPr/>
        </p:nvSpPr>
        <p:spPr>
          <a:xfrm>
            <a:off x="3881481" y="4098361"/>
            <a:ext cx="779738" cy="2570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spcBef>
                <a:spcPts val="133"/>
              </a:spcBef>
            </a:pPr>
            <a:r>
              <a:rPr lang="en-US" sz="693" kern="0" spc="477" dirty="0">
                <a:latin typeface="Amazon Ember" panose="020B0603020204020204" pitchFamily="34" charset="0"/>
                <a:ea typeface="Amazon Ember" panose="020B0603020204020204" pitchFamily="34" charset="0"/>
                <a:cs typeface="Amazon Ember" panose="020B0603020204020204" pitchFamily="34" charset="0"/>
              </a:rPr>
              <a:t>EC2 P3 </a:t>
            </a:r>
            <a:br>
              <a:rPr lang="en-US" sz="693" kern="0" spc="477" dirty="0">
                <a:latin typeface="Amazon Ember" panose="020B0603020204020204" pitchFamily="34" charset="0"/>
                <a:ea typeface="Amazon Ember" panose="020B0603020204020204" pitchFamily="34" charset="0"/>
                <a:cs typeface="Amazon Ember" panose="020B0603020204020204" pitchFamily="34" charset="0"/>
              </a:rPr>
            </a:br>
            <a:r>
              <a:rPr lang="en-US" sz="693" kern="0" spc="477" dirty="0">
                <a:latin typeface="Amazon Ember" panose="020B0603020204020204" pitchFamily="34" charset="0"/>
                <a:ea typeface="Amazon Ember" panose="020B0603020204020204" pitchFamily="34" charset="0"/>
                <a:cs typeface="Amazon Ember" panose="020B0603020204020204" pitchFamily="34" charset="0"/>
              </a:rPr>
              <a:t>&amp; P3dn</a:t>
            </a:r>
            <a:endParaRPr sz="693" kern="0" spc="47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ranslate">
            <a:extLst>
              <a:ext uri="{FF2B5EF4-FFF2-40B4-BE49-F238E27FC236}">
                <a16:creationId xmlns:a16="http://schemas.microsoft.com/office/drawing/2014/main" id="{2C5290D9-2BD1-8D47-A609-996B1F278F91}"/>
              </a:ext>
            </a:extLst>
          </p:cNvPr>
          <p:cNvSpPr txBox="1"/>
          <p:nvPr/>
        </p:nvSpPr>
        <p:spPr>
          <a:xfrm>
            <a:off x="4823686" y="4098360"/>
            <a:ext cx="696125"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477" dirty="0">
                <a:latin typeface="Amazon Ember" panose="020B0603020204020204" pitchFamily="34" charset="0"/>
                <a:ea typeface="Amazon Ember" panose="020B0603020204020204" pitchFamily="34" charset="0"/>
                <a:cs typeface="Amazon Ember" panose="020B0603020204020204" pitchFamily="34" charset="0"/>
              </a:rPr>
              <a:t>EC2 C5</a:t>
            </a:r>
            <a:endParaRPr sz="693" kern="0" spc="47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ranslate">
            <a:extLst>
              <a:ext uri="{FF2B5EF4-FFF2-40B4-BE49-F238E27FC236}">
                <a16:creationId xmlns:a16="http://schemas.microsoft.com/office/drawing/2014/main" id="{8BC09F58-13A8-6046-85A6-18C2AD3F73E4}"/>
              </a:ext>
            </a:extLst>
          </p:cNvPr>
          <p:cNvSpPr txBox="1"/>
          <p:nvPr/>
        </p:nvSpPr>
        <p:spPr>
          <a:xfrm>
            <a:off x="5734372" y="4098360"/>
            <a:ext cx="606102"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477" dirty="0">
                <a:latin typeface="Amazon Ember" panose="020B0603020204020204" pitchFamily="34" charset="0"/>
                <a:ea typeface="Amazon Ember" panose="020B0603020204020204" pitchFamily="34" charset="0"/>
                <a:cs typeface="Amazon Ember" panose="020B0603020204020204" pitchFamily="34" charset="0"/>
              </a:rPr>
              <a:t>FPGAs</a:t>
            </a:r>
            <a:endParaRPr sz="693" kern="0" spc="47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ranslate">
            <a:extLst>
              <a:ext uri="{FF2B5EF4-FFF2-40B4-BE49-F238E27FC236}">
                <a16:creationId xmlns:a16="http://schemas.microsoft.com/office/drawing/2014/main" id="{EB42439B-F7CB-FA4D-8397-A8D984DF2CC9}"/>
              </a:ext>
            </a:extLst>
          </p:cNvPr>
          <p:cNvSpPr txBox="1"/>
          <p:nvPr/>
        </p:nvSpPr>
        <p:spPr>
          <a:xfrm>
            <a:off x="6536772" y="4098360"/>
            <a:ext cx="1210113"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477" dirty="0">
                <a:latin typeface="Amazon Ember" panose="020B0603020204020204" pitchFamily="34" charset="0"/>
                <a:ea typeface="Amazon Ember" panose="020B0603020204020204" pitchFamily="34" charset="0"/>
                <a:cs typeface="Amazon Ember" panose="020B0603020204020204" pitchFamily="34" charset="0"/>
              </a:rPr>
              <a:t>GREENGRASS</a:t>
            </a:r>
            <a:endParaRPr sz="693" kern="0" spc="47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Graphic 9">
            <a:extLst>
              <a:ext uri="{FF2B5EF4-FFF2-40B4-BE49-F238E27FC236}">
                <a16:creationId xmlns:a16="http://schemas.microsoft.com/office/drawing/2014/main" id="{6E09B2C8-67D6-3B44-932F-6DC4F27FECE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336" b="60571" l="15385" r="86813">
                        <a14:foregroundMark x1="46563" y1="31739" x2="46563" y2="31739"/>
                        <a14:foregroundMark x1="41875" y1="45217" x2="41875" y2="45217"/>
                        <a14:foregroundMark x1="54375" y1="45217" x2="54375" y2="45217"/>
                        <a14:foregroundMark x1="65625" y1="35652" x2="65625" y2="35652"/>
                        <a14:foregroundMark x1="65625" y1="28043" x2="65625" y2="28043"/>
                      </a14:backgroundRemoval>
                    </a14:imgEffect>
                  </a14:imgLayer>
                </a14:imgProps>
              </a:ext>
            </a:extLst>
          </a:blip>
          <a:srcRect l="18242" t="12656" r="17651" b="43241"/>
          <a:stretch/>
        </p:blipFill>
        <p:spPr>
          <a:xfrm>
            <a:off x="6963104" y="3635826"/>
            <a:ext cx="372805" cy="367611"/>
          </a:xfrm>
          <a:prstGeom prst="rect">
            <a:avLst/>
          </a:prstGeom>
        </p:spPr>
      </p:pic>
      <p:sp>
        <p:nvSpPr>
          <p:cNvPr id="35" name="Translate">
            <a:extLst>
              <a:ext uri="{FF2B5EF4-FFF2-40B4-BE49-F238E27FC236}">
                <a16:creationId xmlns:a16="http://schemas.microsoft.com/office/drawing/2014/main" id="{5B4FCDDA-B24C-7546-A955-7A351B830813}"/>
              </a:ext>
            </a:extLst>
          </p:cNvPr>
          <p:cNvSpPr txBox="1"/>
          <p:nvPr/>
        </p:nvSpPr>
        <p:spPr>
          <a:xfrm>
            <a:off x="7798521" y="4099291"/>
            <a:ext cx="1051159" cy="2570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spcBef>
                <a:spcPts val="133"/>
              </a:spcBef>
            </a:pPr>
            <a:r>
              <a:rPr lang="en-US" sz="693" kern="0" spc="477" dirty="0">
                <a:latin typeface="Amazon Ember" panose="020B0603020204020204" pitchFamily="34" charset="0"/>
                <a:ea typeface="Amazon Ember" panose="020B0603020204020204" pitchFamily="34" charset="0"/>
                <a:cs typeface="Amazon Ember" panose="020B0603020204020204" pitchFamily="34" charset="0"/>
              </a:rPr>
              <a:t>ELASTIC</a:t>
            </a:r>
            <a:br>
              <a:rPr lang="en-US" sz="693" kern="0" spc="477" dirty="0">
                <a:latin typeface="Amazon Ember" panose="020B0603020204020204" pitchFamily="34" charset="0"/>
                <a:ea typeface="Amazon Ember" panose="020B0603020204020204" pitchFamily="34" charset="0"/>
                <a:cs typeface="Amazon Ember" panose="020B0603020204020204" pitchFamily="34" charset="0"/>
              </a:rPr>
            </a:br>
            <a:r>
              <a:rPr lang="en-US" sz="693" kern="0" spc="477" dirty="0">
                <a:latin typeface="Amazon Ember" panose="020B0603020204020204" pitchFamily="34" charset="0"/>
                <a:ea typeface="Amazon Ember" panose="020B0603020204020204" pitchFamily="34" charset="0"/>
                <a:cs typeface="Amazon Ember" panose="020B0603020204020204" pitchFamily="34" charset="0"/>
              </a:rPr>
              <a:t>INFERENCE</a:t>
            </a:r>
            <a:endParaRPr sz="693" kern="0" spc="477"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6" name="Picture 35">
            <a:extLst>
              <a:ext uri="{FF2B5EF4-FFF2-40B4-BE49-F238E27FC236}">
                <a16:creationId xmlns:a16="http://schemas.microsoft.com/office/drawing/2014/main" id="{C99B3569-D8BB-3243-8370-247EAB3DC3E2}"/>
              </a:ext>
            </a:extLst>
          </p:cNvPr>
          <p:cNvPicPr>
            <a:picLocks noChangeAspect="1"/>
          </p:cNvPicPr>
          <p:nvPr/>
        </p:nvPicPr>
        <p:blipFill rotWithShape="1">
          <a:blip r:embed="rId6">
            <a:extLst>
              <a:ext uri="{28A0092B-C50C-407E-A947-70E740481C1C}">
                <a14:useLocalDpi xmlns:a14="http://schemas.microsoft.com/office/drawing/2010/main" val="0"/>
              </a:ext>
            </a:extLst>
          </a:blip>
          <a:srcRect b="31172"/>
          <a:stretch/>
        </p:blipFill>
        <p:spPr>
          <a:xfrm>
            <a:off x="7462410" y="3616361"/>
            <a:ext cx="1769332" cy="454091"/>
          </a:xfrm>
          <a:prstGeom prst="rect">
            <a:avLst/>
          </a:prstGeom>
        </p:spPr>
      </p:pic>
      <p:cxnSp>
        <p:nvCxnSpPr>
          <p:cNvPr id="37" name="Straight Connector 36">
            <a:extLst>
              <a:ext uri="{FF2B5EF4-FFF2-40B4-BE49-F238E27FC236}">
                <a16:creationId xmlns:a16="http://schemas.microsoft.com/office/drawing/2014/main" id="{BC479F09-D34B-3D49-96B2-AA071A0CD382}"/>
              </a:ext>
            </a:extLst>
          </p:cNvPr>
          <p:cNvCxnSpPr/>
          <p:nvPr/>
        </p:nvCxnSpPr>
        <p:spPr>
          <a:xfrm>
            <a:off x="4257076" y="3450636"/>
            <a:ext cx="4137136"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B7D08120-8AC6-E944-B5A0-455CBADD5FEC}"/>
              </a:ext>
            </a:extLst>
          </p:cNvPr>
          <p:cNvGrpSpPr/>
          <p:nvPr/>
        </p:nvGrpSpPr>
        <p:grpSpPr>
          <a:xfrm>
            <a:off x="2937150" y="3719285"/>
            <a:ext cx="853981" cy="535979"/>
            <a:chOff x="5102736" y="6039206"/>
            <a:chExt cx="1128088" cy="644584"/>
          </a:xfrm>
        </p:grpSpPr>
        <p:pic>
          <p:nvPicPr>
            <p:cNvPr id="39" name="Picture 38">
              <a:extLst>
                <a:ext uri="{FF2B5EF4-FFF2-40B4-BE49-F238E27FC236}">
                  <a16:creationId xmlns:a16="http://schemas.microsoft.com/office/drawing/2014/main" id="{572AEC03-4D0C-7340-A6C9-7D0DD25FFB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2736" y="6039206"/>
              <a:ext cx="1128088" cy="344693"/>
            </a:xfrm>
            <a:prstGeom prst="rect">
              <a:avLst/>
            </a:prstGeom>
          </p:spPr>
        </p:pic>
        <p:pic>
          <p:nvPicPr>
            <p:cNvPr id="40" name="Picture 39">
              <a:extLst>
                <a:ext uri="{FF2B5EF4-FFF2-40B4-BE49-F238E27FC236}">
                  <a16:creationId xmlns:a16="http://schemas.microsoft.com/office/drawing/2014/main" id="{59012F02-A6B7-FA4B-81F2-BD32ACDC8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64071" y="6450219"/>
              <a:ext cx="805419" cy="233571"/>
            </a:xfrm>
            <a:prstGeom prst="rect">
              <a:avLst/>
            </a:prstGeom>
          </p:spPr>
        </p:pic>
      </p:grpSp>
      <p:sp>
        <p:nvSpPr>
          <p:cNvPr id="41" name="Rekognition">
            <a:extLst>
              <a:ext uri="{FF2B5EF4-FFF2-40B4-BE49-F238E27FC236}">
                <a16:creationId xmlns:a16="http://schemas.microsoft.com/office/drawing/2014/main" id="{35DAF356-1DC7-D74D-96A4-ECCCF6075423}"/>
              </a:ext>
            </a:extLst>
          </p:cNvPr>
          <p:cNvSpPr txBox="1"/>
          <p:nvPr/>
        </p:nvSpPr>
        <p:spPr>
          <a:xfrm>
            <a:off x="1994029" y="3332301"/>
            <a:ext cx="719273"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143" dirty="0">
                <a:latin typeface="Amazon Ember" panose="020B0603020204020204" pitchFamily="34" charset="0"/>
                <a:ea typeface="Amazon Ember" panose="020B0603020204020204" pitchFamily="34" charset="0"/>
                <a:cs typeface="Amazon Ember" panose="020B0603020204020204" pitchFamily="34" charset="0"/>
              </a:rPr>
              <a:t>Frameworks</a:t>
            </a:r>
            <a:endParaRPr sz="693" kern="0" spc="14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kognition">
            <a:extLst>
              <a:ext uri="{FF2B5EF4-FFF2-40B4-BE49-F238E27FC236}">
                <a16:creationId xmlns:a16="http://schemas.microsoft.com/office/drawing/2014/main" id="{4E62A1DE-3069-854E-A422-9E759FF2DFE1}"/>
              </a:ext>
            </a:extLst>
          </p:cNvPr>
          <p:cNvSpPr txBox="1"/>
          <p:nvPr/>
        </p:nvSpPr>
        <p:spPr>
          <a:xfrm>
            <a:off x="3118682" y="3332301"/>
            <a:ext cx="624697"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143" dirty="0">
                <a:latin typeface="Amazon Ember" panose="020B0603020204020204" pitchFamily="34" charset="0"/>
                <a:ea typeface="Amazon Ember" panose="020B0603020204020204" pitchFamily="34" charset="0"/>
                <a:cs typeface="Amazon Ember" panose="020B0603020204020204" pitchFamily="34" charset="0"/>
              </a:rPr>
              <a:t>Interfaces</a:t>
            </a:r>
            <a:endParaRPr sz="693" kern="0" spc="14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3" name="Picture 27" descr="Picture 27">
            <a:extLst>
              <a:ext uri="{FF2B5EF4-FFF2-40B4-BE49-F238E27FC236}">
                <a16:creationId xmlns:a16="http://schemas.microsoft.com/office/drawing/2014/main" id="{B8ACFDD8-A33D-7C48-9DCA-D6B46A74DA6F}"/>
              </a:ext>
            </a:extLst>
          </p:cNvPr>
          <p:cNvPicPr>
            <a:picLocks noChangeAspect="1"/>
          </p:cNvPicPr>
          <p:nvPr/>
        </p:nvPicPr>
        <p:blipFill>
          <a:blip r:embed="rId9">
            <a:extLst/>
          </a:blip>
          <a:stretch>
            <a:fillRect/>
          </a:stretch>
        </p:blipFill>
        <p:spPr>
          <a:xfrm>
            <a:off x="1786930" y="3723935"/>
            <a:ext cx="930487" cy="187012"/>
          </a:xfrm>
          <a:prstGeom prst="rect">
            <a:avLst/>
          </a:prstGeom>
          <a:ln w="12700" cap="flat">
            <a:noFill/>
            <a:miter lim="400000"/>
          </a:ln>
          <a:effectLst/>
        </p:spPr>
      </p:pic>
      <p:pic>
        <p:nvPicPr>
          <p:cNvPr id="44" name="Picture 25" descr="Picture 25">
            <a:extLst>
              <a:ext uri="{FF2B5EF4-FFF2-40B4-BE49-F238E27FC236}">
                <a16:creationId xmlns:a16="http://schemas.microsoft.com/office/drawing/2014/main" id="{4298D96B-044F-CD4E-B6A7-220DAEA90F7C}"/>
              </a:ext>
            </a:extLst>
          </p:cNvPr>
          <p:cNvPicPr>
            <a:picLocks noChangeAspect="1"/>
          </p:cNvPicPr>
          <p:nvPr/>
        </p:nvPicPr>
        <p:blipFill>
          <a:blip r:embed="rId10">
            <a:extLst/>
          </a:blip>
          <a:stretch>
            <a:fillRect/>
          </a:stretch>
        </p:blipFill>
        <p:spPr>
          <a:xfrm>
            <a:off x="1944065" y="4370390"/>
            <a:ext cx="751908" cy="166220"/>
          </a:xfrm>
          <a:prstGeom prst="rect">
            <a:avLst/>
          </a:prstGeom>
          <a:ln w="12700">
            <a:miter lim="400000"/>
          </a:ln>
        </p:spPr>
      </p:pic>
      <p:pic>
        <p:nvPicPr>
          <p:cNvPr id="45" name="Picture 28" descr="Picture 28">
            <a:extLst>
              <a:ext uri="{FF2B5EF4-FFF2-40B4-BE49-F238E27FC236}">
                <a16:creationId xmlns:a16="http://schemas.microsoft.com/office/drawing/2014/main" id="{BA40259A-53B5-6F4C-B1B8-69879C4DD7B4}"/>
              </a:ext>
            </a:extLst>
          </p:cNvPr>
          <p:cNvPicPr>
            <a:picLocks noChangeAspect="1"/>
          </p:cNvPicPr>
          <p:nvPr/>
        </p:nvPicPr>
        <p:blipFill>
          <a:blip r:embed="rId11">
            <a:extLst/>
          </a:blip>
          <a:stretch>
            <a:fillRect/>
          </a:stretch>
        </p:blipFill>
        <p:spPr>
          <a:xfrm>
            <a:off x="1983644" y="4037108"/>
            <a:ext cx="643473" cy="232561"/>
          </a:xfrm>
          <a:prstGeom prst="rect">
            <a:avLst/>
          </a:prstGeom>
          <a:ln w="12700">
            <a:miter lim="400000"/>
          </a:ln>
        </p:spPr>
      </p:pic>
    </p:spTree>
    <p:extLst>
      <p:ext uri="{BB962C8B-B14F-4D97-AF65-F5344CB8AC3E}">
        <p14:creationId xmlns:p14="http://schemas.microsoft.com/office/powerpoint/2010/main" val="1771742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AE1CAFE-D54E-3449-8B03-252140D8DD0A}"/>
              </a:ext>
            </a:extLst>
          </p:cNvPr>
          <p:cNvCxnSpPr>
            <a:cxnSpLocks/>
          </p:cNvCxnSpPr>
          <p:nvPr/>
        </p:nvCxnSpPr>
        <p:spPr>
          <a:xfrm flipV="1">
            <a:off x="1606624" y="4373695"/>
            <a:ext cx="8141465" cy="1"/>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28AB9B-C506-C948-81F0-5B0433FADFCA}"/>
              </a:ext>
            </a:extLst>
          </p:cNvPr>
          <p:cNvCxnSpPr>
            <a:cxnSpLocks/>
          </p:cNvCxnSpPr>
          <p:nvPr/>
        </p:nvCxnSpPr>
        <p:spPr>
          <a:xfrm flipH="1">
            <a:off x="1606624" y="2170320"/>
            <a:ext cx="721604" cy="2203376"/>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95A84F2-2D1C-7948-8508-42F34BB32AA3}"/>
              </a:ext>
            </a:extLst>
          </p:cNvPr>
          <p:cNvSpPr txBox="1"/>
          <p:nvPr/>
        </p:nvSpPr>
        <p:spPr>
          <a:xfrm>
            <a:off x="1870471" y="3943445"/>
            <a:ext cx="1693092" cy="369332"/>
          </a:xfrm>
          <a:prstGeom prst="rect">
            <a:avLst/>
          </a:prstGeom>
          <a:noFill/>
        </p:spPr>
        <p:txBody>
          <a:bodyPr wrap="none" rtlCol="0">
            <a:spAutoFit/>
          </a:bodyPr>
          <a:lstStyle/>
          <a:p>
            <a:pPr algn="l">
              <a:spcBef>
                <a:spcPts val="1800"/>
              </a:spcBef>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AWS-Managed</a:t>
            </a:r>
          </a:p>
        </p:txBody>
      </p:sp>
      <p:sp>
        <p:nvSpPr>
          <p:cNvPr id="31" name="Title 1">
            <a:extLst>
              <a:ext uri="{FF2B5EF4-FFF2-40B4-BE49-F238E27FC236}">
                <a16:creationId xmlns:a16="http://schemas.microsoft.com/office/drawing/2014/main" id="{A39B73B3-4BB3-3E43-AC10-7D5DC161D1D1}"/>
              </a:ext>
            </a:extLst>
          </p:cNvPr>
          <p:cNvSpPr txBox="1">
            <a:spLocks/>
          </p:cNvSpPr>
          <p:nvPr/>
        </p:nvSpPr>
        <p:spPr>
          <a:xfrm>
            <a:off x="1" y="59345"/>
            <a:ext cx="12191999"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733" b="0" dirty="0">
                <a:latin typeface="Amazon Ember Light" panose="020B0403020204020204" pitchFamily="34" charset="0"/>
                <a:ea typeface="Amazon Ember Light" panose="020B0403020204020204" pitchFamily="34" charset="0"/>
                <a:cs typeface="Amazon Ember Light" panose="020B0403020204020204" pitchFamily="34" charset="0"/>
              </a:rPr>
              <a:t>The Amazon Machine Learning stack</a:t>
            </a:r>
          </a:p>
        </p:txBody>
      </p:sp>
      <p:cxnSp>
        <p:nvCxnSpPr>
          <p:cNvPr id="19" name="Straight Connector 18">
            <a:extLst>
              <a:ext uri="{FF2B5EF4-FFF2-40B4-BE49-F238E27FC236}">
                <a16:creationId xmlns:a16="http://schemas.microsoft.com/office/drawing/2014/main" id="{E75D2D5C-AD94-8343-8935-0EC19BE6016F}"/>
              </a:ext>
            </a:extLst>
          </p:cNvPr>
          <p:cNvCxnSpPr>
            <a:cxnSpLocks/>
          </p:cNvCxnSpPr>
          <p:nvPr/>
        </p:nvCxnSpPr>
        <p:spPr>
          <a:xfrm flipH="1">
            <a:off x="9748089" y="2170319"/>
            <a:ext cx="721604" cy="2203376"/>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4A97AF-6118-E34C-9F2B-660B64D56F66}"/>
              </a:ext>
            </a:extLst>
          </p:cNvPr>
          <p:cNvCxnSpPr>
            <a:cxnSpLocks/>
          </p:cNvCxnSpPr>
          <p:nvPr/>
        </p:nvCxnSpPr>
        <p:spPr>
          <a:xfrm flipV="1">
            <a:off x="2328228" y="2170318"/>
            <a:ext cx="8141465" cy="1"/>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17EEE4E-E719-0244-899B-9A9D4CF26A00}"/>
              </a:ext>
            </a:extLst>
          </p:cNvPr>
          <p:cNvGrpSpPr/>
          <p:nvPr/>
        </p:nvGrpSpPr>
        <p:grpSpPr>
          <a:xfrm>
            <a:off x="2328228" y="2358528"/>
            <a:ext cx="2574278" cy="755149"/>
            <a:chOff x="6357382" y="4068132"/>
            <a:chExt cx="1942437" cy="641850"/>
          </a:xfrm>
        </p:grpSpPr>
        <p:sp>
          <p:nvSpPr>
            <p:cNvPr id="23" name="Discovery &amp;…">
              <a:extLst>
                <a:ext uri="{FF2B5EF4-FFF2-40B4-BE49-F238E27FC236}">
                  <a16:creationId xmlns:a16="http://schemas.microsoft.com/office/drawing/2014/main" id="{936969BF-3F67-7F4A-AE5A-CEC4EEAA6F15}"/>
                </a:ext>
              </a:extLst>
            </p:cNvPr>
            <p:cNvSpPr txBox="1"/>
            <p:nvPr/>
          </p:nvSpPr>
          <p:spPr>
            <a:xfrm>
              <a:off x="7026259" y="4173880"/>
              <a:ext cx="1273560" cy="449564"/>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square" lIns="18063" tIns="18063" rIns="18063" bIns="18063" numCol="1" anchor="ctr">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sz="1600" kern="0" spc="356"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SAGEMAKER</a:t>
              </a:r>
            </a:p>
          </p:txBody>
        </p:sp>
        <p:pic>
          <p:nvPicPr>
            <p:cNvPr id="24" name="Graphic 1">
              <a:extLst>
                <a:ext uri="{FF2B5EF4-FFF2-40B4-BE49-F238E27FC236}">
                  <a16:creationId xmlns:a16="http://schemas.microsoft.com/office/drawing/2014/main" id="{BD6654C3-83D8-E243-8AE6-9A314051DE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7382" y="4068132"/>
              <a:ext cx="629264" cy="641850"/>
            </a:xfrm>
            <a:prstGeom prst="rect">
              <a:avLst/>
            </a:prstGeom>
          </p:spPr>
        </p:pic>
      </p:grpSp>
      <p:sp>
        <p:nvSpPr>
          <p:cNvPr id="25" name="Rekognition">
            <a:extLst>
              <a:ext uri="{FF2B5EF4-FFF2-40B4-BE49-F238E27FC236}">
                <a16:creationId xmlns:a16="http://schemas.microsoft.com/office/drawing/2014/main" id="{5E9D7E26-A640-4B47-849E-3EC76FD4CC9F}"/>
              </a:ext>
            </a:extLst>
          </p:cNvPr>
          <p:cNvSpPr txBox="1"/>
          <p:nvPr/>
        </p:nvSpPr>
        <p:spPr>
          <a:xfrm>
            <a:off x="4325834" y="3977656"/>
            <a:ext cx="27419" cy="2412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endParaRPr lang="en-US"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defTabSz="783417" hangingPunct="0"/>
            <a:endPar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ekognition">
            <a:extLst>
              <a:ext uri="{FF2B5EF4-FFF2-40B4-BE49-F238E27FC236}">
                <a16:creationId xmlns:a16="http://schemas.microsoft.com/office/drawing/2014/main" id="{888D590D-0392-E948-807A-D54C85BC2A55}"/>
              </a:ext>
            </a:extLst>
          </p:cNvPr>
          <p:cNvSpPr txBox="1"/>
          <p:nvPr/>
        </p:nvSpPr>
        <p:spPr>
          <a:xfrm>
            <a:off x="3563563" y="3194002"/>
            <a:ext cx="2276269" cy="228433"/>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squar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2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GROUND TRUTH</a:t>
            </a:r>
          </a:p>
        </p:txBody>
      </p:sp>
      <p:sp>
        <p:nvSpPr>
          <p:cNvPr id="34" name="Rekognition">
            <a:extLst>
              <a:ext uri="{FF2B5EF4-FFF2-40B4-BE49-F238E27FC236}">
                <a16:creationId xmlns:a16="http://schemas.microsoft.com/office/drawing/2014/main" id="{E282548C-6482-5542-8FAF-1A472500E79C}"/>
              </a:ext>
            </a:extLst>
          </p:cNvPr>
          <p:cNvSpPr txBox="1"/>
          <p:nvPr/>
        </p:nvSpPr>
        <p:spPr>
          <a:xfrm>
            <a:off x="3777696" y="3636839"/>
            <a:ext cx="1411834" cy="207979"/>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NOTEBOOKS</a:t>
            </a:r>
          </a:p>
        </p:txBody>
      </p:sp>
      <p:sp>
        <p:nvSpPr>
          <p:cNvPr id="35" name="Rekognition">
            <a:extLst>
              <a:ext uri="{FF2B5EF4-FFF2-40B4-BE49-F238E27FC236}">
                <a16:creationId xmlns:a16="http://schemas.microsoft.com/office/drawing/2014/main" id="{B5173B93-CE29-7D4F-A595-C29090FFB74C}"/>
              </a:ext>
            </a:extLst>
          </p:cNvPr>
          <p:cNvSpPr txBox="1"/>
          <p:nvPr/>
        </p:nvSpPr>
        <p:spPr>
          <a:xfrm>
            <a:off x="5747549" y="2986518"/>
            <a:ext cx="1761802" cy="228433"/>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2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MARKETPLACE</a:t>
            </a:r>
          </a:p>
        </p:txBody>
      </p:sp>
      <p:sp>
        <p:nvSpPr>
          <p:cNvPr id="37" name="Rekognition">
            <a:extLst>
              <a:ext uri="{FF2B5EF4-FFF2-40B4-BE49-F238E27FC236}">
                <a16:creationId xmlns:a16="http://schemas.microsoft.com/office/drawing/2014/main" id="{41D2D5D2-52F9-0E4B-92B0-156DC849BD9E}"/>
              </a:ext>
            </a:extLst>
          </p:cNvPr>
          <p:cNvSpPr txBox="1"/>
          <p:nvPr/>
        </p:nvSpPr>
        <p:spPr>
          <a:xfrm>
            <a:off x="5747549" y="2409203"/>
            <a:ext cx="1508271" cy="207979"/>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ALGORITHMS</a:t>
            </a:r>
          </a:p>
        </p:txBody>
      </p:sp>
      <p:sp>
        <p:nvSpPr>
          <p:cNvPr id="38" name="Rekognition">
            <a:extLst>
              <a:ext uri="{FF2B5EF4-FFF2-40B4-BE49-F238E27FC236}">
                <a16:creationId xmlns:a16="http://schemas.microsoft.com/office/drawing/2014/main" id="{E78EE4F0-3F4C-BB41-BB13-F03C3D5811F4}"/>
              </a:ext>
            </a:extLst>
          </p:cNvPr>
          <p:cNvSpPr txBox="1"/>
          <p:nvPr/>
        </p:nvSpPr>
        <p:spPr>
          <a:xfrm>
            <a:off x="5747549" y="3650079"/>
            <a:ext cx="1975515" cy="386040"/>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sz="1112"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REINFORCEMENT</a:t>
            </a:r>
            <a:br>
              <a:rPr lang="en-US" sz="1112"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12"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LEARNING</a:t>
            </a:r>
          </a:p>
        </p:txBody>
      </p:sp>
      <p:sp>
        <p:nvSpPr>
          <p:cNvPr id="40" name="Rekognition">
            <a:extLst>
              <a:ext uri="{FF2B5EF4-FFF2-40B4-BE49-F238E27FC236}">
                <a16:creationId xmlns:a16="http://schemas.microsoft.com/office/drawing/2014/main" id="{7498F230-58BD-2F4A-859C-9C766D63FB0A}"/>
              </a:ext>
            </a:extLst>
          </p:cNvPr>
          <p:cNvSpPr txBox="1"/>
          <p:nvPr/>
        </p:nvSpPr>
        <p:spPr>
          <a:xfrm>
            <a:off x="7672231" y="2474181"/>
            <a:ext cx="1150289" cy="207979"/>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TRAINING</a:t>
            </a:r>
          </a:p>
        </p:txBody>
      </p:sp>
      <p:sp>
        <p:nvSpPr>
          <p:cNvPr id="41" name="Rekognition">
            <a:extLst>
              <a:ext uri="{FF2B5EF4-FFF2-40B4-BE49-F238E27FC236}">
                <a16:creationId xmlns:a16="http://schemas.microsoft.com/office/drawing/2014/main" id="{C359118C-A14C-744D-8164-C594A54D2EDD}"/>
              </a:ext>
            </a:extLst>
          </p:cNvPr>
          <p:cNvSpPr txBox="1"/>
          <p:nvPr/>
        </p:nvSpPr>
        <p:spPr>
          <a:xfrm>
            <a:off x="7852552" y="2829991"/>
            <a:ext cx="1723586" cy="372191"/>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OPTIMIZATION</a:t>
            </a:r>
          </a:p>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(NEO)</a:t>
            </a:r>
          </a:p>
        </p:txBody>
      </p:sp>
      <p:sp>
        <p:nvSpPr>
          <p:cNvPr id="43" name="Rekognition">
            <a:extLst>
              <a:ext uri="{FF2B5EF4-FFF2-40B4-BE49-F238E27FC236}">
                <a16:creationId xmlns:a16="http://schemas.microsoft.com/office/drawing/2014/main" id="{573FB01E-3274-EC47-B7F1-50E9A7BE330B}"/>
              </a:ext>
            </a:extLst>
          </p:cNvPr>
          <p:cNvSpPr txBox="1"/>
          <p:nvPr/>
        </p:nvSpPr>
        <p:spPr>
          <a:xfrm>
            <a:off x="8281083" y="3452364"/>
            <a:ext cx="1538728" cy="207979"/>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DEPLOYMENT</a:t>
            </a:r>
          </a:p>
        </p:txBody>
      </p:sp>
      <p:sp>
        <p:nvSpPr>
          <p:cNvPr id="44" name="Rekognition">
            <a:extLst>
              <a:ext uri="{FF2B5EF4-FFF2-40B4-BE49-F238E27FC236}">
                <a16:creationId xmlns:a16="http://schemas.microsoft.com/office/drawing/2014/main" id="{C319ED2F-B71F-2843-8534-774CDDC41236}"/>
              </a:ext>
            </a:extLst>
          </p:cNvPr>
          <p:cNvSpPr txBox="1"/>
          <p:nvPr/>
        </p:nvSpPr>
        <p:spPr>
          <a:xfrm>
            <a:off x="8409146" y="3932129"/>
            <a:ext cx="1063470" cy="207979"/>
          </a:xfrm>
          <a:prstGeom prst="rect">
            <a:avLst/>
          </a:prstGeom>
          <a:noFill/>
          <a:ln w="12700" cap="flat">
            <a:noFill/>
            <a:miter lim="400000"/>
          </a:ln>
          <a:effectLst/>
          <a:extLst>
            <a:ext uri="{C572A759-6A51-4108-AA02-DFA0A04FC94B}">
              <ma14:wrappingTextBoxFlag xmlns:ma14="http://schemas.microsoft.com/office/mac/drawingml/2011/main" xmlns="" xmlns:lc="http://schemas.openxmlformats.org/drawingml/2006/lockedCanvas"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1067"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HOSTING</a:t>
            </a:r>
          </a:p>
        </p:txBody>
      </p:sp>
    </p:spTree>
    <p:extLst>
      <p:ext uri="{BB962C8B-B14F-4D97-AF65-F5344CB8AC3E}">
        <p14:creationId xmlns:p14="http://schemas.microsoft.com/office/powerpoint/2010/main" val="23782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mprehend">
            <a:extLst>
              <a:ext uri="{FF2B5EF4-FFF2-40B4-BE49-F238E27FC236}">
                <a16:creationId xmlns:a16="http://schemas.microsoft.com/office/drawing/2014/main" id="{B80BD08E-9FE7-5346-86B0-4FEDC01D581F}"/>
              </a:ext>
            </a:extLst>
          </p:cNvPr>
          <p:cNvSpPr txBox="1"/>
          <p:nvPr/>
        </p:nvSpPr>
        <p:spPr>
          <a:xfrm>
            <a:off x="7929537" y="2593928"/>
            <a:ext cx="2015671" cy="366933"/>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squar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COMPREHEND &amp;</a:t>
            </a:r>
          </a:p>
          <a:p>
            <a:pPr defTabSz="1253468" hangingPunct="0"/>
            <a:r>
              <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COMPREHEND</a:t>
            </a:r>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MEDICAL</a:t>
            </a:r>
            <a:endPar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 name="Straight Connector 9">
            <a:extLst>
              <a:ext uri="{FF2B5EF4-FFF2-40B4-BE49-F238E27FC236}">
                <a16:creationId xmlns:a16="http://schemas.microsoft.com/office/drawing/2014/main" id="{75B29216-07BF-C840-BF44-314720ACBDAD}"/>
              </a:ext>
            </a:extLst>
          </p:cNvPr>
          <p:cNvCxnSpPr>
            <a:cxnSpLocks/>
          </p:cNvCxnSpPr>
          <p:nvPr/>
        </p:nvCxnSpPr>
        <p:spPr>
          <a:xfrm>
            <a:off x="2618333" y="3684682"/>
            <a:ext cx="8022120" cy="215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D5C79A5-466C-6746-8F78-6CDB9B76B849}"/>
              </a:ext>
            </a:extLst>
          </p:cNvPr>
          <p:cNvCxnSpPr>
            <a:cxnSpLocks/>
          </p:cNvCxnSpPr>
          <p:nvPr/>
        </p:nvCxnSpPr>
        <p:spPr>
          <a:xfrm flipH="1">
            <a:off x="10640453" y="1513896"/>
            <a:ext cx="552684" cy="220337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5FBB25-045C-4F4A-AAA2-04F0A3C35BD8}"/>
              </a:ext>
            </a:extLst>
          </p:cNvPr>
          <p:cNvCxnSpPr>
            <a:cxnSpLocks/>
          </p:cNvCxnSpPr>
          <p:nvPr/>
        </p:nvCxnSpPr>
        <p:spPr>
          <a:xfrm flipH="1">
            <a:off x="2618335" y="1502879"/>
            <a:ext cx="576557" cy="218180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82E0EE-313B-C742-A10A-79A03E6A42DE}"/>
              </a:ext>
            </a:extLst>
          </p:cNvPr>
          <p:cNvCxnSpPr>
            <a:cxnSpLocks/>
          </p:cNvCxnSpPr>
          <p:nvPr/>
        </p:nvCxnSpPr>
        <p:spPr>
          <a:xfrm>
            <a:off x="3194892" y="1518479"/>
            <a:ext cx="7998245" cy="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879922-53C3-254E-939E-931517142378}"/>
              </a:ext>
            </a:extLst>
          </p:cNvPr>
          <p:cNvSpPr txBox="1"/>
          <p:nvPr/>
        </p:nvSpPr>
        <p:spPr>
          <a:xfrm>
            <a:off x="2939499" y="3244990"/>
            <a:ext cx="1683474" cy="369332"/>
          </a:xfrm>
          <a:prstGeom prst="rect">
            <a:avLst/>
          </a:prstGeom>
          <a:noFill/>
        </p:spPr>
        <p:txBody>
          <a:bodyPr wrap="none" rtlCol="0">
            <a:spAutoFit/>
          </a:bodyPr>
          <a:lstStyle/>
          <a:p>
            <a:pPr algn="l">
              <a:spcBef>
                <a:spcPts val="1800"/>
              </a:spcBef>
            </a:pP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Fully-Managed</a:t>
            </a:r>
          </a:p>
        </p:txBody>
      </p:sp>
      <p:sp>
        <p:nvSpPr>
          <p:cNvPr id="31" name="Title 1">
            <a:extLst>
              <a:ext uri="{FF2B5EF4-FFF2-40B4-BE49-F238E27FC236}">
                <a16:creationId xmlns:a16="http://schemas.microsoft.com/office/drawing/2014/main" id="{A39B73B3-4BB3-3E43-AC10-7D5DC161D1D1}"/>
              </a:ext>
            </a:extLst>
          </p:cNvPr>
          <p:cNvSpPr txBox="1">
            <a:spLocks/>
          </p:cNvSpPr>
          <p:nvPr/>
        </p:nvSpPr>
        <p:spPr>
          <a:xfrm>
            <a:off x="1" y="59345"/>
            <a:ext cx="12191999"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733" b="0" dirty="0">
                <a:latin typeface="Amazon Ember Light" panose="020B0403020204020204" pitchFamily="34" charset="0"/>
                <a:ea typeface="Amazon Ember Light" panose="020B0403020204020204" pitchFamily="34" charset="0"/>
                <a:cs typeface="Amazon Ember Light" panose="020B0403020204020204" pitchFamily="34" charset="0"/>
              </a:rPr>
              <a:t>The Amazon Machine Learning stack</a:t>
            </a:r>
          </a:p>
        </p:txBody>
      </p:sp>
      <p:sp>
        <p:nvSpPr>
          <p:cNvPr id="19" name="Rekognition">
            <a:extLst>
              <a:ext uri="{FF2B5EF4-FFF2-40B4-BE49-F238E27FC236}">
                <a16:creationId xmlns:a16="http://schemas.microsoft.com/office/drawing/2014/main" id="{048ACE7F-7536-D447-95DB-12376190335E}"/>
              </a:ext>
            </a:extLst>
          </p:cNvPr>
          <p:cNvSpPr txBox="1"/>
          <p:nvPr/>
        </p:nvSpPr>
        <p:spPr>
          <a:xfrm>
            <a:off x="3040574" y="2450289"/>
            <a:ext cx="1034233" cy="2540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spcBef>
                <a:spcPts val="133"/>
              </a:spcBef>
            </a:pPr>
            <a:r>
              <a:rPr sz="695" kern="0" spc="299"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695" kern="0" spc="299" dirty="0">
              <a:latin typeface="Amazon Ember" panose="020B0603020204020204" pitchFamily="34" charset="0"/>
              <a:ea typeface="Amazon Ember" panose="020B0603020204020204" pitchFamily="34" charset="0"/>
              <a:cs typeface="Amazon Ember" panose="020B0603020204020204" pitchFamily="34" charset="0"/>
            </a:endParaRPr>
          </a:p>
          <a:p>
            <a:pPr defTabSz="783417" hangingPunct="0">
              <a:spcBef>
                <a:spcPts val="133"/>
              </a:spcBef>
            </a:pPr>
            <a:r>
              <a:rPr lang="en-US" sz="695" kern="0" spc="299" dirty="0">
                <a:latin typeface="Amazon Ember" panose="020B0603020204020204" pitchFamily="34" charset="0"/>
                <a:ea typeface="Amazon Ember" panose="020B0603020204020204" pitchFamily="34" charset="0"/>
                <a:cs typeface="Amazon Ember" panose="020B0603020204020204" pitchFamily="34" charset="0"/>
              </a:rPr>
              <a:t>IMAGE</a:t>
            </a:r>
            <a:endParaRPr sz="695" kern="0" spc="2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Polly">
            <a:extLst>
              <a:ext uri="{FF2B5EF4-FFF2-40B4-BE49-F238E27FC236}">
                <a16:creationId xmlns:a16="http://schemas.microsoft.com/office/drawing/2014/main" id="{15FC8DAA-5E94-BD41-951F-CE5D15F69541}"/>
              </a:ext>
            </a:extLst>
          </p:cNvPr>
          <p:cNvSpPr txBox="1"/>
          <p:nvPr/>
        </p:nvSpPr>
        <p:spPr>
          <a:xfrm>
            <a:off x="5903319" y="3369849"/>
            <a:ext cx="488378"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latin typeface="Amazon Ember" panose="020B0603020204020204" pitchFamily="34" charset="0"/>
                <a:ea typeface="Amazon Ember" panose="020B0603020204020204" pitchFamily="34" charset="0"/>
                <a:cs typeface="Amazon Ember" panose="020B0603020204020204" pitchFamily="34" charset="0"/>
              </a:rPr>
              <a:t>POLLY</a:t>
            </a:r>
          </a:p>
        </p:txBody>
      </p:sp>
      <p:sp>
        <p:nvSpPr>
          <p:cNvPr id="22" name="Transcribe">
            <a:extLst>
              <a:ext uri="{FF2B5EF4-FFF2-40B4-BE49-F238E27FC236}">
                <a16:creationId xmlns:a16="http://schemas.microsoft.com/office/drawing/2014/main" id="{7B4C4DCC-A90B-6E48-85B0-9E74144D42E8}"/>
              </a:ext>
            </a:extLst>
          </p:cNvPr>
          <p:cNvSpPr txBox="1"/>
          <p:nvPr/>
        </p:nvSpPr>
        <p:spPr>
          <a:xfrm>
            <a:off x="6520298" y="3369849"/>
            <a:ext cx="926961"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latin typeface="Amazon Ember" panose="020B0603020204020204" pitchFamily="34" charset="0"/>
                <a:ea typeface="Amazon Ember" panose="020B0603020204020204" pitchFamily="34" charset="0"/>
                <a:cs typeface="Amazon Ember" panose="020B0603020204020204" pitchFamily="34" charset="0"/>
              </a:rPr>
              <a:t>TRANSCRIBE</a:t>
            </a:r>
          </a:p>
        </p:txBody>
      </p:sp>
      <p:sp>
        <p:nvSpPr>
          <p:cNvPr id="23" name="Translate">
            <a:extLst>
              <a:ext uri="{FF2B5EF4-FFF2-40B4-BE49-F238E27FC236}">
                <a16:creationId xmlns:a16="http://schemas.microsoft.com/office/drawing/2014/main" id="{B5D30294-5A0E-A840-B3A6-DEFB810978E0}"/>
              </a:ext>
            </a:extLst>
          </p:cNvPr>
          <p:cNvSpPr txBox="1"/>
          <p:nvPr/>
        </p:nvSpPr>
        <p:spPr>
          <a:xfrm>
            <a:off x="6970325" y="2495505"/>
            <a:ext cx="856556"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latin typeface="Amazon Ember" panose="020B0603020204020204" pitchFamily="34" charset="0"/>
                <a:ea typeface="Amazon Ember" panose="020B0603020204020204" pitchFamily="34" charset="0"/>
                <a:cs typeface="Amazon Ember" panose="020B0603020204020204" pitchFamily="34" charset="0"/>
              </a:rPr>
              <a:t>TRANSLATE</a:t>
            </a:r>
          </a:p>
        </p:txBody>
      </p:sp>
      <p:sp>
        <p:nvSpPr>
          <p:cNvPr id="24" name="Lex">
            <a:extLst>
              <a:ext uri="{FF2B5EF4-FFF2-40B4-BE49-F238E27FC236}">
                <a16:creationId xmlns:a16="http://schemas.microsoft.com/office/drawing/2014/main" id="{6D0340E6-55C7-1844-8A0A-B62FEC353BF8}"/>
              </a:ext>
            </a:extLst>
          </p:cNvPr>
          <p:cNvSpPr txBox="1"/>
          <p:nvPr/>
        </p:nvSpPr>
        <p:spPr>
          <a:xfrm>
            <a:off x="8831883" y="3502446"/>
            <a:ext cx="293068"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latin typeface="Amazon Ember" panose="020B0603020204020204" pitchFamily="34" charset="0"/>
                <a:ea typeface="Amazon Ember" panose="020B0603020204020204" pitchFamily="34" charset="0"/>
                <a:cs typeface="Amazon Ember" panose="020B0603020204020204" pitchFamily="34" charset="0"/>
              </a:rPr>
              <a:t>LEX</a:t>
            </a:r>
          </a:p>
        </p:txBody>
      </p:sp>
      <p:sp>
        <p:nvSpPr>
          <p:cNvPr id="25" name="Rekognition">
            <a:extLst>
              <a:ext uri="{FF2B5EF4-FFF2-40B4-BE49-F238E27FC236}">
                <a16:creationId xmlns:a16="http://schemas.microsoft.com/office/drawing/2014/main" id="{34E911CD-63F6-544D-B751-63583AB924DF}"/>
              </a:ext>
            </a:extLst>
          </p:cNvPr>
          <p:cNvSpPr txBox="1"/>
          <p:nvPr/>
        </p:nvSpPr>
        <p:spPr>
          <a:xfrm>
            <a:off x="4141625" y="2450289"/>
            <a:ext cx="1034233" cy="2540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spcBef>
                <a:spcPts val="133"/>
              </a:spcBef>
            </a:pPr>
            <a:r>
              <a:rPr sz="695" kern="0" spc="299" dirty="0">
                <a:latin typeface="Amazon Ember" panose="020B0603020204020204" pitchFamily="34" charset="0"/>
                <a:ea typeface="Amazon Ember" panose="020B0603020204020204" pitchFamily="34" charset="0"/>
                <a:cs typeface="Amazon Ember" panose="020B0603020204020204" pitchFamily="34" charset="0"/>
              </a:rPr>
              <a:t>REKOGNITION</a:t>
            </a:r>
            <a:endParaRPr lang="en-US" sz="695" kern="0" spc="299" dirty="0">
              <a:latin typeface="Amazon Ember" panose="020B0603020204020204" pitchFamily="34" charset="0"/>
              <a:ea typeface="Amazon Ember" panose="020B0603020204020204" pitchFamily="34" charset="0"/>
              <a:cs typeface="Amazon Ember" panose="020B0603020204020204" pitchFamily="34" charset="0"/>
            </a:endParaRPr>
          </a:p>
          <a:p>
            <a:pPr defTabSz="783417" hangingPunct="0">
              <a:spcBef>
                <a:spcPts val="133"/>
              </a:spcBef>
            </a:pPr>
            <a:r>
              <a:rPr lang="en-US" sz="695" kern="0" spc="299" dirty="0">
                <a:latin typeface="Amazon Ember" panose="020B0603020204020204" pitchFamily="34" charset="0"/>
                <a:ea typeface="Amazon Ember" panose="020B0603020204020204" pitchFamily="34" charset="0"/>
                <a:cs typeface="Amazon Ember" panose="020B0603020204020204" pitchFamily="34" charset="0"/>
              </a:rPr>
              <a:t>VIDEO</a:t>
            </a:r>
            <a:endParaRPr sz="695" kern="0" spc="29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kognition">
            <a:extLst>
              <a:ext uri="{FF2B5EF4-FFF2-40B4-BE49-F238E27FC236}">
                <a16:creationId xmlns:a16="http://schemas.microsoft.com/office/drawing/2014/main" id="{8616B940-345C-C045-B8D8-21EB470B2A34}"/>
              </a:ext>
            </a:extLst>
          </p:cNvPr>
          <p:cNvSpPr txBox="1"/>
          <p:nvPr/>
        </p:nvSpPr>
        <p:spPr>
          <a:xfrm>
            <a:off x="4468281" y="1600828"/>
            <a:ext cx="377963" cy="150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lang="en-US" sz="800" kern="0" spc="89" dirty="0">
                <a:latin typeface="Amazon Ember" panose="020B0603020204020204" pitchFamily="34" charset="0"/>
                <a:ea typeface="Amazon Ember" panose="020B0603020204020204" pitchFamily="34" charset="0"/>
                <a:cs typeface="Amazon Ember" panose="020B0603020204020204" pitchFamily="34" charset="0"/>
              </a:rPr>
              <a:t>Vision</a:t>
            </a:r>
            <a:endParaRPr sz="800" kern="0" spc="8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kognition">
            <a:extLst>
              <a:ext uri="{FF2B5EF4-FFF2-40B4-BE49-F238E27FC236}">
                <a16:creationId xmlns:a16="http://schemas.microsoft.com/office/drawing/2014/main" id="{D8D22F02-0DDF-1042-AAEB-AE79F397A547}"/>
              </a:ext>
            </a:extLst>
          </p:cNvPr>
          <p:cNvSpPr txBox="1"/>
          <p:nvPr/>
        </p:nvSpPr>
        <p:spPr>
          <a:xfrm>
            <a:off x="6373840" y="2518696"/>
            <a:ext cx="432466" cy="150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lang="en-US" sz="800" kern="0" spc="89" dirty="0">
                <a:latin typeface="Amazon Ember" panose="020B0603020204020204" pitchFamily="34" charset="0"/>
                <a:ea typeface="Amazon Ember" panose="020B0603020204020204" pitchFamily="34" charset="0"/>
                <a:cs typeface="Amazon Ember" panose="020B0603020204020204" pitchFamily="34" charset="0"/>
              </a:rPr>
              <a:t>Speech</a:t>
            </a:r>
            <a:endParaRPr sz="800" kern="0" spc="89"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3" name="Graphic 32">
            <a:extLst>
              <a:ext uri="{FF2B5EF4-FFF2-40B4-BE49-F238E27FC236}">
                <a16:creationId xmlns:a16="http://schemas.microsoft.com/office/drawing/2014/main" id="{80727103-829B-B244-A22A-44E7092CF3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7424" y="3078637"/>
            <a:ext cx="347527" cy="347527"/>
          </a:xfrm>
          <a:prstGeom prst="rect">
            <a:avLst/>
          </a:prstGeom>
        </p:spPr>
      </p:pic>
      <p:pic>
        <p:nvPicPr>
          <p:cNvPr id="34" name="Graphic 33">
            <a:extLst>
              <a:ext uri="{FF2B5EF4-FFF2-40B4-BE49-F238E27FC236}">
                <a16:creationId xmlns:a16="http://schemas.microsoft.com/office/drawing/2014/main" id="{3EC277FD-5F7A-584B-94D1-5CE0FCC385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6070" y="2962012"/>
            <a:ext cx="318507" cy="318507"/>
          </a:xfrm>
          <a:prstGeom prst="rect">
            <a:avLst/>
          </a:prstGeom>
        </p:spPr>
      </p:pic>
      <p:pic>
        <p:nvPicPr>
          <p:cNvPr id="35" name="Graphic 34">
            <a:extLst>
              <a:ext uri="{FF2B5EF4-FFF2-40B4-BE49-F238E27FC236}">
                <a16:creationId xmlns:a16="http://schemas.microsoft.com/office/drawing/2014/main" id="{79437479-8561-CE45-93CD-FFEDAF4B77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7870" y="2048976"/>
            <a:ext cx="318508" cy="318508"/>
          </a:xfrm>
          <a:prstGeom prst="rect">
            <a:avLst/>
          </a:prstGeom>
        </p:spPr>
      </p:pic>
      <p:pic>
        <p:nvPicPr>
          <p:cNvPr id="36" name="Graphic 35">
            <a:extLst>
              <a:ext uri="{FF2B5EF4-FFF2-40B4-BE49-F238E27FC236}">
                <a16:creationId xmlns:a16="http://schemas.microsoft.com/office/drawing/2014/main" id="{66FDF62F-7C6E-4D44-9FAE-5BCB63748B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1776" y="2042453"/>
            <a:ext cx="337081" cy="337081"/>
          </a:xfrm>
          <a:prstGeom prst="rect">
            <a:avLst/>
          </a:prstGeom>
        </p:spPr>
      </p:pic>
      <p:pic>
        <p:nvPicPr>
          <p:cNvPr id="37" name="Graphic 36">
            <a:extLst>
              <a:ext uri="{FF2B5EF4-FFF2-40B4-BE49-F238E27FC236}">
                <a16:creationId xmlns:a16="http://schemas.microsoft.com/office/drawing/2014/main" id="{8468C13C-A192-0849-B335-92377900D6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7215" y="2962010"/>
            <a:ext cx="318509" cy="318509"/>
          </a:xfrm>
          <a:prstGeom prst="rect">
            <a:avLst/>
          </a:prstGeom>
        </p:spPr>
      </p:pic>
      <p:pic>
        <p:nvPicPr>
          <p:cNvPr id="38" name="Graphic 37">
            <a:extLst>
              <a:ext uri="{FF2B5EF4-FFF2-40B4-BE49-F238E27FC236}">
                <a16:creationId xmlns:a16="http://schemas.microsoft.com/office/drawing/2014/main" id="{4E3EB9DE-8097-BB4B-9944-EBBE7BB956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70497" y="2078639"/>
            <a:ext cx="275365" cy="305961"/>
          </a:xfrm>
          <a:prstGeom prst="rect">
            <a:avLst/>
          </a:prstGeom>
        </p:spPr>
      </p:pic>
      <p:pic>
        <p:nvPicPr>
          <p:cNvPr id="39" name="Graphic 38">
            <a:extLst>
              <a:ext uri="{FF2B5EF4-FFF2-40B4-BE49-F238E27FC236}">
                <a16:creationId xmlns:a16="http://schemas.microsoft.com/office/drawing/2014/main" id="{0BD99C7E-504C-5246-B74A-29D32DE686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8655" y="2074444"/>
            <a:ext cx="317643" cy="317643"/>
          </a:xfrm>
          <a:prstGeom prst="rect">
            <a:avLst/>
          </a:prstGeom>
        </p:spPr>
      </p:pic>
      <p:pic>
        <p:nvPicPr>
          <p:cNvPr id="40" name="Picture 39">
            <a:extLst>
              <a:ext uri="{FF2B5EF4-FFF2-40B4-BE49-F238E27FC236}">
                <a16:creationId xmlns:a16="http://schemas.microsoft.com/office/drawing/2014/main" id="{47047F9D-DD7F-5F40-8584-59F05C12880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34900" y="2038240"/>
            <a:ext cx="318660" cy="318660"/>
          </a:xfrm>
          <a:prstGeom prst="rect">
            <a:avLst/>
          </a:prstGeom>
        </p:spPr>
      </p:pic>
      <p:pic>
        <p:nvPicPr>
          <p:cNvPr id="41" name="Picture 40">
            <a:extLst>
              <a:ext uri="{FF2B5EF4-FFF2-40B4-BE49-F238E27FC236}">
                <a16:creationId xmlns:a16="http://schemas.microsoft.com/office/drawing/2014/main" id="{BFC74B01-F8D6-8849-BFE8-5168A8D69B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62508" y="3076957"/>
            <a:ext cx="264625" cy="264625"/>
          </a:xfrm>
          <a:prstGeom prst="rect">
            <a:avLst/>
          </a:prstGeom>
        </p:spPr>
      </p:pic>
      <p:pic>
        <p:nvPicPr>
          <p:cNvPr id="42" name="Picture 41">
            <a:extLst>
              <a:ext uri="{FF2B5EF4-FFF2-40B4-BE49-F238E27FC236}">
                <a16:creationId xmlns:a16="http://schemas.microsoft.com/office/drawing/2014/main" id="{4FE6F060-4563-1D45-8F0E-6107A4AFC3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881" y="1770556"/>
            <a:ext cx="311615" cy="311615"/>
          </a:xfrm>
          <a:prstGeom prst="rect">
            <a:avLst/>
          </a:prstGeom>
        </p:spPr>
      </p:pic>
      <p:cxnSp>
        <p:nvCxnSpPr>
          <p:cNvPr id="43" name="Straight Connector 42">
            <a:extLst>
              <a:ext uri="{FF2B5EF4-FFF2-40B4-BE49-F238E27FC236}">
                <a16:creationId xmlns:a16="http://schemas.microsoft.com/office/drawing/2014/main" id="{D312EB53-AFE8-BD4D-B420-32F82F3175F6}"/>
              </a:ext>
            </a:extLst>
          </p:cNvPr>
          <p:cNvCxnSpPr/>
          <p:nvPr/>
        </p:nvCxnSpPr>
        <p:spPr>
          <a:xfrm>
            <a:off x="3566079" y="1838717"/>
            <a:ext cx="2026536"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8C49BBB-BBFE-8B4F-A3D0-A56669BF2E4F}"/>
              </a:ext>
            </a:extLst>
          </p:cNvPr>
          <p:cNvCxnSpPr/>
          <p:nvPr/>
        </p:nvCxnSpPr>
        <p:spPr>
          <a:xfrm>
            <a:off x="5985206" y="2761602"/>
            <a:ext cx="1065452"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D44512-94B9-AE4A-A29B-3B645AF78510}"/>
              </a:ext>
            </a:extLst>
          </p:cNvPr>
          <p:cNvCxnSpPr/>
          <p:nvPr/>
        </p:nvCxnSpPr>
        <p:spPr>
          <a:xfrm>
            <a:off x="7359294" y="1889542"/>
            <a:ext cx="1065452"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46" name="Rekognition">
            <a:extLst>
              <a:ext uri="{FF2B5EF4-FFF2-40B4-BE49-F238E27FC236}">
                <a16:creationId xmlns:a16="http://schemas.microsoft.com/office/drawing/2014/main" id="{5D1134D0-06BA-8F4E-BC31-A940408CF108}"/>
              </a:ext>
            </a:extLst>
          </p:cNvPr>
          <p:cNvSpPr txBox="1"/>
          <p:nvPr/>
        </p:nvSpPr>
        <p:spPr>
          <a:xfrm>
            <a:off x="7679208" y="1644352"/>
            <a:ext cx="575518" cy="150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lang="en-US" sz="800" kern="0" spc="89" dirty="0">
                <a:latin typeface="Amazon Ember" panose="020B0603020204020204" pitchFamily="34" charset="0"/>
                <a:ea typeface="Amazon Ember" panose="020B0603020204020204" pitchFamily="34" charset="0"/>
                <a:cs typeface="Amazon Ember" panose="020B0603020204020204" pitchFamily="34" charset="0"/>
              </a:rPr>
              <a:t>Language</a:t>
            </a:r>
            <a:endParaRPr sz="800" kern="0" spc="89"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ekognition">
            <a:extLst>
              <a:ext uri="{FF2B5EF4-FFF2-40B4-BE49-F238E27FC236}">
                <a16:creationId xmlns:a16="http://schemas.microsoft.com/office/drawing/2014/main" id="{44D698A1-D13D-874E-A06C-089ACF103EC0}"/>
              </a:ext>
            </a:extLst>
          </p:cNvPr>
          <p:cNvSpPr txBox="1"/>
          <p:nvPr/>
        </p:nvSpPr>
        <p:spPr>
          <a:xfrm>
            <a:off x="5289171" y="2453309"/>
            <a:ext cx="957928" cy="151489"/>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TEXTRACT</a:t>
            </a:r>
          </a:p>
        </p:txBody>
      </p:sp>
      <p:sp>
        <p:nvSpPr>
          <p:cNvPr id="55" name="Translate">
            <a:extLst>
              <a:ext uri="{FF2B5EF4-FFF2-40B4-BE49-F238E27FC236}">
                <a16:creationId xmlns:a16="http://schemas.microsoft.com/office/drawing/2014/main" id="{F34EF3E6-32DA-6C4A-9107-F296CED027FB}"/>
              </a:ext>
            </a:extLst>
          </p:cNvPr>
          <p:cNvSpPr txBox="1"/>
          <p:nvPr/>
        </p:nvSpPr>
        <p:spPr>
          <a:xfrm>
            <a:off x="9470306" y="3461712"/>
            <a:ext cx="969149" cy="151489"/>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FORECAST</a:t>
            </a:r>
            <a:endPar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ranslate">
            <a:extLst>
              <a:ext uri="{FF2B5EF4-FFF2-40B4-BE49-F238E27FC236}">
                <a16:creationId xmlns:a16="http://schemas.microsoft.com/office/drawing/2014/main" id="{AA5C3501-11D5-A748-B169-D27913285FBC}"/>
              </a:ext>
            </a:extLst>
          </p:cNvPr>
          <p:cNvSpPr txBox="1"/>
          <p:nvPr/>
        </p:nvSpPr>
        <p:spPr>
          <a:xfrm>
            <a:off x="9389627" y="2166556"/>
            <a:ext cx="1292122" cy="151489"/>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PERSONALIZE</a:t>
            </a:r>
            <a:endPar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16462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902D43D-94B4-354C-A72D-34D408FD98B4}"/>
              </a:ext>
            </a:extLst>
          </p:cNvPr>
          <p:cNvCxnSpPr>
            <a:cxnSpLocks/>
          </p:cNvCxnSpPr>
          <p:nvPr/>
        </p:nvCxnSpPr>
        <p:spPr>
          <a:xfrm flipV="1">
            <a:off x="561859" y="5188946"/>
            <a:ext cx="8141465"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81321EB-C03B-4746-896D-6CA4D4731975}"/>
              </a:ext>
            </a:extLst>
          </p:cNvPr>
          <p:cNvCxnSpPr>
            <a:cxnSpLocks/>
          </p:cNvCxnSpPr>
          <p:nvPr/>
        </p:nvCxnSpPr>
        <p:spPr>
          <a:xfrm flipH="1">
            <a:off x="561860" y="2985571"/>
            <a:ext cx="892366" cy="22033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B316413-0E35-414B-B360-07912C9D487D}"/>
              </a:ext>
            </a:extLst>
          </p:cNvPr>
          <p:cNvCxnSpPr>
            <a:cxnSpLocks/>
          </p:cNvCxnSpPr>
          <p:nvPr/>
        </p:nvCxnSpPr>
        <p:spPr>
          <a:xfrm flipH="1">
            <a:off x="8703324" y="4373695"/>
            <a:ext cx="308473" cy="8152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E1CAFE-D54E-3449-8B03-252140D8DD0A}"/>
              </a:ext>
            </a:extLst>
          </p:cNvPr>
          <p:cNvCxnSpPr>
            <a:cxnSpLocks/>
          </p:cNvCxnSpPr>
          <p:nvPr/>
        </p:nvCxnSpPr>
        <p:spPr>
          <a:xfrm flipV="1">
            <a:off x="1606624" y="4373695"/>
            <a:ext cx="8141465" cy="1"/>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5D00D1C-3397-6346-A7E0-DD11924908C5}"/>
              </a:ext>
            </a:extLst>
          </p:cNvPr>
          <p:cNvCxnSpPr>
            <a:cxnSpLocks/>
          </p:cNvCxnSpPr>
          <p:nvPr/>
        </p:nvCxnSpPr>
        <p:spPr>
          <a:xfrm flipH="1">
            <a:off x="9748091" y="3706254"/>
            <a:ext cx="152396" cy="667442"/>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028AB9B-C506-C948-81F0-5B0433FADFCA}"/>
              </a:ext>
            </a:extLst>
          </p:cNvPr>
          <p:cNvCxnSpPr>
            <a:cxnSpLocks/>
          </p:cNvCxnSpPr>
          <p:nvPr/>
        </p:nvCxnSpPr>
        <p:spPr>
          <a:xfrm flipH="1">
            <a:off x="1606624" y="2170320"/>
            <a:ext cx="721604" cy="2203376"/>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29216-07BF-C840-BF44-314720ACBDAD}"/>
              </a:ext>
            </a:extLst>
          </p:cNvPr>
          <p:cNvCxnSpPr>
            <a:cxnSpLocks/>
          </p:cNvCxnSpPr>
          <p:nvPr/>
        </p:nvCxnSpPr>
        <p:spPr>
          <a:xfrm>
            <a:off x="2618333" y="3684682"/>
            <a:ext cx="8022120" cy="215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D5C79A5-466C-6746-8F78-6CDB9B76B849}"/>
              </a:ext>
            </a:extLst>
          </p:cNvPr>
          <p:cNvCxnSpPr>
            <a:cxnSpLocks/>
          </p:cNvCxnSpPr>
          <p:nvPr/>
        </p:nvCxnSpPr>
        <p:spPr>
          <a:xfrm flipH="1">
            <a:off x="10640453" y="1502879"/>
            <a:ext cx="552684" cy="220337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5FBB25-045C-4F4A-AAA2-04F0A3C35BD8}"/>
              </a:ext>
            </a:extLst>
          </p:cNvPr>
          <p:cNvCxnSpPr>
            <a:cxnSpLocks/>
          </p:cNvCxnSpPr>
          <p:nvPr/>
        </p:nvCxnSpPr>
        <p:spPr>
          <a:xfrm flipH="1">
            <a:off x="2618335" y="1502879"/>
            <a:ext cx="576557" cy="218180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82E0EE-313B-C742-A10A-79A03E6A42DE}"/>
              </a:ext>
            </a:extLst>
          </p:cNvPr>
          <p:cNvCxnSpPr>
            <a:cxnSpLocks/>
          </p:cNvCxnSpPr>
          <p:nvPr/>
        </p:nvCxnSpPr>
        <p:spPr>
          <a:xfrm>
            <a:off x="3194892" y="1507462"/>
            <a:ext cx="7998245" cy="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B2D3DF4-D699-4E41-A202-6C19B8C7562A}"/>
              </a:ext>
            </a:extLst>
          </p:cNvPr>
          <p:cNvCxnSpPr>
            <a:cxnSpLocks/>
          </p:cNvCxnSpPr>
          <p:nvPr/>
        </p:nvCxnSpPr>
        <p:spPr>
          <a:xfrm flipV="1">
            <a:off x="1435862" y="2995669"/>
            <a:ext cx="616024"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D97929-A7F6-1F48-98AF-2E81517137A9}"/>
              </a:ext>
            </a:extLst>
          </p:cNvPr>
          <p:cNvCxnSpPr>
            <a:cxnSpLocks/>
          </p:cNvCxnSpPr>
          <p:nvPr/>
        </p:nvCxnSpPr>
        <p:spPr>
          <a:xfrm>
            <a:off x="2328228" y="2192352"/>
            <a:ext cx="611271"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119E4F-2D08-A84C-90EE-5024EAE6967E}"/>
              </a:ext>
            </a:extLst>
          </p:cNvPr>
          <p:cNvSpPr txBox="1"/>
          <p:nvPr/>
        </p:nvSpPr>
        <p:spPr>
          <a:xfrm>
            <a:off x="871613" y="4750528"/>
            <a:ext cx="2191626" cy="369332"/>
          </a:xfrm>
          <a:prstGeom prst="rect">
            <a:avLst/>
          </a:prstGeom>
          <a:noFill/>
        </p:spPr>
        <p:txBody>
          <a:bodyPr wrap="none" rtlCol="0">
            <a:spAutoFit/>
          </a:bodyPr>
          <a:lstStyle/>
          <a:p>
            <a:pPr algn="l">
              <a:spcBef>
                <a:spcPts val="1800"/>
              </a:spcBef>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Customer-Managed</a:t>
            </a:r>
          </a:p>
        </p:txBody>
      </p:sp>
      <p:sp>
        <p:nvSpPr>
          <p:cNvPr id="29" name="TextBox 28">
            <a:extLst>
              <a:ext uri="{FF2B5EF4-FFF2-40B4-BE49-F238E27FC236}">
                <a16:creationId xmlns:a16="http://schemas.microsoft.com/office/drawing/2014/main" id="{895A84F2-2D1C-7948-8508-42F34BB32AA3}"/>
              </a:ext>
            </a:extLst>
          </p:cNvPr>
          <p:cNvSpPr txBox="1"/>
          <p:nvPr/>
        </p:nvSpPr>
        <p:spPr>
          <a:xfrm>
            <a:off x="1870471" y="3943445"/>
            <a:ext cx="1693092" cy="369332"/>
          </a:xfrm>
          <a:prstGeom prst="rect">
            <a:avLst/>
          </a:prstGeom>
          <a:noFill/>
        </p:spPr>
        <p:txBody>
          <a:bodyPr wrap="none" rtlCol="0">
            <a:spAutoFit/>
          </a:bodyPr>
          <a:lstStyle/>
          <a:p>
            <a:pPr algn="l">
              <a:spcBef>
                <a:spcPts val="1800"/>
              </a:spcBef>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AWS-Managed</a:t>
            </a:r>
          </a:p>
        </p:txBody>
      </p:sp>
      <p:sp>
        <p:nvSpPr>
          <p:cNvPr id="30" name="TextBox 29">
            <a:extLst>
              <a:ext uri="{FF2B5EF4-FFF2-40B4-BE49-F238E27FC236}">
                <a16:creationId xmlns:a16="http://schemas.microsoft.com/office/drawing/2014/main" id="{1C879922-53C3-254E-939E-931517142378}"/>
              </a:ext>
            </a:extLst>
          </p:cNvPr>
          <p:cNvSpPr txBox="1"/>
          <p:nvPr/>
        </p:nvSpPr>
        <p:spPr>
          <a:xfrm>
            <a:off x="2939499" y="3233973"/>
            <a:ext cx="1683474" cy="369332"/>
          </a:xfrm>
          <a:prstGeom prst="rect">
            <a:avLst/>
          </a:prstGeom>
          <a:noFill/>
        </p:spPr>
        <p:txBody>
          <a:bodyPr wrap="none" rtlCol="0">
            <a:spAutoFit/>
          </a:bodyPr>
          <a:lstStyle/>
          <a:p>
            <a:pPr algn="l">
              <a:spcBef>
                <a:spcPts val="1800"/>
              </a:spcBef>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Fully-Managed</a:t>
            </a:r>
          </a:p>
        </p:txBody>
      </p:sp>
      <p:sp>
        <p:nvSpPr>
          <p:cNvPr id="31" name="Title 1">
            <a:extLst>
              <a:ext uri="{FF2B5EF4-FFF2-40B4-BE49-F238E27FC236}">
                <a16:creationId xmlns:a16="http://schemas.microsoft.com/office/drawing/2014/main" id="{A39B73B3-4BB3-3E43-AC10-7D5DC161D1D1}"/>
              </a:ext>
            </a:extLst>
          </p:cNvPr>
          <p:cNvSpPr txBox="1">
            <a:spLocks/>
          </p:cNvSpPr>
          <p:nvPr/>
        </p:nvSpPr>
        <p:spPr>
          <a:xfrm>
            <a:off x="1" y="59345"/>
            <a:ext cx="12191999" cy="72765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a:lstStyle>
          <a:p>
            <a:pPr algn="ctr"/>
            <a:r>
              <a:rPr lang="en-US" sz="3733" b="0" dirty="0">
                <a:latin typeface="Amazon Ember Light" panose="020B0403020204020204" pitchFamily="34" charset="0"/>
                <a:ea typeface="Amazon Ember Light" panose="020B0403020204020204" pitchFamily="34" charset="0"/>
                <a:cs typeface="Amazon Ember Light" panose="020B0403020204020204" pitchFamily="34" charset="0"/>
              </a:rPr>
              <a:t>The Amazon Machine Learning stack</a:t>
            </a:r>
          </a:p>
        </p:txBody>
      </p:sp>
      <p:sp>
        <p:nvSpPr>
          <p:cNvPr id="24" name="Discovery &amp;…">
            <a:extLst>
              <a:ext uri="{FF2B5EF4-FFF2-40B4-BE49-F238E27FC236}">
                <a16:creationId xmlns:a16="http://schemas.microsoft.com/office/drawing/2014/main" id="{D8286E58-A531-B447-BDA5-25A01767E0F7}"/>
              </a:ext>
            </a:extLst>
          </p:cNvPr>
          <p:cNvSpPr txBox="1"/>
          <p:nvPr/>
        </p:nvSpPr>
        <p:spPr>
          <a:xfrm>
            <a:off x="5078067" y="3905794"/>
            <a:ext cx="3547395" cy="282700"/>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square" lIns="18063" tIns="18063" rIns="18063" bIns="18063" numCol="1" anchor="ctr">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sz="1600" kern="0" spc="356"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SAGEMAKER</a:t>
            </a:r>
          </a:p>
        </p:txBody>
      </p:sp>
      <p:pic>
        <p:nvPicPr>
          <p:cNvPr id="25" name="Graphic 1">
            <a:extLst>
              <a:ext uri="{FF2B5EF4-FFF2-40B4-BE49-F238E27FC236}">
                <a16:creationId xmlns:a16="http://schemas.microsoft.com/office/drawing/2014/main" id="{86C6F8D8-DAB1-AE4C-9B0A-EE79CB5B76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4243" y="3823647"/>
            <a:ext cx="431728" cy="416828"/>
          </a:xfrm>
          <a:prstGeom prst="rect">
            <a:avLst/>
          </a:prstGeom>
        </p:spPr>
      </p:pic>
      <p:pic>
        <p:nvPicPr>
          <p:cNvPr id="32" name="Graphic 2">
            <a:extLst>
              <a:ext uri="{FF2B5EF4-FFF2-40B4-BE49-F238E27FC236}">
                <a16:creationId xmlns:a16="http://schemas.microsoft.com/office/drawing/2014/main" id="{F8BDBC85-E124-E949-8249-01173346B7E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750" b="73000" l="6250" r="92188">
                        <a14:foregroundMark x1="20313" y1="60000" x2="20313" y2="60000"/>
                        <a14:foregroundMark x1="80000" y1="38000" x2="80000" y2="38000"/>
                      </a14:backgroundRemoval>
                    </a14:imgEffect>
                  </a14:imgLayer>
                </a14:imgProps>
              </a:ext>
            </a:extLst>
          </a:blip>
          <a:srcRect l="17907" t="14272" r="17985" b="34871"/>
          <a:stretch/>
        </p:blipFill>
        <p:spPr>
          <a:xfrm>
            <a:off x="3616525" y="4444249"/>
            <a:ext cx="372804" cy="369688"/>
          </a:xfrm>
          <a:prstGeom prst="rect">
            <a:avLst/>
          </a:prstGeom>
        </p:spPr>
      </p:pic>
      <p:pic>
        <p:nvPicPr>
          <p:cNvPr id="33" name="Graphic 2">
            <a:extLst>
              <a:ext uri="{FF2B5EF4-FFF2-40B4-BE49-F238E27FC236}">
                <a16:creationId xmlns:a16="http://schemas.microsoft.com/office/drawing/2014/main" id="{D2B09923-1FF7-0041-82E8-2338DAC6A78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750" b="73000" l="6250" r="92188">
                        <a14:foregroundMark x1="20313" y1="60000" x2="20313" y2="60000"/>
                        <a14:foregroundMark x1="80000" y1="38000" x2="80000" y2="38000"/>
                      </a14:backgroundRemoval>
                    </a14:imgEffect>
                  </a14:imgLayer>
                </a14:imgProps>
              </a:ext>
            </a:extLst>
          </a:blip>
          <a:srcRect l="17907" t="14272" r="17985" b="34871"/>
          <a:stretch/>
        </p:blipFill>
        <p:spPr>
          <a:xfrm>
            <a:off x="4517734" y="4444249"/>
            <a:ext cx="372804" cy="369688"/>
          </a:xfrm>
          <a:prstGeom prst="rect">
            <a:avLst/>
          </a:prstGeom>
        </p:spPr>
      </p:pic>
      <p:pic>
        <p:nvPicPr>
          <p:cNvPr id="34" name="Graphic 2">
            <a:extLst>
              <a:ext uri="{FF2B5EF4-FFF2-40B4-BE49-F238E27FC236}">
                <a16:creationId xmlns:a16="http://schemas.microsoft.com/office/drawing/2014/main" id="{84C32E6C-C51C-DA4C-89C6-368BB1C6E65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750" b="73000" l="6250" r="92188">
                        <a14:foregroundMark x1="20313" y1="60000" x2="20313" y2="60000"/>
                        <a14:foregroundMark x1="80000" y1="38000" x2="80000" y2="38000"/>
                      </a14:backgroundRemoval>
                    </a14:imgEffect>
                  </a14:imgLayer>
                </a14:imgProps>
              </a:ext>
            </a:extLst>
          </a:blip>
          <a:srcRect l="17907" t="14272" r="17985" b="34871"/>
          <a:stretch/>
        </p:blipFill>
        <p:spPr>
          <a:xfrm>
            <a:off x="5384217" y="4444249"/>
            <a:ext cx="372804" cy="369688"/>
          </a:xfrm>
          <a:prstGeom prst="rect">
            <a:avLst/>
          </a:prstGeom>
        </p:spPr>
      </p:pic>
      <p:sp>
        <p:nvSpPr>
          <p:cNvPr id="35" name="Translate">
            <a:extLst>
              <a:ext uri="{FF2B5EF4-FFF2-40B4-BE49-F238E27FC236}">
                <a16:creationId xmlns:a16="http://schemas.microsoft.com/office/drawing/2014/main" id="{AAD33BA5-FF8F-7340-BCB9-1E60AC41D860}"/>
              </a:ext>
            </a:extLst>
          </p:cNvPr>
          <p:cNvSpPr txBox="1"/>
          <p:nvPr/>
        </p:nvSpPr>
        <p:spPr>
          <a:xfrm>
            <a:off x="3423127" y="4923744"/>
            <a:ext cx="779738" cy="2570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spcBef>
                <a:spcPts val="133"/>
              </a:spcBef>
            </a:pPr>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 P3 </a:t>
            </a:r>
            <a:b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&amp; P3dn</a:t>
            </a:r>
            <a:endParaRPr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Translate">
            <a:extLst>
              <a:ext uri="{FF2B5EF4-FFF2-40B4-BE49-F238E27FC236}">
                <a16:creationId xmlns:a16="http://schemas.microsoft.com/office/drawing/2014/main" id="{DCA13712-5DA4-694D-B31E-3F8AB6185ADA}"/>
              </a:ext>
            </a:extLst>
          </p:cNvPr>
          <p:cNvSpPr txBox="1"/>
          <p:nvPr/>
        </p:nvSpPr>
        <p:spPr>
          <a:xfrm>
            <a:off x="4365332" y="4923743"/>
            <a:ext cx="696125"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 C5</a:t>
            </a:r>
            <a:endParaRPr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Translate">
            <a:extLst>
              <a:ext uri="{FF2B5EF4-FFF2-40B4-BE49-F238E27FC236}">
                <a16:creationId xmlns:a16="http://schemas.microsoft.com/office/drawing/2014/main" id="{11AB99C0-05B8-BD41-A61B-157E540B9611}"/>
              </a:ext>
            </a:extLst>
          </p:cNvPr>
          <p:cNvSpPr txBox="1"/>
          <p:nvPr/>
        </p:nvSpPr>
        <p:spPr>
          <a:xfrm>
            <a:off x="5276018" y="4923743"/>
            <a:ext cx="606102"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FPGAs</a:t>
            </a:r>
            <a:endParaRPr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ranslate">
            <a:extLst>
              <a:ext uri="{FF2B5EF4-FFF2-40B4-BE49-F238E27FC236}">
                <a16:creationId xmlns:a16="http://schemas.microsoft.com/office/drawing/2014/main" id="{51CA3DE9-FE7A-3942-ABA1-2D7E7F9436EF}"/>
              </a:ext>
            </a:extLst>
          </p:cNvPr>
          <p:cNvSpPr txBox="1"/>
          <p:nvPr/>
        </p:nvSpPr>
        <p:spPr>
          <a:xfrm>
            <a:off x="6078418" y="4923743"/>
            <a:ext cx="1210113" cy="150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GREENGRASS</a:t>
            </a:r>
            <a:endParaRPr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9" name="Graphic 9">
            <a:extLst>
              <a:ext uri="{FF2B5EF4-FFF2-40B4-BE49-F238E27FC236}">
                <a16:creationId xmlns:a16="http://schemas.microsoft.com/office/drawing/2014/main" id="{E40F74C2-DAAD-FF4A-8585-774FAC24372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1336" b="60571" l="15385" r="86813">
                        <a14:foregroundMark x1="46563" y1="31739" x2="46563" y2="31739"/>
                        <a14:foregroundMark x1="41875" y1="45217" x2="41875" y2="45217"/>
                        <a14:foregroundMark x1="54375" y1="45217" x2="54375" y2="45217"/>
                        <a14:foregroundMark x1="65625" y1="35652" x2="65625" y2="35652"/>
                        <a14:foregroundMark x1="65625" y1="28043" x2="65625" y2="28043"/>
                      </a14:backgroundRemoval>
                    </a14:imgEffect>
                  </a14:imgLayer>
                </a14:imgProps>
              </a:ext>
            </a:extLst>
          </a:blip>
          <a:srcRect l="18242" t="12656" r="17651" b="43241"/>
          <a:stretch/>
        </p:blipFill>
        <p:spPr>
          <a:xfrm>
            <a:off x="6504750" y="4461209"/>
            <a:ext cx="372805" cy="367611"/>
          </a:xfrm>
          <a:prstGeom prst="rect">
            <a:avLst/>
          </a:prstGeom>
        </p:spPr>
      </p:pic>
      <p:sp>
        <p:nvSpPr>
          <p:cNvPr id="40" name="Translate">
            <a:extLst>
              <a:ext uri="{FF2B5EF4-FFF2-40B4-BE49-F238E27FC236}">
                <a16:creationId xmlns:a16="http://schemas.microsoft.com/office/drawing/2014/main" id="{639BFD6D-E9AB-214F-86B9-C590C0781108}"/>
              </a:ext>
            </a:extLst>
          </p:cNvPr>
          <p:cNvSpPr txBox="1"/>
          <p:nvPr/>
        </p:nvSpPr>
        <p:spPr>
          <a:xfrm>
            <a:off x="7340167" y="4924674"/>
            <a:ext cx="1051159" cy="2570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1672" tIns="21672" rIns="21672" bIns="21672" numCol="1" anchor="t">
            <a:spAutoFit/>
          </a:bodyPr>
          <a:lstStyle>
            <a:lvl1pPr algn="ctr">
              <a:defRPr sz="2800" spc="600">
                <a:solidFill>
                  <a:srgbClr val="FFFFFF"/>
                </a:solidFill>
                <a:latin typeface="Amazon Ember"/>
                <a:ea typeface="Amazon Ember"/>
                <a:cs typeface="Amazon Ember"/>
                <a:sym typeface="Amazon Ember"/>
              </a:defRPr>
            </a:lvl1pPr>
          </a:lstStyle>
          <a:p>
            <a:pPr defTabSz="1253468" hangingPunct="0">
              <a:spcBef>
                <a:spcPts val="133"/>
              </a:spcBef>
            </a:pPr>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a:t>
            </a:r>
            <a:b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INFERENCE</a:t>
            </a:r>
            <a:endParaRPr sz="693"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1" name="Picture 40">
            <a:extLst>
              <a:ext uri="{FF2B5EF4-FFF2-40B4-BE49-F238E27FC236}">
                <a16:creationId xmlns:a16="http://schemas.microsoft.com/office/drawing/2014/main" id="{B834D26D-8AFF-1649-BD20-0F21AB7EC64D}"/>
              </a:ext>
            </a:extLst>
          </p:cNvPr>
          <p:cNvPicPr>
            <a:picLocks noChangeAspect="1"/>
          </p:cNvPicPr>
          <p:nvPr/>
        </p:nvPicPr>
        <p:blipFill rotWithShape="1">
          <a:blip r:embed="rId8">
            <a:extLst>
              <a:ext uri="{28A0092B-C50C-407E-A947-70E740481C1C}">
                <a14:useLocalDpi xmlns:a14="http://schemas.microsoft.com/office/drawing/2010/main" val="0"/>
              </a:ext>
            </a:extLst>
          </a:blip>
          <a:srcRect b="31172"/>
          <a:stretch/>
        </p:blipFill>
        <p:spPr>
          <a:xfrm>
            <a:off x="7004056" y="4441744"/>
            <a:ext cx="1769332" cy="454091"/>
          </a:xfrm>
          <a:prstGeom prst="rect">
            <a:avLst/>
          </a:prstGeom>
        </p:spPr>
      </p:pic>
      <p:sp>
        <p:nvSpPr>
          <p:cNvPr id="43" name="Comprehend">
            <a:extLst>
              <a:ext uri="{FF2B5EF4-FFF2-40B4-BE49-F238E27FC236}">
                <a16:creationId xmlns:a16="http://schemas.microsoft.com/office/drawing/2014/main" id="{0B1E49D8-EFAD-B14B-AD99-B39297F395B7}"/>
              </a:ext>
            </a:extLst>
          </p:cNvPr>
          <p:cNvSpPr txBox="1"/>
          <p:nvPr/>
        </p:nvSpPr>
        <p:spPr>
          <a:xfrm>
            <a:off x="7929537" y="2582911"/>
            <a:ext cx="2015671" cy="366933"/>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squar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COMPREHEND &amp;</a:t>
            </a:r>
          </a:p>
          <a:p>
            <a:pPr defTabSz="1253468" hangingPunct="0"/>
            <a:r>
              <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COMPREHEND</a:t>
            </a:r>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MEDICAL</a:t>
            </a:r>
            <a:endPar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4" name="Straight Connector 43">
            <a:extLst>
              <a:ext uri="{FF2B5EF4-FFF2-40B4-BE49-F238E27FC236}">
                <a16:creationId xmlns:a16="http://schemas.microsoft.com/office/drawing/2014/main" id="{34B04627-D5CA-C342-AD5B-9CD83681384D}"/>
              </a:ext>
            </a:extLst>
          </p:cNvPr>
          <p:cNvCxnSpPr>
            <a:cxnSpLocks/>
          </p:cNvCxnSpPr>
          <p:nvPr/>
        </p:nvCxnSpPr>
        <p:spPr>
          <a:xfrm flipH="1">
            <a:off x="10640453" y="1502879"/>
            <a:ext cx="552684" cy="220337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54BE5B-2EFD-B247-AD84-72EF17F83476}"/>
              </a:ext>
            </a:extLst>
          </p:cNvPr>
          <p:cNvCxnSpPr>
            <a:cxnSpLocks/>
          </p:cNvCxnSpPr>
          <p:nvPr/>
        </p:nvCxnSpPr>
        <p:spPr>
          <a:xfrm>
            <a:off x="3194892" y="1507462"/>
            <a:ext cx="7998245" cy="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 name="Rekognition">
            <a:extLst>
              <a:ext uri="{FF2B5EF4-FFF2-40B4-BE49-F238E27FC236}">
                <a16:creationId xmlns:a16="http://schemas.microsoft.com/office/drawing/2014/main" id="{61D1872A-EA2F-0F42-8B71-21916D369123}"/>
              </a:ext>
            </a:extLst>
          </p:cNvPr>
          <p:cNvSpPr txBox="1"/>
          <p:nvPr/>
        </p:nvSpPr>
        <p:spPr>
          <a:xfrm>
            <a:off x="3040574" y="2439272"/>
            <a:ext cx="1034233" cy="2540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spcBef>
                <a:spcPts val="133"/>
              </a:spcBef>
            </a:pPr>
            <a:r>
              <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REKOGNITION</a:t>
            </a:r>
            <a:endParaRPr lang="en-US"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defTabSz="783417" hangingPunct="0">
              <a:spcBef>
                <a:spcPts val="133"/>
              </a:spcBef>
            </a:pPr>
            <a:r>
              <a:rPr lang="en-US"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IMAGE</a:t>
            </a:r>
            <a:endPar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Polly">
            <a:extLst>
              <a:ext uri="{FF2B5EF4-FFF2-40B4-BE49-F238E27FC236}">
                <a16:creationId xmlns:a16="http://schemas.microsoft.com/office/drawing/2014/main" id="{072AD0E9-BC0F-DC44-9331-AB1488878EF4}"/>
              </a:ext>
            </a:extLst>
          </p:cNvPr>
          <p:cNvSpPr txBox="1"/>
          <p:nvPr/>
        </p:nvSpPr>
        <p:spPr>
          <a:xfrm>
            <a:off x="5903319" y="3358832"/>
            <a:ext cx="488378"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POLLY</a:t>
            </a:r>
          </a:p>
        </p:txBody>
      </p:sp>
      <p:sp>
        <p:nvSpPr>
          <p:cNvPr id="49" name="Transcribe">
            <a:extLst>
              <a:ext uri="{FF2B5EF4-FFF2-40B4-BE49-F238E27FC236}">
                <a16:creationId xmlns:a16="http://schemas.microsoft.com/office/drawing/2014/main" id="{17258F07-CAF2-C541-BA0A-118FBADA6CED}"/>
              </a:ext>
            </a:extLst>
          </p:cNvPr>
          <p:cNvSpPr txBox="1"/>
          <p:nvPr/>
        </p:nvSpPr>
        <p:spPr>
          <a:xfrm>
            <a:off x="6520298" y="3358832"/>
            <a:ext cx="926961"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TRANSCRIBE</a:t>
            </a:r>
          </a:p>
        </p:txBody>
      </p:sp>
      <p:sp>
        <p:nvSpPr>
          <p:cNvPr id="50" name="Translate">
            <a:extLst>
              <a:ext uri="{FF2B5EF4-FFF2-40B4-BE49-F238E27FC236}">
                <a16:creationId xmlns:a16="http://schemas.microsoft.com/office/drawing/2014/main" id="{E5BBAB38-1DD3-CE48-B3E9-BF990548BC99}"/>
              </a:ext>
            </a:extLst>
          </p:cNvPr>
          <p:cNvSpPr txBox="1"/>
          <p:nvPr/>
        </p:nvSpPr>
        <p:spPr>
          <a:xfrm>
            <a:off x="6970325" y="2484488"/>
            <a:ext cx="856556"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TRANSLATE</a:t>
            </a:r>
          </a:p>
        </p:txBody>
      </p:sp>
      <p:sp>
        <p:nvSpPr>
          <p:cNvPr id="51" name="Lex">
            <a:extLst>
              <a:ext uri="{FF2B5EF4-FFF2-40B4-BE49-F238E27FC236}">
                <a16:creationId xmlns:a16="http://schemas.microsoft.com/office/drawing/2014/main" id="{53E17C4A-2F52-FB46-B967-61625298979D}"/>
              </a:ext>
            </a:extLst>
          </p:cNvPr>
          <p:cNvSpPr txBox="1"/>
          <p:nvPr/>
        </p:nvSpPr>
        <p:spPr>
          <a:xfrm>
            <a:off x="8831883" y="3491429"/>
            <a:ext cx="293068" cy="1343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LEX</a:t>
            </a:r>
          </a:p>
        </p:txBody>
      </p:sp>
      <p:sp>
        <p:nvSpPr>
          <p:cNvPr id="52" name="Rekognition">
            <a:extLst>
              <a:ext uri="{FF2B5EF4-FFF2-40B4-BE49-F238E27FC236}">
                <a16:creationId xmlns:a16="http://schemas.microsoft.com/office/drawing/2014/main" id="{ABEA2225-A40E-C14C-8B66-0F730D49CDBE}"/>
              </a:ext>
            </a:extLst>
          </p:cNvPr>
          <p:cNvSpPr txBox="1"/>
          <p:nvPr/>
        </p:nvSpPr>
        <p:spPr>
          <a:xfrm>
            <a:off x="4141625" y="2439272"/>
            <a:ext cx="1034233" cy="2540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spcBef>
                <a:spcPts val="133"/>
              </a:spcBef>
            </a:pPr>
            <a:r>
              <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REKOGNITION</a:t>
            </a:r>
            <a:endParaRPr lang="en-US"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defTabSz="783417" hangingPunct="0">
              <a:spcBef>
                <a:spcPts val="133"/>
              </a:spcBef>
            </a:pPr>
            <a:r>
              <a:rPr lang="en-US"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VIDEO</a:t>
            </a:r>
            <a:endParaRPr sz="695" kern="0" spc="29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kognition">
            <a:extLst>
              <a:ext uri="{FF2B5EF4-FFF2-40B4-BE49-F238E27FC236}">
                <a16:creationId xmlns:a16="http://schemas.microsoft.com/office/drawing/2014/main" id="{FDDCC495-7277-3344-AC45-BC070A0FEFBA}"/>
              </a:ext>
            </a:extLst>
          </p:cNvPr>
          <p:cNvSpPr txBox="1"/>
          <p:nvPr/>
        </p:nvSpPr>
        <p:spPr>
          <a:xfrm>
            <a:off x="4468281" y="1589811"/>
            <a:ext cx="377963" cy="150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lang="en-US" sz="800" kern="0" spc="8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Vision</a:t>
            </a:r>
            <a:endParaRPr sz="800" kern="0" spc="8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Rekognition">
            <a:extLst>
              <a:ext uri="{FF2B5EF4-FFF2-40B4-BE49-F238E27FC236}">
                <a16:creationId xmlns:a16="http://schemas.microsoft.com/office/drawing/2014/main" id="{B4D04953-64A7-314C-B63A-A705EF4E1966}"/>
              </a:ext>
            </a:extLst>
          </p:cNvPr>
          <p:cNvSpPr txBox="1"/>
          <p:nvPr/>
        </p:nvSpPr>
        <p:spPr>
          <a:xfrm>
            <a:off x="6373840" y="2507679"/>
            <a:ext cx="432466" cy="150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lang="en-US" sz="800" kern="0" spc="8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Speech</a:t>
            </a:r>
            <a:endParaRPr sz="800" kern="0" spc="8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Graphic 54">
            <a:extLst>
              <a:ext uri="{FF2B5EF4-FFF2-40B4-BE49-F238E27FC236}">
                <a16:creationId xmlns:a16="http://schemas.microsoft.com/office/drawing/2014/main" id="{46F8576A-8B8F-1B47-890A-E53A718E43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7424" y="3067620"/>
            <a:ext cx="347527" cy="347527"/>
          </a:xfrm>
          <a:prstGeom prst="rect">
            <a:avLst/>
          </a:prstGeom>
        </p:spPr>
      </p:pic>
      <p:pic>
        <p:nvPicPr>
          <p:cNvPr id="56" name="Graphic 55">
            <a:extLst>
              <a:ext uri="{FF2B5EF4-FFF2-40B4-BE49-F238E27FC236}">
                <a16:creationId xmlns:a16="http://schemas.microsoft.com/office/drawing/2014/main" id="{1AA03464-3723-1740-8894-9A8139B0F7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6070" y="2950995"/>
            <a:ext cx="318507" cy="318507"/>
          </a:xfrm>
          <a:prstGeom prst="rect">
            <a:avLst/>
          </a:prstGeom>
        </p:spPr>
      </p:pic>
      <p:pic>
        <p:nvPicPr>
          <p:cNvPr id="57" name="Graphic 56">
            <a:extLst>
              <a:ext uri="{FF2B5EF4-FFF2-40B4-BE49-F238E27FC236}">
                <a16:creationId xmlns:a16="http://schemas.microsoft.com/office/drawing/2014/main" id="{5562A88D-61D2-EB44-BD74-5E391EE6EF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07870" y="2037959"/>
            <a:ext cx="318508" cy="318508"/>
          </a:xfrm>
          <a:prstGeom prst="rect">
            <a:avLst/>
          </a:prstGeom>
        </p:spPr>
      </p:pic>
      <p:pic>
        <p:nvPicPr>
          <p:cNvPr id="58" name="Graphic 57">
            <a:extLst>
              <a:ext uri="{FF2B5EF4-FFF2-40B4-BE49-F238E27FC236}">
                <a16:creationId xmlns:a16="http://schemas.microsoft.com/office/drawing/2014/main" id="{43F9C47A-38F8-F746-87E9-51001DC684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81776" y="2031436"/>
            <a:ext cx="337081" cy="337081"/>
          </a:xfrm>
          <a:prstGeom prst="rect">
            <a:avLst/>
          </a:prstGeom>
        </p:spPr>
      </p:pic>
      <p:pic>
        <p:nvPicPr>
          <p:cNvPr id="59" name="Graphic 58">
            <a:extLst>
              <a:ext uri="{FF2B5EF4-FFF2-40B4-BE49-F238E27FC236}">
                <a16:creationId xmlns:a16="http://schemas.microsoft.com/office/drawing/2014/main" id="{1EAF5025-2358-A741-BB05-6C71EB754BB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27215" y="2950993"/>
            <a:ext cx="318509" cy="318509"/>
          </a:xfrm>
          <a:prstGeom prst="rect">
            <a:avLst/>
          </a:prstGeom>
        </p:spPr>
      </p:pic>
      <p:pic>
        <p:nvPicPr>
          <p:cNvPr id="60" name="Graphic 59">
            <a:extLst>
              <a:ext uri="{FF2B5EF4-FFF2-40B4-BE49-F238E27FC236}">
                <a16:creationId xmlns:a16="http://schemas.microsoft.com/office/drawing/2014/main" id="{A1C058C5-1315-E549-853A-860AF19B236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70497" y="2067622"/>
            <a:ext cx="275365" cy="305961"/>
          </a:xfrm>
          <a:prstGeom prst="rect">
            <a:avLst/>
          </a:prstGeom>
        </p:spPr>
      </p:pic>
      <p:pic>
        <p:nvPicPr>
          <p:cNvPr id="61" name="Graphic 60">
            <a:extLst>
              <a:ext uri="{FF2B5EF4-FFF2-40B4-BE49-F238E27FC236}">
                <a16:creationId xmlns:a16="http://schemas.microsoft.com/office/drawing/2014/main" id="{23544C3D-3BAC-D940-A667-D99B8089159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18655" y="2063427"/>
            <a:ext cx="317643" cy="317643"/>
          </a:xfrm>
          <a:prstGeom prst="rect">
            <a:avLst/>
          </a:prstGeom>
        </p:spPr>
      </p:pic>
      <p:pic>
        <p:nvPicPr>
          <p:cNvPr id="62" name="Picture 61">
            <a:extLst>
              <a:ext uri="{FF2B5EF4-FFF2-40B4-BE49-F238E27FC236}">
                <a16:creationId xmlns:a16="http://schemas.microsoft.com/office/drawing/2014/main" id="{AF278473-7570-E94E-8403-B6E170A01C3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434900" y="2027223"/>
            <a:ext cx="318660" cy="318660"/>
          </a:xfrm>
          <a:prstGeom prst="rect">
            <a:avLst/>
          </a:prstGeom>
        </p:spPr>
      </p:pic>
      <p:pic>
        <p:nvPicPr>
          <p:cNvPr id="63" name="Picture 62">
            <a:extLst>
              <a:ext uri="{FF2B5EF4-FFF2-40B4-BE49-F238E27FC236}">
                <a16:creationId xmlns:a16="http://schemas.microsoft.com/office/drawing/2014/main" id="{F1C2DBB1-7D30-6E45-8EE7-3905AE39CCC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62508" y="3065940"/>
            <a:ext cx="264625" cy="264625"/>
          </a:xfrm>
          <a:prstGeom prst="rect">
            <a:avLst/>
          </a:prstGeom>
        </p:spPr>
      </p:pic>
      <p:pic>
        <p:nvPicPr>
          <p:cNvPr id="64" name="Picture 63">
            <a:extLst>
              <a:ext uri="{FF2B5EF4-FFF2-40B4-BE49-F238E27FC236}">
                <a16:creationId xmlns:a16="http://schemas.microsoft.com/office/drawing/2014/main" id="{2D952DBB-0F1F-964B-8A6A-6CEE3C552A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879881" y="1759539"/>
            <a:ext cx="311615" cy="311615"/>
          </a:xfrm>
          <a:prstGeom prst="rect">
            <a:avLst/>
          </a:prstGeom>
        </p:spPr>
      </p:pic>
      <p:cxnSp>
        <p:nvCxnSpPr>
          <p:cNvPr id="65" name="Straight Connector 64">
            <a:extLst>
              <a:ext uri="{FF2B5EF4-FFF2-40B4-BE49-F238E27FC236}">
                <a16:creationId xmlns:a16="http://schemas.microsoft.com/office/drawing/2014/main" id="{F47D5CAC-301F-B841-B261-8EAA62D477BB}"/>
              </a:ext>
            </a:extLst>
          </p:cNvPr>
          <p:cNvCxnSpPr/>
          <p:nvPr/>
        </p:nvCxnSpPr>
        <p:spPr>
          <a:xfrm>
            <a:off x="3566079" y="1827700"/>
            <a:ext cx="2026536"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30A97D5-B2F3-9744-95ED-2AFD20A93B36}"/>
              </a:ext>
            </a:extLst>
          </p:cNvPr>
          <p:cNvCxnSpPr/>
          <p:nvPr/>
        </p:nvCxnSpPr>
        <p:spPr>
          <a:xfrm>
            <a:off x="5985206" y="2750585"/>
            <a:ext cx="1065452"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33C8CCB2-1C9C-9E4E-AC97-654A58D318A4}"/>
              </a:ext>
            </a:extLst>
          </p:cNvPr>
          <p:cNvCxnSpPr/>
          <p:nvPr/>
        </p:nvCxnSpPr>
        <p:spPr>
          <a:xfrm>
            <a:off x="7359294" y="1878525"/>
            <a:ext cx="1065452" cy="0"/>
          </a:xfrm>
          <a:prstGeom prst="line">
            <a:avLst/>
          </a:prstGeom>
          <a:ln w="3175">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68" name="Rekognition">
            <a:extLst>
              <a:ext uri="{FF2B5EF4-FFF2-40B4-BE49-F238E27FC236}">
                <a16:creationId xmlns:a16="http://schemas.microsoft.com/office/drawing/2014/main" id="{68651657-523E-D541-B62A-11556989D1A4}"/>
              </a:ext>
            </a:extLst>
          </p:cNvPr>
          <p:cNvSpPr txBox="1"/>
          <p:nvPr/>
        </p:nvSpPr>
        <p:spPr>
          <a:xfrm>
            <a:off x="7679208" y="1633335"/>
            <a:ext cx="575518" cy="150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5" tIns="13545" rIns="13545" bIns="13545" numCol="1" anchor="t">
            <a:spAutoFit/>
          </a:bodyPr>
          <a:lstStyle>
            <a:lvl1pPr algn="ctr">
              <a:defRPr sz="2800" spc="600">
                <a:solidFill>
                  <a:srgbClr val="FFFFFF"/>
                </a:solidFill>
                <a:latin typeface="Amazon Ember"/>
                <a:ea typeface="Amazon Ember"/>
                <a:cs typeface="Amazon Ember"/>
                <a:sym typeface="Amazon Ember"/>
              </a:defRPr>
            </a:lvl1pPr>
          </a:lstStyle>
          <a:p>
            <a:pPr defTabSz="783417" hangingPunct="0"/>
            <a:r>
              <a:rPr lang="en-US" sz="800" kern="0" spc="89"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Language</a:t>
            </a:r>
            <a:endParaRPr sz="800" kern="0" spc="89"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Rekognition">
            <a:extLst>
              <a:ext uri="{FF2B5EF4-FFF2-40B4-BE49-F238E27FC236}">
                <a16:creationId xmlns:a16="http://schemas.microsoft.com/office/drawing/2014/main" id="{95132C9F-782A-6249-BFAD-1BB0966A1FA4}"/>
              </a:ext>
            </a:extLst>
          </p:cNvPr>
          <p:cNvSpPr txBox="1"/>
          <p:nvPr/>
        </p:nvSpPr>
        <p:spPr>
          <a:xfrm>
            <a:off x="5289171" y="2442292"/>
            <a:ext cx="957928" cy="151489"/>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TEXTRACT</a:t>
            </a:r>
          </a:p>
        </p:txBody>
      </p:sp>
      <p:sp>
        <p:nvSpPr>
          <p:cNvPr id="70" name="Translate">
            <a:extLst>
              <a:ext uri="{FF2B5EF4-FFF2-40B4-BE49-F238E27FC236}">
                <a16:creationId xmlns:a16="http://schemas.microsoft.com/office/drawing/2014/main" id="{26832929-091F-4F48-B77E-B93809037861}"/>
              </a:ext>
            </a:extLst>
          </p:cNvPr>
          <p:cNvSpPr txBox="1"/>
          <p:nvPr/>
        </p:nvSpPr>
        <p:spPr>
          <a:xfrm>
            <a:off x="9470306" y="3450695"/>
            <a:ext cx="969149" cy="151489"/>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FORECAST</a:t>
            </a:r>
            <a:endPar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ranslate">
            <a:extLst>
              <a:ext uri="{FF2B5EF4-FFF2-40B4-BE49-F238E27FC236}">
                <a16:creationId xmlns:a16="http://schemas.microsoft.com/office/drawing/2014/main" id="{BFF5A381-D824-9046-9CEC-BF60EC395FC7}"/>
              </a:ext>
            </a:extLst>
          </p:cNvPr>
          <p:cNvSpPr txBox="1"/>
          <p:nvPr/>
        </p:nvSpPr>
        <p:spPr>
          <a:xfrm>
            <a:off x="9587470" y="2157661"/>
            <a:ext cx="1292122" cy="151489"/>
          </a:xfrm>
          <a:prstGeom prst="rect">
            <a:avLst/>
          </a:prstGeom>
          <a:noFill/>
          <a:ln w="12700" cap="flat">
            <a:noFill/>
            <a:miter lim="400000"/>
          </a:ln>
          <a:effectLst/>
          <a:extLst>
            <a:ext uri="{C572A759-6A51-4108-AA02-DFA0A04FC94B}">
              <ma14:wrappingTextBoxFlag xmlns:lc="http://schemas.openxmlformats.org/drawingml/2006/lockedCanvas" xmlns="" xmlns:ma14="http://schemas.microsoft.com/office/mac/drawingml/2011/main" val="1"/>
            </a:ext>
          </a:extLst>
        </p:spPr>
        <p:txBody>
          <a:bodyPr wrap="none" lIns="21672" tIns="21672" rIns="21672" bIns="21672" numCol="1" anchor="t">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1253468" hangingPunct="0"/>
            <a:r>
              <a:rPr lang="en-US"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PERSONALIZE</a:t>
            </a:r>
            <a:endParaRPr sz="700" kern="0" spc="477"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75520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66D95-3DE7-AE43-8AE0-486F0A67C0A1}"/>
              </a:ext>
            </a:extLst>
          </p:cNvPr>
          <p:cNvPicPr>
            <a:picLocks noChangeAspect="1"/>
          </p:cNvPicPr>
          <p:nvPr/>
        </p:nvPicPr>
        <p:blipFill>
          <a:blip r:embed="rId2"/>
          <a:stretch>
            <a:fillRect/>
          </a:stretch>
        </p:blipFill>
        <p:spPr>
          <a:xfrm>
            <a:off x="-1" y="0"/>
            <a:ext cx="12444225" cy="7010400"/>
          </a:xfrm>
          <a:prstGeom prst="rect">
            <a:avLst/>
          </a:prstGeom>
        </p:spPr>
      </p:pic>
      <p:grpSp>
        <p:nvGrpSpPr>
          <p:cNvPr id="5" name="Group 4">
            <a:extLst>
              <a:ext uri="{FF2B5EF4-FFF2-40B4-BE49-F238E27FC236}">
                <a16:creationId xmlns:a16="http://schemas.microsoft.com/office/drawing/2014/main" id="{9B04CA48-533D-47C6-BC84-3A20EF1AB6C9}"/>
              </a:ext>
            </a:extLst>
          </p:cNvPr>
          <p:cNvGrpSpPr/>
          <p:nvPr/>
        </p:nvGrpSpPr>
        <p:grpSpPr>
          <a:xfrm>
            <a:off x="771349" y="5496233"/>
            <a:ext cx="10546578" cy="319705"/>
            <a:chOff x="578511" y="4122174"/>
            <a:chExt cx="7909933" cy="239779"/>
          </a:xfrm>
        </p:grpSpPr>
        <p:pic>
          <p:nvPicPr>
            <p:cNvPr id="6" name="Picture 49" descr="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511" y="4163136"/>
              <a:ext cx="373710" cy="157854"/>
            </a:xfrm>
            <a:prstGeom prst="rect">
              <a:avLst/>
            </a:prstGeom>
            <a:ln w="12700" cap="flat">
              <a:noFill/>
              <a:miter lim="400000"/>
            </a:ln>
            <a:effectLst/>
          </p:spPr>
        </p:pic>
        <p:pic>
          <p:nvPicPr>
            <p:cNvPr id="7" name="Picture 1366" descr="Picture 136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16713" y="4155244"/>
              <a:ext cx="289994" cy="173639"/>
            </a:xfrm>
            <a:prstGeom prst="rect">
              <a:avLst/>
            </a:prstGeom>
            <a:ln w="12700" cap="flat">
              <a:noFill/>
              <a:miter lim="400000"/>
            </a:ln>
            <a:effectLst/>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10651" y="4186531"/>
              <a:ext cx="457505" cy="111065"/>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29255" y="4148785"/>
              <a:ext cx="301567" cy="186557"/>
            </a:xfrm>
            <a:prstGeom prst="rect">
              <a:avLst/>
            </a:prstGeom>
          </p:spPr>
        </p:pic>
        <p:pic>
          <p:nvPicPr>
            <p:cNvPr id="10" name="Picture 29" descr="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63054" y="4163136"/>
              <a:ext cx="373710" cy="157854"/>
            </a:xfrm>
            <a:prstGeom prst="rect">
              <a:avLst/>
            </a:prstGeom>
            <a:ln w="12700" cap="flat">
              <a:noFill/>
              <a:miter lim="400000"/>
            </a:ln>
            <a:effectLst/>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81670" y="4198204"/>
              <a:ext cx="315410" cy="87719"/>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21163" y="4138449"/>
              <a:ext cx="467281" cy="207229"/>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17571" y="4154875"/>
              <a:ext cx="386002" cy="174376"/>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20883" y="4192406"/>
              <a:ext cx="373106" cy="99315"/>
            </a:xfrm>
            <a:prstGeom prst="rect">
              <a:avLst/>
            </a:prstGeom>
          </p:spPr>
        </p:pic>
        <p:pic>
          <p:nvPicPr>
            <p:cNvPr id="15" name="Picture 35" descr="Picture 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290960" y="4155388"/>
              <a:ext cx="410399" cy="173351"/>
            </a:xfrm>
            <a:prstGeom prst="rect">
              <a:avLst/>
            </a:prstGeom>
            <a:ln w="12700" cap="flat">
              <a:noFill/>
              <a:miter lim="400000"/>
            </a:ln>
            <a:effectLst/>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29559" y="4122174"/>
              <a:ext cx="440508" cy="239779"/>
            </a:xfrm>
            <a:prstGeom prst="rect">
              <a:avLst/>
            </a:prstGeom>
          </p:spPr>
        </p:pic>
      </p:grpSp>
      <p:grpSp>
        <p:nvGrpSpPr>
          <p:cNvPr id="17" name="Group 16">
            <a:extLst>
              <a:ext uri="{FF2B5EF4-FFF2-40B4-BE49-F238E27FC236}">
                <a16:creationId xmlns:a16="http://schemas.microsoft.com/office/drawing/2014/main" id="{B100EBDB-32AB-4278-AA75-A7507A79D119}"/>
              </a:ext>
            </a:extLst>
          </p:cNvPr>
          <p:cNvGrpSpPr/>
          <p:nvPr/>
        </p:nvGrpSpPr>
        <p:grpSpPr>
          <a:xfrm>
            <a:off x="691066" y="5114426"/>
            <a:ext cx="10719828" cy="328936"/>
            <a:chOff x="518299" y="3726674"/>
            <a:chExt cx="8039871" cy="246702"/>
          </a:xfrm>
        </p:grpSpPr>
        <p:pic>
          <p:nvPicPr>
            <p:cNvPr id="18" name="Picture 1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18299" y="3797634"/>
              <a:ext cx="494135" cy="104783"/>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481710" y="3726674"/>
              <a:ext cx="560001" cy="246702"/>
            </a:xfrm>
            <a:prstGeom prst="rect">
              <a:avLst/>
            </a:prstGeom>
          </p:spPr>
        </p:pic>
        <p:pic>
          <p:nvPicPr>
            <p:cNvPr id="20" name="Picture 1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777930" y="3766964"/>
              <a:ext cx="585116" cy="166122"/>
            </a:xfrm>
            <a:prstGeom prst="rect">
              <a:avLst/>
            </a:prstGeom>
          </p:spPr>
        </p:pic>
        <p:pic>
          <p:nvPicPr>
            <p:cNvPr id="21" name="Picture 22" descr="Picture 2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999016" y="3790726"/>
              <a:ext cx="280774" cy="118598"/>
            </a:xfrm>
            <a:prstGeom prst="rect">
              <a:avLst/>
            </a:prstGeom>
            <a:ln w="12700" cap="flat">
              <a:noFill/>
              <a:miter lim="400000"/>
            </a:ln>
            <a:effectLst/>
          </p:spPr>
        </p:pic>
        <p:pic>
          <p:nvPicPr>
            <p:cNvPr id="22" name="Picture 2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818879" y="3759768"/>
              <a:ext cx="522319" cy="180514"/>
            </a:xfrm>
            <a:prstGeom prst="rect">
              <a:avLst/>
            </a:prstGeom>
          </p:spPr>
        </p:pic>
        <p:pic>
          <p:nvPicPr>
            <p:cNvPr id="23" name="Picture 2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552698" y="3793182"/>
              <a:ext cx="394423" cy="113687"/>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951436" y="3772190"/>
              <a:ext cx="606734" cy="155670"/>
            </a:xfrm>
            <a:prstGeom prst="rect">
              <a:avLst/>
            </a:prstGeom>
          </p:spPr>
        </p:pic>
        <p:pic>
          <p:nvPicPr>
            <p:cNvPr id="25" name="Picture 61" descr="Picture 6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23717" y="3771098"/>
              <a:ext cx="373710" cy="157854"/>
            </a:xfrm>
            <a:prstGeom prst="rect">
              <a:avLst/>
            </a:prstGeom>
            <a:ln w="12700" cap="flat">
              <a:noFill/>
              <a:miter lim="400000"/>
            </a:ln>
            <a:effectLst/>
          </p:spPr>
        </p:pic>
        <p:pic>
          <p:nvPicPr>
            <p:cNvPr id="26" name="Picture 2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534497" y="3750383"/>
              <a:ext cx="545878" cy="199285"/>
            </a:xfrm>
            <a:prstGeom prst="rect">
              <a:avLst/>
            </a:prstGeom>
          </p:spPr>
        </p:pic>
        <p:pic>
          <p:nvPicPr>
            <p:cNvPr id="27" name="Picture 2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298932" y="3797443"/>
              <a:ext cx="394455" cy="105165"/>
            </a:xfrm>
            <a:prstGeom prst="rect">
              <a:avLst/>
            </a:prstGeom>
          </p:spPr>
        </p:pic>
        <p:pic>
          <p:nvPicPr>
            <p:cNvPr id="28" name="Picture 27"/>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231116" y="3808984"/>
              <a:ext cx="437394" cy="82082"/>
            </a:xfrm>
            <a:prstGeom prst="rect">
              <a:avLst/>
            </a:prstGeom>
          </p:spPr>
        </p:pic>
      </p:grpSp>
      <p:grpSp>
        <p:nvGrpSpPr>
          <p:cNvPr id="29" name="Group 28">
            <a:extLst>
              <a:ext uri="{FF2B5EF4-FFF2-40B4-BE49-F238E27FC236}">
                <a16:creationId xmlns:a16="http://schemas.microsoft.com/office/drawing/2014/main" id="{5080B223-62E2-45B3-B020-92B68EAB4401}"/>
              </a:ext>
            </a:extLst>
          </p:cNvPr>
          <p:cNvGrpSpPr/>
          <p:nvPr/>
        </p:nvGrpSpPr>
        <p:grpSpPr>
          <a:xfrm>
            <a:off x="793006" y="4157432"/>
            <a:ext cx="10560335" cy="455807"/>
            <a:chOff x="594754" y="2837797"/>
            <a:chExt cx="7920251" cy="341855"/>
          </a:xfrm>
        </p:grpSpPr>
        <p:pic>
          <p:nvPicPr>
            <p:cNvPr id="30" name="Picture 2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94754" y="2938899"/>
              <a:ext cx="341224" cy="139651"/>
            </a:xfrm>
            <a:prstGeom prst="rect">
              <a:avLst/>
            </a:prstGeom>
          </p:spPr>
        </p:pic>
        <p:pic>
          <p:nvPicPr>
            <p:cNvPr id="31" name="Picture 30"/>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560953" y="2928122"/>
              <a:ext cx="401514" cy="161204"/>
            </a:xfrm>
            <a:prstGeom prst="rect">
              <a:avLst/>
            </a:prstGeom>
          </p:spPr>
        </p:pic>
        <p:pic>
          <p:nvPicPr>
            <p:cNvPr id="32" name="Picture 31"/>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740770" y="2837797"/>
              <a:ext cx="659437" cy="341855"/>
            </a:xfrm>
            <a:prstGeom prst="rect">
              <a:avLst/>
            </a:prstGeom>
          </p:spPr>
        </p:pic>
        <p:pic>
          <p:nvPicPr>
            <p:cNvPr id="33" name="Picture 3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892553" y="2949639"/>
              <a:ext cx="493701" cy="118170"/>
            </a:xfrm>
            <a:prstGeom prst="rect">
              <a:avLst/>
            </a:prstGeom>
          </p:spPr>
        </p:pic>
        <p:pic>
          <p:nvPicPr>
            <p:cNvPr id="34" name="Picture 33"/>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815575" y="2960465"/>
              <a:ext cx="528927" cy="96519"/>
            </a:xfrm>
            <a:prstGeom prst="rect">
              <a:avLst/>
            </a:prstGeom>
          </p:spPr>
        </p:pic>
        <p:pic>
          <p:nvPicPr>
            <p:cNvPr id="35" name="Picture 34"/>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403852" y="2938283"/>
              <a:ext cx="692115" cy="140883"/>
            </a:xfrm>
            <a:prstGeom prst="rect">
              <a:avLst/>
            </a:prstGeom>
          </p:spPr>
        </p:pic>
        <p:pic>
          <p:nvPicPr>
            <p:cNvPr id="36" name="Picture 35"/>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243546" y="2903822"/>
              <a:ext cx="391658" cy="209805"/>
            </a:xfrm>
            <a:prstGeom prst="rect">
              <a:avLst/>
            </a:prstGeom>
          </p:spPr>
        </p:pic>
        <p:pic>
          <p:nvPicPr>
            <p:cNvPr id="37" name="Picture 4" descr="Picture 4"/>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994601" y="2898816"/>
              <a:ext cx="520404" cy="219817"/>
            </a:xfrm>
            <a:prstGeom prst="rect">
              <a:avLst/>
            </a:prstGeom>
            <a:ln w="12700" cap="flat">
              <a:noFill/>
              <a:miter lim="400000"/>
            </a:ln>
            <a:effectLst/>
          </p:spPr>
        </p:pic>
        <p:pic>
          <p:nvPicPr>
            <p:cNvPr id="38" name="Picture 37"/>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180264" y="2872616"/>
              <a:ext cx="460617" cy="272216"/>
            </a:xfrm>
            <a:prstGeom prst="rect">
              <a:avLst/>
            </a:prstGeom>
          </p:spPr>
        </p:pic>
        <p:pic>
          <p:nvPicPr>
            <p:cNvPr id="39" name="Picture 38"/>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4579391" y="2941973"/>
              <a:ext cx="456090" cy="133502"/>
            </a:xfrm>
            <a:prstGeom prst="rect">
              <a:avLst/>
            </a:prstGeom>
          </p:spPr>
        </p:pic>
        <p:pic>
          <p:nvPicPr>
            <p:cNvPr id="40" name="Picture 39"/>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7132497" y="2944061"/>
              <a:ext cx="727324" cy="129327"/>
            </a:xfrm>
            <a:prstGeom prst="rect">
              <a:avLst/>
            </a:prstGeom>
          </p:spPr>
        </p:pic>
        <p:pic>
          <p:nvPicPr>
            <p:cNvPr id="41" name="Picture 40"/>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3212806" y="2955723"/>
              <a:ext cx="474014" cy="106002"/>
            </a:xfrm>
            <a:prstGeom prst="rect">
              <a:avLst/>
            </a:prstGeom>
          </p:spPr>
        </p:pic>
      </p:grpSp>
      <p:grpSp>
        <p:nvGrpSpPr>
          <p:cNvPr id="42" name="Group 41">
            <a:extLst>
              <a:ext uri="{FF2B5EF4-FFF2-40B4-BE49-F238E27FC236}">
                <a16:creationId xmlns:a16="http://schemas.microsoft.com/office/drawing/2014/main" id="{04125333-3997-48F3-9FFF-2DEAE518E868}"/>
              </a:ext>
            </a:extLst>
          </p:cNvPr>
          <p:cNvGrpSpPr/>
          <p:nvPr/>
        </p:nvGrpSpPr>
        <p:grpSpPr>
          <a:xfrm>
            <a:off x="771349" y="1679388"/>
            <a:ext cx="10527618" cy="401268"/>
            <a:chOff x="578511" y="1157964"/>
            <a:chExt cx="7895714" cy="300951"/>
          </a:xfrm>
        </p:grpSpPr>
        <p:pic>
          <p:nvPicPr>
            <p:cNvPr id="43" name="Picture 39" descr="Picture 39"/>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78511" y="1229512"/>
              <a:ext cx="373710" cy="157854"/>
            </a:xfrm>
            <a:prstGeom prst="rect">
              <a:avLst/>
            </a:prstGeom>
            <a:ln w="12700" cap="flat">
              <a:noFill/>
              <a:miter lim="400000"/>
            </a:ln>
            <a:effectLst/>
          </p:spPr>
        </p:pic>
        <p:pic>
          <p:nvPicPr>
            <p:cNvPr id="44" name="Picture 1026" descr="Picture 1026"/>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542289" y="1215756"/>
              <a:ext cx="438843" cy="185367"/>
            </a:xfrm>
            <a:prstGeom prst="rect">
              <a:avLst/>
            </a:prstGeom>
            <a:ln w="12700" cap="flat">
              <a:noFill/>
              <a:miter lim="400000"/>
            </a:ln>
            <a:effectLst/>
          </p:spPr>
        </p:pic>
        <p:pic>
          <p:nvPicPr>
            <p:cNvPr id="45" name="Picture 44"/>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3870907" y="1157964"/>
              <a:ext cx="536992" cy="300951"/>
            </a:xfrm>
            <a:prstGeom prst="rect">
              <a:avLst/>
            </a:prstGeom>
          </p:spPr>
        </p:pic>
        <p:pic>
          <p:nvPicPr>
            <p:cNvPr id="46" name="Picture 10" descr="Picture 10"/>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1860617" y="1215756"/>
              <a:ext cx="438843" cy="185367"/>
            </a:xfrm>
            <a:prstGeom prst="rect">
              <a:avLst/>
            </a:prstGeom>
            <a:ln w="12700" cap="flat">
              <a:noFill/>
              <a:miter lim="400000"/>
            </a:ln>
            <a:effectLst/>
          </p:spPr>
        </p:pic>
        <p:pic>
          <p:nvPicPr>
            <p:cNvPr id="47" name="Picture 46">
              <a:extLst>
                <a:ext uri="{FF2B5EF4-FFF2-40B4-BE49-F238E27FC236}">
                  <a16:creationId xmlns:a16="http://schemas.microsoft.com/office/drawing/2014/main" id="{9223FB78-C652-C246-8628-BA6D31D8E679}"/>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2571037" y="1179362"/>
              <a:ext cx="357744" cy="258154"/>
            </a:xfrm>
            <a:prstGeom prst="rect">
              <a:avLst/>
            </a:prstGeom>
          </p:spPr>
        </p:pic>
        <p:pic>
          <p:nvPicPr>
            <p:cNvPr id="48" name="Picture 1025" descr="Picture 1025"/>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1219953" y="1215756"/>
              <a:ext cx="438844" cy="185367"/>
            </a:xfrm>
            <a:prstGeom prst="rect">
              <a:avLst/>
            </a:prstGeom>
            <a:ln w="12700" cap="flat">
              <a:noFill/>
              <a:miter lim="400000"/>
            </a:ln>
            <a:effectLst/>
          </p:spPr>
        </p:pic>
        <p:pic>
          <p:nvPicPr>
            <p:cNvPr id="49" name="Picture 36" descr="Picture 36"/>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035381" y="1215756"/>
              <a:ext cx="438844" cy="185367"/>
            </a:xfrm>
            <a:prstGeom prst="rect">
              <a:avLst/>
            </a:prstGeom>
            <a:ln w="12700" cap="flat">
              <a:noFill/>
              <a:miter lim="400000"/>
            </a:ln>
            <a:effectLst/>
          </p:spPr>
        </p:pic>
        <p:pic>
          <p:nvPicPr>
            <p:cNvPr id="50" name="Picture 49"/>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5198424" y="1228705"/>
              <a:ext cx="424296" cy="159469"/>
            </a:xfrm>
            <a:prstGeom prst="rect">
              <a:avLst/>
            </a:prstGeom>
          </p:spPr>
        </p:pic>
        <p:pic>
          <p:nvPicPr>
            <p:cNvPr id="51" name="Picture 43" descr="Picture 43"/>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4588014" y="1215756"/>
              <a:ext cx="438844" cy="185367"/>
            </a:xfrm>
            <a:prstGeom prst="rect">
              <a:avLst/>
            </a:prstGeom>
            <a:ln w="12700" cap="flat">
              <a:noFill/>
              <a:miter lim="400000"/>
            </a:ln>
            <a:effectLst/>
          </p:spPr>
        </p:pic>
        <p:pic>
          <p:nvPicPr>
            <p:cNvPr id="52" name="Picture 51">
              <a:extLst>
                <a:ext uri="{FF2B5EF4-FFF2-40B4-BE49-F238E27FC236}">
                  <a16:creationId xmlns:a16="http://schemas.microsoft.com/office/drawing/2014/main" id="{87A48C45-49F8-494A-8998-E81D5E66C58C}"/>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7248070" y="1247377"/>
              <a:ext cx="496178" cy="122124"/>
            </a:xfrm>
            <a:prstGeom prst="rect">
              <a:avLst/>
            </a:prstGeom>
          </p:spPr>
        </p:pic>
        <p:pic>
          <p:nvPicPr>
            <p:cNvPr id="53" name="Picture 1368" descr="Picture 1368"/>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3230391" y="1215756"/>
              <a:ext cx="438844" cy="185367"/>
            </a:xfrm>
            <a:prstGeom prst="rect">
              <a:avLst/>
            </a:prstGeom>
            <a:ln w="12700" cap="flat">
              <a:noFill/>
              <a:miter lim="400000"/>
            </a:ln>
            <a:effectLst/>
          </p:spPr>
        </p:pic>
      </p:grpSp>
      <p:grpSp>
        <p:nvGrpSpPr>
          <p:cNvPr id="54" name="Group 53">
            <a:extLst>
              <a:ext uri="{FF2B5EF4-FFF2-40B4-BE49-F238E27FC236}">
                <a16:creationId xmlns:a16="http://schemas.microsoft.com/office/drawing/2014/main" id="{F6C7F51C-CF73-4188-A959-6BDEDCF2A1F6}"/>
              </a:ext>
            </a:extLst>
          </p:cNvPr>
          <p:cNvGrpSpPr/>
          <p:nvPr/>
        </p:nvGrpSpPr>
        <p:grpSpPr>
          <a:xfrm>
            <a:off x="773735" y="4666108"/>
            <a:ext cx="10584051" cy="395449"/>
            <a:chOff x="580301" y="3311553"/>
            <a:chExt cx="7938038" cy="296587"/>
          </a:xfrm>
        </p:grpSpPr>
        <p:pic>
          <p:nvPicPr>
            <p:cNvPr id="55" name="Picture 54"/>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580301" y="3382344"/>
              <a:ext cx="370131" cy="155005"/>
            </a:xfrm>
            <a:prstGeom prst="rect">
              <a:avLst/>
            </a:prstGeom>
          </p:spPr>
        </p:pic>
        <p:pic>
          <p:nvPicPr>
            <p:cNvPr id="56" name="Picture 55"/>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6507436" y="3311553"/>
              <a:ext cx="508549" cy="296587"/>
            </a:xfrm>
            <a:prstGeom prst="rect">
              <a:avLst/>
            </a:prstGeom>
          </p:spPr>
        </p:pic>
        <p:pic>
          <p:nvPicPr>
            <p:cNvPr id="57" name="Picture 56"/>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5831414" y="3410219"/>
              <a:ext cx="478148" cy="99254"/>
            </a:xfrm>
            <a:prstGeom prst="rect">
              <a:avLst/>
            </a:prstGeom>
          </p:spPr>
        </p:pic>
        <p:pic>
          <p:nvPicPr>
            <p:cNvPr id="58" name="Picture 57"/>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3843192" y="3376414"/>
              <a:ext cx="592423" cy="166864"/>
            </a:xfrm>
            <a:prstGeom prst="rect">
              <a:avLst/>
            </a:prstGeom>
          </p:spPr>
        </p:pic>
        <p:pic>
          <p:nvPicPr>
            <p:cNvPr id="59" name="Picture 58"/>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1829972" y="3362620"/>
              <a:ext cx="500133" cy="194453"/>
            </a:xfrm>
            <a:prstGeom prst="rect">
              <a:avLst/>
            </a:prstGeom>
          </p:spPr>
        </p:pic>
        <p:pic>
          <p:nvPicPr>
            <p:cNvPr id="60" name="Picture 59"/>
            <p:cNvPicPr>
              <a:picLocks noChangeAspect="1"/>
            </p:cNvPicPr>
            <p:nvPr/>
          </p:nvPicPr>
          <p:blipFill rotWithShape="1">
            <a:blip r:embed="rId53" cstate="screen">
              <a:extLst>
                <a:ext uri="{28A0092B-C50C-407E-A947-70E740481C1C}">
                  <a14:useLocalDpi xmlns:a14="http://schemas.microsoft.com/office/drawing/2010/main"/>
                </a:ext>
              </a:extLst>
            </a:blip>
            <a:srcRect/>
            <a:stretch/>
          </p:blipFill>
          <p:spPr>
            <a:xfrm>
              <a:off x="2512919" y="3315748"/>
              <a:ext cx="473981" cy="288197"/>
            </a:xfrm>
            <a:prstGeom prst="rect">
              <a:avLst/>
            </a:prstGeom>
          </p:spPr>
        </p:pic>
        <p:pic>
          <p:nvPicPr>
            <p:cNvPr id="61" name="Picture 60"/>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1201392" y="3403320"/>
              <a:ext cx="475967" cy="113053"/>
            </a:xfrm>
            <a:prstGeom prst="rect">
              <a:avLst/>
            </a:prstGeom>
          </p:spPr>
        </p:pic>
        <p:pic>
          <p:nvPicPr>
            <p:cNvPr id="62" name="Picture 61"/>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7991268" y="3394323"/>
              <a:ext cx="527071" cy="131046"/>
            </a:xfrm>
            <a:prstGeom prst="rect">
              <a:avLst/>
            </a:prstGeom>
          </p:spPr>
        </p:pic>
        <p:pic>
          <p:nvPicPr>
            <p:cNvPr id="63" name="Picture 33" descr="Picture 33"/>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5191151" y="3367163"/>
              <a:ext cx="438843" cy="185367"/>
            </a:xfrm>
            <a:prstGeom prst="rect">
              <a:avLst/>
            </a:prstGeom>
            <a:ln w="12700" cap="flat">
              <a:noFill/>
              <a:miter lim="400000"/>
            </a:ln>
            <a:effectLst/>
          </p:spPr>
        </p:pic>
        <p:pic>
          <p:nvPicPr>
            <p:cNvPr id="64" name="Picture 63"/>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4591436" y="3420223"/>
              <a:ext cx="432001" cy="79246"/>
            </a:xfrm>
            <a:prstGeom prst="rect">
              <a:avLst/>
            </a:prstGeom>
          </p:spPr>
        </p:pic>
        <p:pic>
          <p:nvPicPr>
            <p:cNvPr id="65" name="Picture 64">
              <a:extLst>
                <a:ext uri="{FF2B5EF4-FFF2-40B4-BE49-F238E27FC236}">
                  <a16:creationId xmlns:a16="http://schemas.microsoft.com/office/drawing/2014/main" id="{A90BF539-3A64-0A46-8DF2-FA7B6C91D542}"/>
                </a:ext>
              </a:extLst>
            </p:cNvPr>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7277136" y="3384341"/>
              <a:ext cx="438047" cy="151010"/>
            </a:xfrm>
            <a:prstGeom prst="rect">
              <a:avLst/>
            </a:prstGeom>
          </p:spPr>
        </p:pic>
        <p:pic>
          <p:nvPicPr>
            <p:cNvPr id="66" name="Picture 65"/>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3205720" y="3415874"/>
              <a:ext cx="488186" cy="87944"/>
            </a:xfrm>
            <a:prstGeom prst="rect">
              <a:avLst/>
            </a:prstGeom>
          </p:spPr>
        </p:pic>
      </p:grpSp>
      <p:grpSp>
        <p:nvGrpSpPr>
          <p:cNvPr id="67" name="Group 66">
            <a:extLst>
              <a:ext uri="{FF2B5EF4-FFF2-40B4-BE49-F238E27FC236}">
                <a16:creationId xmlns:a16="http://schemas.microsoft.com/office/drawing/2014/main" id="{408578F5-75B5-4DD6-8E6A-79AB57B5F898}"/>
              </a:ext>
            </a:extLst>
          </p:cNvPr>
          <p:cNvGrpSpPr/>
          <p:nvPr/>
        </p:nvGrpSpPr>
        <p:grpSpPr>
          <a:xfrm>
            <a:off x="1694848" y="1211758"/>
            <a:ext cx="9632087" cy="414760"/>
            <a:chOff x="1271136" y="908818"/>
            <a:chExt cx="7224065" cy="311070"/>
          </a:xfrm>
        </p:grpSpPr>
        <p:pic>
          <p:nvPicPr>
            <p:cNvPr id="68" name="Picture 67">
              <a:extLst>
                <a:ext uri="{FF2B5EF4-FFF2-40B4-BE49-F238E27FC236}">
                  <a16:creationId xmlns:a16="http://schemas.microsoft.com/office/drawing/2014/main" id="{1C1E0BA7-8E42-2740-8CBF-460A40468963}"/>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6459557" y="936786"/>
              <a:ext cx="604307" cy="255134"/>
            </a:xfrm>
            <a:prstGeom prst="rect">
              <a:avLst/>
            </a:prstGeom>
          </p:spPr>
        </p:pic>
        <p:pic>
          <p:nvPicPr>
            <p:cNvPr id="69" name="Picture 59" descr="Picture 59"/>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5851066" y="971670"/>
              <a:ext cx="438844" cy="185367"/>
            </a:xfrm>
            <a:prstGeom prst="rect">
              <a:avLst/>
            </a:prstGeom>
            <a:ln w="12700" cap="flat">
              <a:noFill/>
              <a:miter lim="400000"/>
            </a:ln>
            <a:effectLst/>
          </p:spPr>
        </p:pic>
        <p:pic>
          <p:nvPicPr>
            <p:cNvPr id="70" name="Picture 69"/>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3803660" y="962875"/>
              <a:ext cx="671487" cy="202957"/>
            </a:xfrm>
            <a:prstGeom prst="rect">
              <a:avLst/>
            </a:prstGeom>
          </p:spPr>
        </p:pic>
        <p:pic>
          <p:nvPicPr>
            <p:cNvPr id="71" name="Picture 1024" descr="Picture 1024"/>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1860617" y="971670"/>
              <a:ext cx="438843" cy="185367"/>
            </a:xfrm>
            <a:prstGeom prst="rect">
              <a:avLst/>
            </a:prstGeom>
            <a:ln w="12700" cap="flat">
              <a:noFill/>
              <a:miter lim="400000"/>
            </a:ln>
            <a:effectLst/>
          </p:spPr>
        </p:pic>
        <p:pic>
          <p:nvPicPr>
            <p:cNvPr id="72" name="Picture 42" descr="Picture 42"/>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2530487" y="971670"/>
              <a:ext cx="438844" cy="185367"/>
            </a:xfrm>
            <a:prstGeom prst="rect">
              <a:avLst/>
            </a:prstGeom>
            <a:ln w="12700" cap="flat">
              <a:noFill/>
              <a:miter lim="400000"/>
            </a:ln>
            <a:effectLst/>
          </p:spPr>
        </p:pic>
        <p:pic>
          <p:nvPicPr>
            <p:cNvPr id="73" name="Picture 72"/>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271136" y="908818"/>
              <a:ext cx="336479" cy="311070"/>
            </a:xfrm>
            <a:prstGeom prst="rect">
              <a:avLst/>
            </a:prstGeom>
          </p:spPr>
        </p:pic>
        <p:pic>
          <p:nvPicPr>
            <p:cNvPr id="74" name="Picture 1036" descr="Picture 1036"/>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8014405" y="962809"/>
              <a:ext cx="480796" cy="203088"/>
            </a:xfrm>
            <a:prstGeom prst="rect">
              <a:avLst/>
            </a:prstGeom>
            <a:ln w="12700" cap="flat">
              <a:noFill/>
              <a:miter lim="400000"/>
            </a:ln>
            <a:effectLst/>
          </p:spPr>
        </p:pic>
        <p:pic>
          <p:nvPicPr>
            <p:cNvPr id="75" name="Picture 44" descr="Picture 44"/>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5191150" y="971670"/>
              <a:ext cx="438844" cy="185367"/>
            </a:xfrm>
            <a:prstGeom prst="rect">
              <a:avLst/>
            </a:prstGeom>
            <a:ln w="12700" cap="flat">
              <a:noFill/>
              <a:miter lim="400000"/>
            </a:ln>
            <a:effectLst/>
          </p:spPr>
        </p:pic>
        <p:pic>
          <p:nvPicPr>
            <p:cNvPr id="76" name="Picture 50" descr="Picture 50"/>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4566072" y="962402"/>
              <a:ext cx="482729" cy="203903"/>
            </a:xfrm>
            <a:prstGeom prst="rect">
              <a:avLst/>
            </a:prstGeom>
            <a:ln w="12700" cap="flat">
              <a:noFill/>
              <a:miter lim="400000"/>
            </a:ln>
            <a:effectLst/>
          </p:spPr>
        </p:pic>
        <p:pic>
          <p:nvPicPr>
            <p:cNvPr id="77" name="Picture 77" descr="Picture 77"/>
            <p:cNvPicPr>
              <a:picLocks noChangeAspect="1"/>
            </p:cNvPicPr>
            <p:nvPr/>
          </p:nvPicPr>
          <p:blipFill rotWithShape="1">
            <a:blip r:embed="rId69" cstate="screen">
              <a:extLst>
                <a:ext uri="{28A0092B-C50C-407E-A947-70E740481C1C}">
                  <a14:useLocalDpi xmlns:a14="http://schemas.microsoft.com/office/drawing/2010/main"/>
                </a:ext>
              </a:extLst>
            </a:blip>
            <a:srcRect/>
            <a:stretch/>
          </p:blipFill>
          <p:spPr>
            <a:xfrm>
              <a:off x="7225750" y="957718"/>
              <a:ext cx="540819" cy="213270"/>
            </a:xfrm>
            <a:prstGeom prst="rect">
              <a:avLst/>
            </a:prstGeom>
            <a:ln w="12700" cap="flat">
              <a:noFill/>
              <a:miter lim="400000"/>
            </a:ln>
            <a:effectLst/>
          </p:spPr>
        </p:pic>
        <p:pic>
          <p:nvPicPr>
            <p:cNvPr id="78" name="Picture 58" descr="Picture 58"/>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230391" y="971670"/>
              <a:ext cx="438844" cy="185367"/>
            </a:xfrm>
            <a:prstGeom prst="rect">
              <a:avLst/>
            </a:prstGeom>
            <a:ln w="12700" cap="flat">
              <a:noFill/>
              <a:miter lim="400000"/>
            </a:ln>
            <a:effectLst/>
          </p:spPr>
        </p:pic>
      </p:grpSp>
      <p:grpSp>
        <p:nvGrpSpPr>
          <p:cNvPr id="79" name="Group 78">
            <a:extLst>
              <a:ext uri="{FF2B5EF4-FFF2-40B4-BE49-F238E27FC236}">
                <a16:creationId xmlns:a16="http://schemas.microsoft.com/office/drawing/2014/main" id="{259CF638-A89E-4E22-9F06-DD35E1B4EAD0}"/>
              </a:ext>
            </a:extLst>
          </p:cNvPr>
          <p:cNvGrpSpPr/>
          <p:nvPr/>
        </p:nvGrpSpPr>
        <p:grpSpPr>
          <a:xfrm>
            <a:off x="727926" y="2980369"/>
            <a:ext cx="10713618" cy="367603"/>
            <a:chOff x="545944" y="2080544"/>
            <a:chExt cx="8035214" cy="275702"/>
          </a:xfrm>
        </p:grpSpPr>
        <p:pic>
          <p:nvPicPr>
            <p:cNvPr id="80" name="Picture 1023" descr="Picture 1023"/>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545944" y="2125712"/>
              <a:ext cx="438844" cy="185367"/>
            </a:xfrm>
            <a:prstGeom prst="rect">
              <a:avLst/>
            </a:prstGeom>
            <a:ln w="12700" cap="flat">
              <a:noFill/>
              <a:miter lim="400000"/>
            </a:ln>
            <a:effectLst/>
          </p:spPr>
        </p:pic>
        <p:pic>
          <p:nvPicPr>
            <p:cNvPr id="81" name="Picture 57" descr="Picture 57"/>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6542289" y="2125712"/>
              <a:ext cx="438843" cy="185367"/>
            </a:xfrm>
            <a:prstGeom prst="rect">
              <a:avLst/>
            </a:prstGeom>
            <a:ln w="12700" cap="flat">
              <a:noFill/>
              <a:miter lim="400000"/>
            </a:ln>
            <a:effectLst/>
          </p:spPr>
        </p:pic>
        <p:pic>
          <p:nvPicPr>
            <p:cNvPr id="82" name="Picture 81"/>
            <p:cNvPicPr>
              <a:picLocks noChangeAspect="1"/>
            </p:cNvPicPr>
            <p:nvPr/>
          </p:nvPicPr>
          <p:blipFill>
            <a:blip r:embed="rId73" cstate="print">
              <a:extLst>
                <a:ext uri="{28A0092B-C50C-407E-A947-70E740481C1C}">
                  <a14:useLocalDpi xmlns:a14="http://schemas.microsoft.com/office/drawing/2010/main"/>
                </a:ext>
              </a:extLst>
            </a:blip>
            <a:stretch>
              <a:fillRect/>
            </a:stretch>
          </p:blipFill>
          <p:spPr>
            <a:xfrm>
              <a:off x="5763486" y="2128840"/>
              <a:ext cx="614005" cy="179110"/>
            </a:xfrm>
            <a:prstGeom prst="rect">
              <a:avLst/>
            </a:prstGeom>
          </p:spPr>
        </p:pic>
        <p:pic>
          <p:nvPicPr>
            <p:cNvPr id="83" name="Picture 82">
              <a:extLst>
                <a:ext uri="{FF2B5EF4-FFF2-40B4-BE49-F238E27FC236}">
                  <a16:creationId xmlns:a16="http://schemas.microsoft.com/office/drawing/2014/main" id="{FC813F2C-5E7C-E246-8443-739A9679D649}"/>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4005194" y="2095982"/>
              <a:ext cx="268418" cy="244827"/>
            </a:xfrm>
            <a:prstGeom prst="rect">
              <a:avLst/>
            </a:prstGeom>
          </p:spPr>
        </p:pic>
        <p:pic>
          <p:nvPicPr>
            <p:cNvPr id="84" name="Picture 51" descr="Picture 51"/>
            <p:cNvPicPr>
              <a:picLocks noChangeAspect="1"/>
            </p:cNvPicPr>
            <p:nvPr/>
          </p:nvPicPr>
          <p:blipFill>
            <a:blip r:embed="rId75" cstate="screen">
              <a:extLst>
                <a:ext uri="{28A0092B-C50C-407E-A947-70E740481C1C}">
                  <a14:useLocalDpi xmlns:a14="http://schemas.microsoft.com/office/drawing/2010/main"/>
                </a:ext>
              </a:extLst>
            </a:blip>
            <a:stretch>
              <a:fillRect/>
            </a:stretch>
          </p:blipFill>
          <p:spPr>
            <a:xfrm>
              <a:off x="1860616" y="2125712"/>
              <a:ext cx="438844" cy="185367"/>
            </a:xfrm>
            <a:prstGeom prst="rect">
              <a:avLst/>
            </a:prstGeom>
            <a:ln w="12700" cap="flat">
              <a:noFill/>
              <a:miter lim="400000"/>
            </a:ln>
            <a:effectLst/>
          </p:spPr>
        </p:pic>
        <p:pic>
          <p:nvPicPr>
            <p:cNvPr id="85" name="Picture 17" descr="Picture 17"/>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2530515" y="2125724"/>
              <a:ext cx="438788" cy="185343"/>
            </a:xfrm>
            <a:prstGeom prst="rect">
              <a:avLst/>
            </a:prstGeom>
            <a:ln w="12700" cap="flat">
              <a:noFill/>
              <a:miter lim="400000"/>
            </a:ln>
            <a:effectLst/>
          </p:spPr>
        </p:pic>
        <p:pic>
          <p:nvPicPr>
            <p:cNvPr id="86" name="Picture 85"/>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1310784" y="2140623"/>
              <a:ext cx="257183" cy="155544"/>
            </a:xfrm>
            <a:prstGeom prst="rect">
              <a:avLst/>
            </a:prstGeom>
          </p:spPr>
        </p:pic>
        <p:pic>
          <p:nvPicPr>
            <p:cNvPr id="87" name="Picture 1374" descr="Picture 1374"/>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7928449" y="2080544"/>
              <a:ext cx="652709" cy="275702"/>
            </a:xfrm>
            <a:prstGeom prst="rect">
              <a:avLst/>
            </a:prstGeom>
            <a:ln w="12700" cap="flat">
              <a:noFill/>
              <a:miter lim="400000"/>
            </a:ln>
            <a:effectLst/>
          </p:spPr>
        </p:pic>
        <p:pic>
          <p:nvPicPr>
            <p:cNvPr id="88" name="Picture 87"/>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5145665" y="2186240"/>
              <a:ext cx="529814" cy="64311"/>
            </a:xfrm>
            <a:prstGeom prst="rect">
              <a:avLst/>
            </a:prstGeom>
          </p:spPr>
        </p:pic>
        <p:pic>
          <p:nvPicPr>
            <p:cNvPr id="89" name="Picture 88"/>
            <p:cNvPicPr>
              <a:picLocks noChangeAspect="1"/>
            </p:cNvPicPr>
            <p:nvPr/>
          </p:nvPicPr>
          <p:blipFill rotWithShape="1">
            <a:blip r:embed="rId80" cstate="screen">
              <a:extLst>
                <a:ext uri="{28A0092B-C50C-407E-A947-70E740481C1C}">
                  <a14:useLocalDpi xmlns:a14="http://schemas.microsoft.com/office/drawing/2010/main"/>
                </a:ext>
              </a:extLst>
            </a:blip>
            <a:srcRect/>
            <a:stretch/>
          </p:blipFill>
          <p:spPr>
            <a:xfrm>
              <a:off x="4685926" y="2121973"/>
              <a:ext cx="243021" cy="192844"/>
            </a:xfrm>
            <a:prstGeom prst="rect">
              <a:avLst/>
            </a:prstGeom>
          </p:spPr>
        </p:pic>
        <p:pic>
          <p:nvPicPr>
            <p:cNvPr id="90" name="Picture 1" descr="Picture 1"/>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7276737" y="2125712"/>
              <a:ext cx="438844" cy="185367"/>
            </a:xfrm>
            <a:prstGeom prst="rect">
              <a:avLst/>
            </a:prstGeom>
            <a:ln w="12700" cap="flat">
              <a:noFill/>
              <a:miter lim="400000"/>
            </a:ln>
            <a:effectLst/>
          </p:spPr>
        </p:pic>
        <p:pic>
          <p:nvPicPr>
            <p:cNvPr id="91" name="Picture 90"/>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3220192" y="2143232"/>
              <a:ext cx="459243" cy="150326"/>
            </a:xfrm>
            <a:prstGeom prst="rect">
              <a:avLst/>
            </a:prstGeom>
          </p:spPr>
        </p:pic>
      </p:grpSp>
      <p:grpSp>
        <p:nvGrpSpPr>
          <p:cNvPr id="92" name="Group 91">
            <a:extLst>
              <a:ext uri="{FF2B5EF4-FFF2-40B4-BE49-F238E27FC236}">
                <a16:creationId xmlns:a16="http://schemas.microsoft.com/office/drawing/2014/main" id="{4457DF5E-60F7-4B96-BD00-9844BDD84BAF}"/>
              </a:ext>
            </a:extLst>
          </p:cNvPr>
          <p:cNvGrpSpPr/>
          <p:nvPr/>
        </p:nvGrpSpPr>
        <p:grpSpPr>
          <a:xfrm>
            <a:off x="819071" y="2479832"/>
            <a:ext cx="10455987" cy="447667"/>
            <a:chOff x="614303" y="1642599"/>
            <a:chExt cx="7841990" cy="335750"/>
          </a:xfrm>
        </p:grpSpPr>
        <p:pic>
          <p:nvPicPr>
            <p:cNvPr id="93" name="Picture 23" descr="Picture 23"/>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219953" y="1717791"/>
              <a:ext cx="438844" cy="185367"/>
            </a:xfrm>
            <a:prstGeom prst="rect">
              <a:avLst/>
            </a:prstGeom>
            <a:ln w="12700" cap="flat">
              <a:noFill/>
              <a:miter lim="400000"/>
            </a:ln>
            <a:effectLst/>
          </p:spPr>
        </p:pic>
        <p:pic>
          <p:nvPicPr>
            <p:cNvPr id="94" name="Picture 93"/>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614303" y="1754525"/>
              <a:ext cx="302126" cy="111898"/>
            </a:xfrm>
            <a:prstGeom prst="rect">
              <a:avLst/>
            </a:prstGeom>
          </p:spPr>
        </p:pic>
        <p:pic>
          <p:nvPicPr>
            <p:cNvPr id="95" name="Picture 94"/>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6502920" y="1722916"/>
              <a:ext cx="517581" cy="175117"/>
            </a:xfrm>
            <a:prstGeom prst="rect">
              <a:avLst/>
            </a:prstGeom>
          </p:spPr>
        </p:pic>
        <p:pic>
          <p:nvPicPr>
            <p:cNvPr id="96" name="Picture 3" descr="Picture 3"/>
            <p:cNvPicPr>
              <a:picLocks noChangeAspect="1"/>
            </p:cNvPicPr>
            <p:nvPr/>
          </p:nvPicPr>
          <p:blipFill>
            <a:blip r:embed="rId86" cstate="screen">
              <a:extLst>
                <a:ext uri="{28A0092B-C50C-407E-A947-70E740481C1C}">
                  <a14:useLocalDpi xmlns:a14="http://schemas.microsoft.com/office/drawing/2010/main"/>
                </a:ext>
              </a:extLst>
            </a:blip>
            <a:stretch>
              <a:fillRect/>
            </a:stretch>
          </p:blipFill>
          <p:spPr>
            <a:xfrm>
              <a:off x="5870694" y="1742184"/>
              <a:ext cx="399588" cy="136581"/>
            </a:xfrm>
            <a:prstGeom prst="rect">
              <a:avLst/>
            </a:prstGeom>
            <a:ln w="12700">
              <a:miter lim="400000"/>
            </a:ln>
          </p:spPr>
        </p:pic>
        <p:pic>
          <p:nvPicPr>
            <p:cNvPr id="97" name="Picture 2" descr="Picture 2"/>
            <p:cNvPicPr>
              <a:picLocks noChangeAspect="1"/>
            </p:cNvPicPr>
            <p:nvPr/>
          </p:nvPicPr>
          <p:blipFill>
            <a:blip r:embed="rId87" cstate="screen">
              <a:extLst>
                <a:ext uri="{28A0092B-C50C-407E-A947-70E740481C1C}">
                  <a14:useLocalDpi xmlns:a14="http://schemas.microsoft.com/office/drawing/2010/main"/>
                </a:ext>
              </a:extLst>
            </a:blip>
            <a:stretch>
              <a:fillRect/>
            </a:stretch>
          </p:blipFill>
          <p:spPr>
            <a:xfrm>
              <a:off x="4014541" y="1745206"/>
              <a:ext cx="249724" cy="130537"/>
            </a:xfrm>
            <a:prstGeom prst="rect">
              <a:avLst/>
            </a:prstGeom>
            <a:ln w="12700">
              <a:miter lim="400000"/>
            </a:ln>
          </p:spPr>
        </p:pic>
        <p:pic>
          <p:nvPicPr>
            <p:cNvPr id="98" name="Picture 1373" descr="Picture 1373"/>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1898698" y="1733877"/>
              <a:ext cx="362681" cy="153194"/>
            </a:xfrm>
            <a:prstGeom prst="rect">
              <a:avLst/>
            </a:prstGeom>
            <a:ln w="12700" cap="flat">
              <a:noFill/>
              <a:miter lim="400000"/>
            </a:ln>
            <a:effectLst/>
          </p:spPr>
        </p:pic>
        <p:pic>
          <p:nvPicPr>
            <p:cNvPr id="99" name="Picture 98"/>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2548943" y="1680247"/>
              <a:ext cx="401933" cy="260454"/>
            </a:xfrm>
            <a:prstGeom prst="rect">
              <a:avLst/>
            </a:prstGeom>
          </p:spPr>
        </p:pic>
        <p:pic>
          <p:nvPicPr>
            <p:cNvPr id="100" name="Picture 99"/>
            <p:cNvPicPr>
              <a:picLocks noChangeAspect="1"/>
            </p:cNvPicPr>
            <p:nvPr/>
          </p:nvPicPr>
          <p:blipFill>
            <a:blip r:embed="rId90" cstate="print">
              <a:extLst>
                <a:ext uri="{28A0092B-C50C-407E-A947-70E740481C1C}">
                  <a14:useLocalDpi xmlns:a14="http://schemas.microsoft.com/office/drawing/2010/main"/>
                </a:ext>
              </a:extLst>
            </a:blip>
            <a:stretch>
              <a:fillRect/>
            </a:stretch>
          </p:blipFill>
          <p:spPr>
            <a:xfrm>
              <a:off x="8053314" y="1740765"/>
              <a:ext cx="402979" cy="139418"/>
            </a:xfrm>
            <a:prstGeom prst="rect">
              <a:avLst/>
            </a:prstGeom>
          </p:spPr>
        </p:pic>
        <p:pic>
          <p:nvPicPr>
            <p:cNvPr id="101" name="Picture 100">
              <a:extLst>
                <a:ext uri="{FF2B5EF4-FFF2-40B4-BE49-F238E27FC236}">
                  <a16:creationId xmlns:a16="http://schemas.microsoft.com/office/drawing/2014/main" id="{7F8FDFF3-3B8C-6441-9F4E-895835E7BDF5}"/>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5174547" y="1682579"/>
              <a:ext cx="472051" cy="255790"/>
            </a:xfrm>
            <a:prstGeom prst="rect">
              <a:avLst/>
            </a:prstGeom>
          </p:spPr>
        </p:pic>
        <p:pic>
          <p:nvPicPr>
            <p:cNvPr id="102" name="Picture 12" descr="Picture 12"/>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4588015" y="1717791"/>
              <a:ext cx="438843" cy="185367"/>
            </a:xfrm>
            <a:prstGeom prst="rect">
              <a:avLst/>
            </a:prstGeom>
            <a:ln w="12700" cap="flat">
              <a:noFill/>
              <a:miter lim="400000"/>
            </a:ln>
            <a:effectLst/>
          </p:spPr>
        </p:pic>
        <p:pic>
          <p:nvPicPr>
            <p:cNvPr id="103" name="Picture 102"/>
            <p:cNvPicPr>
              <a:picLocks noChangeAspect="1"/>
            </p:cNvPicPr>
            <p:nvPr/>
          </p:nvPicPr>
          <p:blipFill>
            <a:blip r:embed="rId93" cstate="print">
              <a:extLst>
                <a:ext uri="{28A0092B-C50C-407E-A947-70E740481C1C}">
                  <a14:useLocalDpi xmlns:a14="http://schemas.microsoft.com/office/drawing/2010/main"/>
                </a:ext>
              </a:extLst>
            </a:blip>
            <a:stretch>
              <a:fillRect/>
            </a:stretch>
          </p:blipFill>
          <p:spPr>
            <a:xfrm>
              <a:off x="7334244" y="1642599"/>
              <a:ext cx="323831" cy="335750"/>
            </a:xfrm>
            <a:prstGeom prst="rect">
              <a:avLst/>
            </a:prstGeom>
          </p:spPr>
        </p:pic>
        <p:pic>
          <p:nvPicPr>
            <p:cNvPr id="104" name="Picture 56" descr="Picture 56"/>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3230391" y="1717791"/>
              <a:ext cx="438844" cy="185367"/>
            </a:xfrm>
            <a:prstGeom prst="rect">
              <a:avLst/>
            </a:prstGeom>
            <a:ln w="12700" cap="flat">
              <a:noFill/>
              <a:miter lim="400000"/>
            </a:ln>
            <a:effectLst/>
          </p:spPr>
        </p:pic>
      </p:grpSp>
      <p:grpSp>
        <p:nvGrpSpPr>
          <p:cNvPr id="105" name="Group 104">
            <a:extLst>
              <a:ext uri="{FF2B5EF4-FFF2-40B4-BE49-F238E27FC236}">
                <a16:creationId xmlns:a16="http://schemas.microsoft.com/office/drawing/2014/main" id="{4431DE76-78AE-45F5-B5C7-F8AA9ABA54AE}"/>
              </a:ext>
            </a:extLst>
          </p:cNvPr>
          <p:cNvGrpSpPr/>
          <p:nvPr/>
        </p:nvGrpSpPr>
        <p:grpSpPr>
          <a:xfrm>
            <a:off x="623411" y="3400840"/>
            <a:ext cx="10735124" cy="329498"/>
            <a:chOff x="467557" y="2380106"/>
            <a:chExt cx="8051343" cy="247124"/>
          </a:xfrm>
        </p:grpSpPr>
        <p:pic>
          <p:nvPicPr>
            <p:cNvPr id="106" name="Picture 6" descr="Image result for cathay pacific logo"/>
            <p:cNvPicPr>
              <a:picLocks noChangeAspect="1" noChangeArrowheads="1"/>
            </p:cNvPicPr>
            <p:nvPr/>
          </p:nvPicPr>
          <p:blipFill>
            <a:blip r:embed="rId95" cstate="print">
              <a:biLevel thresh="25000"/>
              <a:extLst>
                <a:ext uri="{28A0092B-C50C-407E-A947-70E740481C1C}">
                  <a14:useLocalDpi xmlns:a14="http://schemas.microsoft.com/office/drawing/2010/main"/>
                </a:ext>
              </a:extLst>
            </a:blip>
            <a:srcRect/>
            <a:stretch>
              <a:fillRect/>
            </a:stretch>
          </p:blipFill>
          <p:spPr bwMode="auto">
            <a:xfrm>
              <a:off x="467557" y="2460625"/>
              <a:ext cx="595619" cy="8608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p:cNvPicPr>
              <a:picLocks noChangeAspect="1"/>
            </p:cNvPicPr>
            <p:nvPr/>
          </p:nvPicPr>
          <p:blipFill>
            <a:blip r:embed="rId96" cstate="screen">
              <a:extLst>
                <a:ext uri="{28A0092B-C50C-407E-A947-70E740481C1C}">
                  <a14:useLocalDpi xmlns:a14="http://schemas.microsoft.com/office/drawing/2010/main"/>
                </a:ext>
              </a:extLst>
            </a:blip>
            <a:stretch>
              <a:fillRect/>
            </a:stretch>
          </p:blipFill>
          <p:spPr>
            <a:xfrm>
              <a:off x="6505830" y="2437166"/>
              <a:ext cx="511760" cy="133004"/>
            </a:xfrm>
            <a:prstGeom prst="rect">
              <a:avLst/>
            </a:prstGeom>
          </p:spPr>
        </p:pic>
        <p:pic>
          <p:nvPicPr>
            <p:cNvPr id="108" name="Picture 107"/>
            <p:cNvPicPr>
              <a:picLocks noChangeAspect="1"/>
            </p:cNvPicPr>
            <p:nvPr/>
          </p:nvPicPr>
          <p:blipFill>
            <a:blip r:embed="rId97" cstate="print">
              <a:extLst>
                <a:ext uri="{28A0092B-C50C-407E-A947-70E740481C1C}">
                  <a14:useLocalDpi xmlns:a14="http://schemas.microsoft.com/office/drawing/2010/main"/>
                </a:ext>
              </a:extLst>
            </a:blip>
            <a:stretch>
              <a:fillRect/>
            </a:stretch>
          </p:blipFill>
          <p:spPr>
            <a:xfrm>
              <a:off x="5822287" y="2440389"/>
              <a:ext cx="496402" cy="126559"/>
            </a:xfrm>
            <a:prstGeom prst="rect">
              <a:avLst/>
            </a:prstGeom>
          </p:spPr>
        </p:pic>
        <p:pic>
          <p:nvPicPr>
            <p:cNvPr id="109" name="Picture 27" descr="Picture 27"/>
            <p:cNvPicPr>
              <a:picLocks noChangeAspect="1"/>
            </p:cNvPicPr>
            <p:nvPr/>
          </p:nvPicPr>
          <p:blipFill>
            <a:blip r:embed="rId98" cstate="screen">
              <a:extLst>
                <a:ext uri="{28A0092B-C50C-407E-A947-70E740481C1C}">
                  <a14:useLocalDpi xmlns:a14="http://schemas.microsoft.com/office/drawing/2010/main"/>
                </a:ext>
              </a:extLst>
            </a:blip>
            <a:stretch>
              <a:fillRect/>
            </a:stretch>
          </p:blipFill>
          <p:spPr>
            <a:xfrm>
              <a:off x="3846877" y="2380106"/>
              <a:ext cx="585052" cy="247124"/>
            </a:xfrm>
            <a:prstGeom prst="rect">
              <a:avLst/>
            </a:prstGeom>
            <a:ln w="12700" cap="flat">
              <a:noFill/>
              <a:miter lim="400000"/>
            </a:ln>
            <a:effectLst/>
          </p:spPr>
        </p:pic>
        <p:pic>
          <p:nvPicPr>
            <p:cNvPr id="110" name="Picture 55" descr="Picture 55"/>
            <p:cNvPicPr>
              <a:picLocks noChangeAspect="1"/>
            </p:cNvPicPr>
            <p:nvPr/>
          </p:nvPicPr>
          <p:blipFill>
            <a:blip r:embed="rId99" cstate="screen">
              <a:extLst>
                <a:ext uri="{28A0092B-C50C-407E-A947-70E740481C1C}">
                  <a14:useLocalDpi xmlns:a14="http://schemas.microsoft.com/office/drawing/2010/main"/>
                </a:ext>
              </a:extLst>
            </a:blip>
            <a:stretch>
              <a:fillRect/>
            </a:stretch>
          </p:blipFill>
          <p:spPr>
            <a:xfrm>
              <a:off x="1860617" y="2410985"/>
              <a:ext cx="438843" cy="185367"/>
            </a:xfrm>
            <a:prstGeom prst="rect">
              <a:avLst/>
            </a:prstGeom>
            <a:ln w="12700" cap="flat">
              <a:noFill/>
              <a:miter lim="400000"/>
            </a:ln>
            <a:effectLst/>
          </p:spPr>
        </p:pic>
        <p:pic>
          <p:nvPicPr>
            <p:cNvPr id="111" name="Picture 1370" descr="Picture 1370"/>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2530487" y="2410985"/>
              <a:ext cx="438844" cy="185367"/>
            </a:xfrm>
            <a:prstGeom prst="rect">
              <a:avLst/>
            </a:prstGeom>
            <a:ln w="12700" cap="flat">
              <a:noFill/>
              <a:miter lim="400000"/>
            </a:ln>
            <a:effectLst/>
          </p:spPr>
        </p:pic>
        <p:pic>
          <p:nvPicPr>
            <p:cNvPr id="112" name="Picture 19" descr="Picture 19"/>
            <p:cNvPicPr>
              <a:picLocks noChangeAspect="1"/>
            </p:cNvPicPr>
            <p:nvPr/>
          </p:nvPicPr>
          <p:blipFill>
            <a:blip r:embed="rId101" cstate="screen">
              <a:extLst>
                <a:ext uri="{28A0092B-C50C-407E-A947-70E740481C1C}">
                  <a14:useLocalDpi xmlns:a14="http://schemas.microsoft.com/office/drawing/2010/main"/>
                </a:ext>
              </a:extLst>
            </a:blip>
            <a:stretch>
              <a:fillRect/>
            </a:stretch>
          </p:blipFill>
          <p:spPr>
            <a:xfrm>
              <a:off x="1219953" y="2410985"/>
              <a:ext cx="438844" cy="185367"/>
            </a:xfrm>
            <a:prstGeom prst="rect">
              <a:avLst/>
            </a:prstGeom>
            <a:ln w="12700" cap="flat">
              <a:noFill/>
              <a:miter lim="400000"/>
            </a:ln>
            <a:effectLst/>
          </p:spPr>
        </p:pic>
        <p:pic>
          <p:nvPicPr>
            <p:cNvPr id="113" name="Picture 112"/>
            <p:cNvPicPr>
              <a:picLocks noChangeAspect="1"/>
            </p:cNvPicPr>
            <p:nvPr/>
          </p:nvPicPr>
          <p:blipFill>
            <a:blip r:embed="rId102" cstate="screen">
              <a:extLst>
                <a:ext uri="{28A0092B-C50C-407E-A947-70E740481C1C}">
                  <a14:useLocalDpi xmlns:a14="http://schemas.microsoft.com/office/drawing/2010/main"/>
                </a:ext>
              </a:extLst>
            </a:blip>
            <a:stretch>
              <a:fillRect/>
            </a:stretch>
          </p:blipFill>
          <p:spPr>
            <a:xfrm>
              <a:off x="7990707" y="2422605"/>
              <a:ext cx="528193" cy="162127"/>
            </a:xfrm>
            <a:prstGeom prst="rect">
              <a:avLst/>
            </a:prstGeom>
          </p:spPr>
        </p:pic>
        <p:pic>
          <p:nvPicPr>
            <p:cNvPr id="114" name="Picture 113"/>
            <p:cNvPicPr>
              <a:picLocks noChangeAspect="1"/>
            </p:cNvPicPr>
            <p:nvPr/>
          </p:nvPicPr>
          <p:blipFill>
            <a:blip r:embed="rId103" cstate="screen">
              <a:extLst>
                <a:ext uri="{28A0092B-C50C-407E-A947-70E740481C1C}">
                  <a14:useLocalDpi xmlns:a14="http://schemas.microsoft.com/office/drawing/2010/main"/>
                </a:ext>
              </a:extLst>
            </a:blip>
            <a:stretch>
              <a:fillRect/>
            </a:stretch>
          </p:blipFill>
          <p:spPr>
            <a:xfrm>
              <a:off x="5164858" y="2448386"/>
              <a:ext cx="491429" cy="110565"/>
            </a:xfrm>
            <a:prstGeom prst="rect">
              <a:avLst/>
            </a:prstGeom>
          </p:spPr>
        </p:pic>
        <p:pic>
          <p:nvPicPr>
            <p:cNvPr id="115" name="Picture 18" descr="Picture 18"/>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4588014" y="2410985"/>
              <a:ext cx="438844" cy="185367"/>
            </a:xfrm>
            <a:prstGeom prst="rect">
              <a:avLst/>
            </a:prstGeom>
            <a:ln w="12700" cap="flat">
              <a:noFill/>
              <a:miter lim="400000"/>
            </a:ln>
            <a:effectLst/>
          </p:spPr>
        </p:pic>
        <p:pic>
          <p:nvPicPr>
            <p:cNvPr id="116" name="Picture 1038" descr="Picture 1038"/>
            <p:cNvPicPr>
              <a:picLocks noChangeAspect="1"/>
            </p:cNvPicPr>
            <p:nvPr/>
          </p:nvPicPr>
          <p:blipFill>
            <a:blip r:embed="rId105" cstate="screen">
              <a:extLst>
                <a:ext uri="{28A0092B-C50C-407E-A947-70E740481C1C}">
                  <a14:useLocalDpi xmlns:a14="http://schemas.microsoft.com/office/drawing/2010/main"/>
                </a:ext>
              </a:extLst>
            </a:blip>
            <a:stretch>
              <a:fillRect/>
            </a:stretch>
          </p:blipFill>
          <p:spPr>
            <a:xfrm>
              <a:off x="7301466" y="2411355"/>
              <a:ext cx="389386" cy="184626"/>
            </a:xfrm>
            <a:prstGeom prst="rect">
              <a:avLst/>
            </a:prstGeom>
            <a:ln w="12700" cap="flat">
              <a:noFill/>
              <a:miter lim="400000"/>
            </a:ln>
            <a:effectLst/>
          </p:spPr>
        </p:pic>
        <p:pic>
          <p:nvPicPr>
            <p:cNvPr id="117" name="Picture 116"/>
            <p:cNvPicPr>
              <a:picLocks noChangeAspect="1"/>
            </p:cNvPicPr>
            <p:nvPr/>
          </p:nvPicPr>
          <p:blipFill>
            <a:blip r:embed="rId106" cstate="screen">
              <a:extLst>
                <a:ext uri="{28A0092B-C50C-407E-A947-70E740481C1C}">
                  <a14:useLocalDpi xmlns:a14="http://schemas.microsoft.com/office/drawing/2010/main"/>
                </a:ext>
              </a:extLst>
            </a:blip>
            <a:stretch>
              <a:fillRect/>
            </a:stretch>
          </p:blipFill>
          <p:spPr>
            <a:xfrm>
              <a:off x="3155317" y="2447027"/>
              <a:ext cx="588993" cy="113282"/>
            </a:xfrm>
            <a:prstGeom prst="rect">
              <a:avLst/>
            </a:prstGeom>
          </p:spPr>
        </p:pic>
      </p:grpSp>
      <p:grpSp>
        <p:nvGrpSpPr>
          <p:cNvPr id="118" name="Group 117">
            <a:extLst>
              <a:ext uri="{FF2B5EF4-FFF2-40B4-BE49-F238E27FC236}">
                <a16:creationId xmlns:a16="http://schemas.microsoft.com/office/drawing/2014/main" id="{D682B435-9BE4-4B76-9BC8-4FB133817417}"/>
              </a:ext>
            </a:extLst>
          </p:cNvPr>
          <p:cNvGrpSpPr/>
          <p:nvPr/>
        </p:nvGrpSpPr>
        <p:grpSpPr>
          <a:xfrm>
            <a:off x="865154" y="2133525"/>
            <a:ext cx="10407216" cy="293438"/>
            <a:chOff x="648865" y="1409354"/>
            <a:chExt cx="7805412" cy="220079"/>
          </a:xfrm>
        </p:grpSpPr>
        <p:pic>
          <p:nvPicPr>
            <p:cNvPr id="119" name="Picture 118"/>
            <p:cNvPicPr>
              <a:picLocks noChangeAspect="1"/>
            </p:cNvPicPr>
            <p:nvPr/>
          </p:nvPicPr>
          <p:blipFill>
            <a:blip r:embed="rId107" cstate="screen">
              <a:extLst>
                <a:ext uri="{28A0092B-C50C-407E-A947-70E740481C1C}">
                  <a14:useLocalDpi xmlns:a14="http://schemas.microsoft.com/office/drawing/2010/main"/>
                </a:ext>
              </a:extLst>
            </a:blip>
            <a:stretch>
              <a:fillRect/>
            </a:stretch>
          </p:blipFill>
          <p:spPr>
            <a:xfrm>
              <a:off x="648865" y="1409354"/>
              <a:ext cx="233002" cy="220079"/>
            </a:xfrm>
            <a:prstGeom prst="rect">
              <a:avLst/>
            </a:prstGeom>
          </p:spPr>
        </p:pic>
        <p:pic>
          <p:nvPicPr>
            <p:cNvPr id="120" name="Picture 119">
              <a:extLst>
                <a:ext uri="{FF2B5EF4-FFF2-40B4-BE49-F238E27FC236}">
                  <a16:creationId xmlns:a16="http://schemas.microsoft.com/office/drawing/2014/main" id="{D1B2A48C-01F3-6F40-81B2-92B5F8C3F43E}"/>
                </a:ext>
              </a:extLst>
            </p:cNvPr>
            <p:cNvPicPr>
              <a:picLocks noChangeAspect="1"/>
            </p:cNvPicPr>
            <p:nvPr/>
          </p:nvPicPr>
          <p:blipFill>
            <a:blip r:embed="rId108" cstate="print">
              <a:extLst>
                <a:ext uri="{28A0092B-C50C-407E-A947-70E740481C1C}">
                  <a14:useLocalDpi xmlns:a14="http://schemas.microsoft.com/office/drawing/2010/main"/>
                </a:ext>
              </a:extLst>
            </a:blip>
            <a:stretch>
              <a:fillRect/>
            </a:stretch>
          </p:blipFill>
          <p:spPr>
            <a:xfrm>
              <a:off x="6535121" y="1444216"/>
              <a:ext cx="453178" cy="150355"/>
            </a:xfrm>
            <a:prstGeom prst="rect">
              <a:avLst/>
            </a:prstGeom>
          </p:spPr>
        </p:pic>
        <p:pic>
          <p:nvPicPr>
            <p:cNvPr id="121" name="Picture 47" descr="Picture 47"/>
            <p:cNvPicPr>
              <a:picLocks noChangeAspect="1"/>
            </p:cNvPicPr>
            <p:nvPr/>
          </p:nvPicPr>
          <p:blipFill>
            <a:blip r:embed="rId109" cstate="screen">
              <a:extLst>
                <a:ext uri="{28A0092B-C50C-407E-A947-70E740481C1C}">
                  <a14:useLocalDpi xmlns:a14="http://schemas.microsoft.com/office/drawing/2010/main"/>
                </a:ext>
              </a:extLst>
            </a:blip>
            <a:stretch>
              <a:fillRect/>
            </a:stretch>
          </p:blipFill>
          <p:spPr>
            <a:xfrm>
              <a:off x="5851066" y="1426710"/>
              <a:ext cx="438844" cy="185367"/>
            </a:xfrm>
            <a:prstGeom prst="rect">
              <a:avLst/>
            </a:prstGeom>
            <a:ln w="12700" cap="flat">
              <a:noFill/>
              <a:miter lim="400000"/>
            </a:ln>
            <a:effectLst/>
          </p:spPr>
        </p:pic>
        <p:pic>
          <p:nvPicPr>
            <p:cNvPr id="122" name="Picture 1367" descr="Picture 1367"/>
            <p:cNvPicPr>
              <a:picLocks noChangeAspect="1"/>
            </p:cNvPicPr>
            <p:nvPr/>
          </p:nvPicPr>
          <p:blipFill>
            <a:blip r:embed="rId110" cstate="screen">
              <a:extLst>
                <a:ext uri="{28A0092B-C50C-407E-A947-70E740481C1C}">
                  <a14:useLocalDpi xmlns:a14="http://schemas.microsoft.com/office/drawing/2010/main"/>
                </a:ext>
              </a:extLst>
            </a:blip>
            <a:stretch>
              <a:fillRect/>
            </a:stretch>
          </p:blipFill>
          <p:spPr>
            <a:xfrm>
              <a:off x="3919982" y="1426710"/>
              <a:ext cx="438843" cy="185367"/>
            </a:xfrm>
            <a:prstGeom prst="rect">
              <a:avLst/>
            </a:prstGeom>
            <a:ln w="12700" cap="flat">
              <a:noFill/>
              <a:miter lim="400000"/>
            </a:ln>
            <a:effectLst/>
          </p:spPr>
        </p:pic>
        <p:pic>
          <p:nvPicPr>
            <p:cNvPr id="123" name="Picture 54" descr="Picture 54"/>
            <p:cNvPicPr>
              <a:picLocks noChangeAspect="1"/>
            </p:cNvPicPr>
            <p:nvPr/>
          </p:nvPicPr>
          <p:blipFill>
            <a:blip r:embed="rId111" cstate="screen">
              <a:extLst>
                <a:ext uri="{28A0092B-C50C-407E-A947-70E740481C1C}">
                  <a14:useLocalDpi xmlns:a14="http://schemas.microsoft.com/office/drawing/2010/main"/>
                </a:ext>
              </a:extLst>
            </a:blip>
            <a:stretch>
              <a:fillRect/>
            </a:stretch>
          </p:blipFill>
          <p:spPr>
            <a:xfrm>
              <a:off x="1860617" y="1426710"/>
              <a:ext cx="438843" cy="185367"/>
            </a:xfrm>
            <a:prstGeom prst="rect">
              <a:avLst/>
            </a:prstGeom>
            <a:ln w="12700" cap="flat">
              <a:noFill/>
              <a:miter lim="400000"/>
            </a:ln>
            <a:effectLst/>
          </p:spPr>
        </p:pic>
        <p:pic>
          <p:nvPicPr>
            <p:cNvPr id="124" name="Picture 123"/>
            <p:cNvPicPr>
              <a:picLocks noChangeAspect="1"/>
            </p:cNvPicPr>
            <p:nvPr/>
          </p:nvPicPr>
          <p:blipFill>
            <a:blip r:embed="rId112" cstate="print">
              <a:extLst>
                <a:ext uri="{28A0092B-C50C-407E-A947-70E740481C1C}">
                  <a14:useLocalDpi xmlns:a14="http://schemas.microsoft.com/office/drawing/2010/main"/>
                </a:ext>
              </a:extLst>
            </a:blip>
            <a:stretch>
              <a:fillRect/>
            </a:stretch>
          </p:blipFill>
          <p:spPr>
            <a:xfrm>
              <a:off x="2568781" y="1425496"/>
              <a:ext cx="362256" cy="187794"/>
            </a:xfrm>
            <a:prstGeom prst="rect">
              <a:avLst/>
            </a:prstGeom>
          </p:spPr>
        </p:pic>
        <p:pic>
          <p:nvPicPr>
            <p:cNvPr id="125" name="Picture 14" descr="Picture 14"/>
            <p:cNvPicPr>
              <a:picLocks noChangeAspect="1"/>
            </p:cNvPicPr>
            <p:nvPr/>
          </p:nvPicPr>
          <p:blipFill>
            <a:blip r:embed="rId113" cstate="screen">
              <a:extLst>
                <a:ext uri="{28A0092B-C50C-407E-A947-70E740481C1C}">
                  <a14:useLocalDpi xmlns:a14="http://schemas.microsoft.com/office/drawing/2010/main"/>
                </a:ext>
              </a:extLst>
            </a:blip>
            <a:stretch>
              <a:fillRect/>
            </a:stretch>
          </p:blipFill>
          <p:spPr>
            <a:xfrm>
              <a:off x="1219953" y="1426710"/>
              <a:ext cx="438844" cy="185367"/>
            </a:xfrm>
            <a:prstGeom prst="rect">
              <a:avLst/>
            </a:prstGeom>
            <a:ln w="12700" cap="flat">
              <a:noFill/>
              <a:miter lim="400000"/>
            </a:ln>
            <a:effectLst/>
          </p:spPr>
        </p:pic>
        <p:pic>
          <p:nvPicPr>
            <p:cNvPr id="126" name="Picture 45" descr="Picture 45"/>
            <p:cNvPicPr>
              <a:picLocks noChangeAspect="1"/>
            </p:cNvPicPr>
            <p:nvPr/>
          </p:nvPicPr>
          <p:blipFill>
            <a:blip r:embed="rId114" cstate="screen">
              <a:extLst>
                <a:ext uri="{28A0092B-C50C-407E-A947-70E740481C1C}">
                  <a14:useLocalDpi xmlns:a14="http://schemas.microsoft.com/office/drawing/2010/main"/>
                </a:ext>
              </a:extLst>
            </a:blip>
            <a:stretch>
              <a:fillRect/>
            </a:stretch>
          </p:blipFill>
          <p:spPr>
            <a:xfrm>
              <a:off x="8055329" y="1435136"/>
              <a:ext cx="398948" cy="168514"/>
            </a:xfrm>
            <a:prstGeom prst="rect">
              <a:avLst/>
            </a:prstGeom>
            <a:ln w="12700" cap="flat">
              <a:noFill/>
              <a:miter lim="400000"/>
            </a:ln>
            <a:effectLst/>
          </p:spPr>
        </p:pic>
        <p:pic>
          <p:nvPicPr>
            <p:cNvPr id="127" name="Picture 126"/>
            <p:cNvPicPr>
              <a:picLocks noChangeAspect="1"/>
            </p:cNvPicPr>
            <p:nvPr/>
          </p:nvPicPr>
          <p:blipFill>
            <a:blip r:embed="rId115" cstate="print">
              <a:extLst>
                <a:ext uri="{28A0092B-C50C-407E-A947-70E740481C1C}">
                  <a14:useLocalDpi xmlns:a14="http://schemas.microsoft.com/office/drawing/2010/main"/>
                </a:ext>
              </a:extLst>
            </a:blip>
            <a:stretch>
              <a:fillRect/>
            </a:stretch>
          </p:blipFill>
          <p:spPr>
            <a:xfrm>
              <a:off x="5191732" y="1461785"/>
              <a:ext cx="437681" cy="115217"/>
            </a:xfrm>
            <a:prstGeom prst="rect">
              <a:avLst/>
            </a:prstGeom>
          </p:spPr>
        </p:pic>
        <p:pic>
          <p:nvPicPr>
            <p:cNvPr id="128" name="Picture 1360" descr="Picture 1360"/>
            <p:cNvPicPr>
              <a:picLocks noChangeAspect="1"/>
            </p:cNvPicPr>
            <p:nvPr/>
          </p:nvPicPr>
          <p:blipFill>
            <a:blip r:embed="rId116" cstate="screen">
              <a:extLst>
                <a:ext uri="{28A0092B-C50C-407E-A947-70E740481C1C}">
                  <a14:useLocalDpi xmlns:a14="http://schemas.microsoft.com/office/drawing/2010/main"/>
                </a:ext>
              </a:extLst>
            </a:blip>
            <a:stretch>
              <a:fillRect/>
            </a:stretch>
          </p:blipFill>
          <p:spPr>
            <a:xfrm>
              <a:off x="4565814" y="1417333"/>
              <a:ext cx="483244" cy="204121"/>
            </a:xfrm>
            <a:prstGeom prst="rect">
              <a:avLst/>
            </a:prstGeom>
            <a:ln w="12700" cap="flat">
              <a:noFill/>
              <a:miter lim="400000"/>
            </a:ln>
            <a:effectLst/>
          </p:spPr>
        </p:pic>
        <p:pic>
          <p:nvPicPr>
            <p:cNvPr id="129" name="Picture 3" descr="Picture 3"/>
            <p:cNvPicPr>
              <a:picLocks noChangeAspect="1"/>
            </p:cNvPicPr>
            <p:nvPr/>
          </p:nvPicPr>
          <p:blipFill>
            <a:blip r:embed="rId117" cstate="screen">
              <a:extLst>
                <a:ext uri="{28A0092B-C50C-407E-A947-70E740481C1C}">
                  <a14:useLocalDpi xmlns:a14="http://schemas.microsoft.com/office/drawing/2010/main"/>
                </a:ext>
              </a:extLst>
            </a:blip>
            <a:stretch>
              <a:fillRect/>
            </a:stretch>
          </p:blipFill>
          <p:spPr>
            <a:xfrm>
              <a:off x="7276738" y="1426710"/>
              <a:ext cx="438843" cy="185367"/>
            </a:xfrm>
            <a:prstGeom prst="rect">
              <a:avLst/>
            </a:prstGeom>
            <a:ln w="12700" cap="flat">
              <a:noFill/>
              <a:miter lim="400000"/>
            </a:ln>
            <a:effectLst/>
          </p:spPr>
        </p:pic>
      </p:grpSp>
      <p:grpSp>
        <p:nvGrpSpPr>
          <p:cNvPr id="130" name="Group 129">
            <a:extLst>
              <a:ext uri="{FF2B5EF4-FFF2-40B4-BE49-F238E27FC236}">
                <a16:creationId xmlns:a16="http://schemas.microsoft.com/office/drawing/2014/main" id="{85FFCD76-EA3E-44F3-86C6-3D9EAC4C2766}"/>
              </a:ext>
            </a:extLst>
          </p:cNvPr>
          <p:cNvGrpSpPr/>
          <p:nvPr/>
        </p:nvGrpSpPr>
        <p:grpSpPr>
          <a:xfrm>
            <a:off x="777498" y="3783209"/>
            <a:ext cx="10552987" cy="321353"/>
            <a:chOff x="583124" y="2636091"/>
            <a:chExt cx="7914740" cy="241015"/>
          </a:xfrm>
        </p:grpSpPr>
        <p:pic>
          <p:nvPicPr>
            <p:cNvPr id="131" name="Picture 41" descr="Picture 41"/>
            <p:cNvPicPr>
              <a:picLocks noChangeAspect="1"/>
            </p:cNvPicPr>
            <p:nvPr/>
          </p:nvPicPr>
          <p:blipFill>
            <a:blip r:embed="rId118" cstate="screen">
              <a:extLst>
                <a:ext uri="{28A0092B-C50C-407E-A947-70E740481C1C}">
                  <a14:useLocalDpi xmlns:a14="http://schemas.microsoft.com/office/drawing/2010/main"/>
                </a:ext>
              </a:extLst>
            </a:blip>
            <a:stretch>
              <a:fillRect/>
            </a:stretch>
          </p:blipFill>
          <p:spPr>
            <a:xfrm>
              <a:off x="583124" y="2684752"/>
              <a:ext cx="340186" cy="143692"/>
            </a:xfrm>
            <a:prstGeom prst="rect">
              <a:avLst/>
            </a:prstGeom>
            <a:ln w="12700" cap="flat">
              <a:noFill/>
              <a:miter lim="400000"/>
            </a:ln>
            <a:effectLst/>
          </p:spPr>
        </p:pic>
        <p:pic>
          <p:nvPicPr>
            <p:cNvPr id="132" name="Picture 1361" descr="Picture 1361"/>
            <p:cNvPicPr>
              <a:picLocks noChangeAspect="1"/>
            </p:cNvPicPr>
            <p:nvPr/>
          </p:nvPicPr>
          <p:blipFill>
            <a:blip r:embed="rId119" cstate="screen">
              <a:extLst>
                <a:ext uri="{28A0092B-C50C-407E-A947-70E740481C1C}">
                  <a14:useLocalDpi xmlns:a14="http://schemas.microsoft.com/office/drawing/2010/main"/>
                </a:ext>
              </a:extLst>
            </a:blip>
            <a:stretch>
              <a:fillRect/>
            </a:stretch>
          </p:blipFill>
          <p:spPr>
            <a:xfrm>
              <a:off x="6542288" y="2663915"/>
              <a:ext cx="438844" cy="185367"/>
            </a:xfrm>
            <a:prstGeom prst="rect">
              <a:avLst/>
            </a:prstGeom>
            <a:ln w="12700" cap="flat">
              <a:noFill/>
              <a:miter lim="400000"/>
            </a:ln>
            <a:effectLst/>
          </p:spPr>
        </p:pic>
        <p:pic>
          <p:nvPicPr>
            <p:cNvPr id="133" name="Picture 1372" descr="Picture 1372"/>
            <p:cNvPicPr>
              <a:picLocks noChangeAspect="1"/>
            </p:cNvPicPr>
            <p:nvPr/>
          </p:nvPicPr>
          <p:blipFill>
            <a:blip r:embed="rId120" cstate="screen">
              <a:extLst>
                <a:ext uri="{28A0092B-C50C-407E-A947-70E740481C1C}">
                  <a14:useLocalDpi xmlns:a14="http://schemas.microsoft.com/office/drawing/2010/main"/>
                </a:ext>
              </a:extLst>
            </a:blip>
            <a:stretch>
              <a:fillRect/>
            </a:stretch>
          </p:blipFill>
          <p:spPr>
            <a:xfrm>
              <a:off x="5871014" y="2672341"/>
              <a:ext cx="398948" cy="168514"/>
            </a:xfrm>
            <a:prstGeom prst="rect">
              <a:avLst/>
            </a:prstGeom>
            <a:ln w="12700" cap="flat">
              <a:noFill/>
              <a:miter lim="400000"/>
            </a:ln>
            <a:effectLst/>
          </p:spPr>
        </p:pic>
        <p:pic>
          <p:nvPicPr>
            <p:cNvPr id="134" name="Picture 40" descr="Picture 40"/>
            <p:cNvPicPr>
              <a:picLocks noChangeAspect="1"/>
            </p:cNvPicPr>
            <p:nvPr/>
          </p:nvPicPr>
          <p:blipFill>
            <a:blip r:embed="rId121" cstate="screen">
              <a:extLst>
                <a:ext uri="{28A0092B-C50C-407E-A947-70E740481C1C}">
                  <a14:useLocalDpi xmlns:a14="http://schemas.microsoft.com/office/drawing/2010/main"/>
                </a:ext>
              </a:extLst>
            </a:blip>
            <a:stretch>
              <a:fillRect/>
            </a:stretch>
          </p:blipFill>
          <p:spPr>
            <a:xfrm>
              <a:off x="3879473" y="2646804"/>
              <a:ext cx="519861" cy="219588"/>
            </a:xfrm>
            <a:prstGeom prst="rect">
              <a:avLst/>
            </a:prstGeom>
            <a:ln w="12700" cap="flat">
              <a:noFill/>
              <a:miter lim="400000"/>
            </a:ln>
            <a:effectLst/>
          </p:spPr>
        </p:pic>
        <p:pic>
          <p:nvPicPr>
            <p:cNvPr id="135" name="Picture 134" descr="Picture 60"/>
            <p:cNvPicPr>
              <a:picLocks noChangeAspect="1"/>
            </p:cNvPicPr>
            <p:nvPr/>
          </p:nvPicPr>
          <p:blipFill>
            <a:blip r:embed="rId122" cstate="screen">
              <a:extLst>
                <a:ext uri="{28A0092B-C50C-407E-A947-70E740481C1C}">
                  <a14:useLocalDpi xmlns:a14="http://schemas.microsoft.com/office/drawing/2010/main"/>
                </a:ext>
              </a:extLst>
            </a:blip>
            <a:stretch>
              <a:fillRect/>
            </a:stretch>
          </p:blipFill>
          <p:spPr>
            <a:xfrm>
              <a:off x="1860617" y="2663915"/>
              <a:ext cx="438843" cy="185367"/>
            </a:xfrm>
            <a:prstGeom prst="rect">
              <a:avLst/>
            </a:prstGeom>
            <a:ln w="12700" cap="flat">
              <a:noFill/>
              <a:miter lim="400000"/>
            </a:ln>
            <a:effectLst/>
          </p:spPr>
        </p:pic>
        <p:pic>
          <p:nvPicPr>
            <p:cNvPr id="136" name="Picture 135"/>
            <p:cNvPicPr>
              <a:picLocks noChangeAspect="1"/>
            </p:cNvPicPr>
            <p:nvPr/>
          </p:nvPicPr>
          <p:blipFill>
            <a:blip r:embed="rId123" cstate="screen">
              <a:extLst>
                <a:ext uri="{28A0092B-C50C-407E-A947-70E740481C1C}">
                  <a14:useLocalDpi xmlns:a14="http://schemas.microsoft.com/office/drawing/2010/main"/>
                </a:ext>
              </a:extLst>
            </a:blip>
            <a:stretch>
              <a:fillRect/>
            </a:stretch>
          </p:blipFill>
          <p:spPr>
            <a:xfrm>
              <a:off x="2551518" y="2695559"/>
              <a:ext cx="396782" cy="122078"/>
            </a:xfrm>
            <a:prstGeom prst="rect">
              <a:avLst/>
            </a:prstGeom>
          </p:spPr>
        </p:pic>
        <p:pic>
          <p:nvPicPr>
            <p:cNvPr id="137" name="Picture 136"/>
            <p:cNvPicPr>
              <a:picLocks noChangeAspect="1"/>
            </p:cNvPicPr>
            <p:nvPr/>
          </p:nvPicPr>
          <p:blipFill>
            <a:blip r:embed="rId124" cstate="screen">
              <a:extLst>
                <a:ext uri="{28A0092B-C50C-407E-A947-70E740481C1C}">
                  <a14:useLocalDpi xmlns:a14="http://schemas.microsoft.com/office/drawing/2010/main"/>
                </a:ext>
              </a:extLst>
            </a:blip>
            <a:stretch>
              <a:fillRect/>
            </a:stretch>
          </p:blipFill>
          <p:spPr>
            <a:xfrm>
              <a:off x="1168672" y="2636091"/>
              <a:ext cx="541406" cy="241015"/>
            </a:xfrm>
            <a:prstGeom prst="rect">
              <a:avLst/>
            </a:prstGeom>
          </p:spPr>
        </p:pic>
        <p:pic>
          <p:nvPicPr>
            <p:cNvPr id="138" name="Picture 137"/>
            <p:cNvPicPr>
              <a:picLocks noChangeAspect="1"/>
            </p:cNvPicPr>
            <p:nvPr/>
          </p:nvPicPr>
          <p:blipFill>
            <a:blip r:embed="rId125" cstate="screen">
              <a:extLst>
                <a:ext uri="{28A0092B-C50C-407E-A947-70E740481C1C}">
                  <a14:useLocalDpi xmlns:a14="http://schemas.microsoft.com/office/drawing/2010/main"/>
                </a:ext>
              </a:extLst>
            </a:blip>
            <a:stretch>
              <a:fillRect/>
            </a:stretch>
          </p:blipFill>
          <p:spPr>
            <a:xfrm>
              <a:off x="8011742" y="2701408"/>
              <a:ext cx="486122" cy="110380"/>
            </a:xfrm>
            <a:prstGeom prst="rect">
              <a:avLst/>
            </a:prstGeom>
          </p:spPr>
        </p:pic>
        <p:pic>
          <p:nvPicPr>
            <p:cNvPr id="139" name="Picture 138"/>
            <p:cNvPicPr>
              <a:picLocks noChangeAspect="1"/>
            </p:cNvPicPr>
            <p:nvPr/>
          </p:nvPicPr>
          <p:blipFill>
            <a:blip r:embed="rId126" cstate="screen">
              <a:extLst>
                <a:ext uri="{28A0092B-C50C-407E-A947-70E740481C1C}">
                  <a14:useLocalDpi xmlns:a14="http://schemas.microsoft.com/office/drawing/2010/main"/>
                </a:ext>
              </a:extLst>
            </a:blip>
            <a:stretch>
              <a:fillRect/>
            </a:stretch>
          </p:blipFill>
          <p:spPr>
            <a:xfrm>
              <a:off x="5139725" y="2686766"/>
              <a:ext cx="541695" cy="139665"/>
            </a:xfrm>
            <a:prstGeom prst="rect">
              <a:avLst/>
            </a:prstGeom>
          </p:spPr>
        </p:pic>
        <p:pic>
          <p:nvPicPr>
            <p:cNvPr id="140" name="Picture 139"/>
            <p:cNvPicPr>
              <a:picLocks noChangeAspect="1"/>
            </p:cNvPicPr>
            <p:nvPr/>
          </p:nvPicPr>
          <p:blipFill>
            <a:blip r:embed="rId127" cstate="screen">
              <a:extLst>
                <a:ext uri="{28A0092B-C50C-407E-A947-70E740481C1C}">
                  <a14:useLocalDpi xmlns:a14="http://schemas.microsoft.com/office/drawing/2010/main"/>
                </a:ext>
              </a:extLst>
            </a:blip>
            <a:stretch>
              <a:fillRect/>
            </a:stretch>
          </p:blipFill>
          <p:spPr>
            <a:xfrm>
              <a:off x="4549427" y="2661201"/>
              <a:ext cx="516018" cy="190794"/>
            </a:xfrm>
            <a:prstGeom prst="rect">
              <a:avLst/>
            </a:prstGeom>
          </p:spPr>
        </p:pic>
        <p:pic>
          <p:nvPicPr>
            <p:cNvPr id="141" name="Picture 140">
              <a:extLst>
                <a:ext uri="{FF2B5EF4-FFF2-40B4-BE49-F238E27FC236}">
                  <a16:creationId xmlns:a16="http://schemas.microsoft.com/office/drawing/2014/main" id="{FF3B7360-CCC3-6640-9A3B-9473F5B62078}"/>
                </a:ext>
              </a:extLst>
            </p:cNvPr>
            <p:cNvPicPr>
              <a:picLocks noChangeAspect="1"/>
            </p:cNvPicPr>
            <p:nvPr/>
          </p:nvPicPr>
          <p:blipFill>
            <a:blip r:embed="rId128" cstate="print">
              <a:extLst>
                <a:ext uri="{28A0092B-C50C-407E-A947-70E740481C1C}">
                  <a14:useLocalDpi xmlns:a14="http://schemas.microsoft.com/office/drawing/2010/main"/>
                </a:ext>
              </a:extLst>
            </a:blip>
            <a:stretch>
              <a:fillRect/>
            </a:stretch>
          </p:blipFill>
          <p:spPr>
            <a:xfrm>
              <a:off x="7123214" y="2653140"/>
              <a:ext cx="745890" cy="206917"/>
            </a:xfrm>
            <a:prstGeom prst="rect">
              <a:avLst/>
            </a:prstGeom>
          </p:spPr>
        </p:pic>
        <p:pic>
          <p:nvPicPr>
            <p:cNvPr id="142" name="Picture 141"/>
            <p:cNvPicPr>
              <a:picLocks noChangeAspect="1"/>
            </p:cNvPicPr>
            <p:nvPr/>
          </p:nvPicPr>
          <p:blipFill>
            <a:blip r:embed="rId129" cstate="print">
              <a:extLst>
                <a:ext uri="{28A0092B-C50C-407E-A947-70E740481C1C}">
                  <a14:useLocalDpi xmlns:a14="http://schemas.microsoft.com/office/drawing/2010/main"/>
                </a:ext>
              </a:extLst>
            </a:blip>
            <a:stretch>
              <a:fillRect/>
            </a:stretch>
          </p:blipFill>
          <p:spPr>
            <a:xfrm>
              <a:off x="3235621" y="2708121"/>
              <a:ext cx="428384" cy="96955"/>
            </a:xfrm>
            <a:prstGeom prst="rect">
              <a:avLst/>
            </a:prstGeom>
          </p:spPr>
        </p:pic>
      </p:grpSp>
      <p:pic>
        <p:nvPicPr>
          <p:cNvPr id="143" name="Picture 2" descr="Image result for siemens logo png">
            <a:extLst>
              <a:ext uri="{FF2B5EF4-FFF2-40B4-BE49-F238E27FC236}">
                <a16:creationId xmlns:a16="http://schemas.microsoft.com/office/drawing/2014/main" id="{ADE81858-61AC-4445-8EE0-DA4181589366}"/>
              </a:ext>
            </a:extLst>
          </p:cNvPr>
          <p:cNvPicPr>
            <a:picLocks noChangeAspect="1" noChangeArrowheads="1"/>
          </p:cNvPicPr>
          <p:nvPr/>
        </p:nvPicPr>
        <p:blipFill>
          <a:blip r:embed="rId130" cstate="screen">
            <a:extLst>
              <a:ext uri="{BEBA8EAE-BF5A-486C-A8C5-ECC9F3942E4B}">
                <a14:imgProps xmlns:a14="http://schemas.microsoft.com/office/drawing/2010/main">
                  <a14:imgLayer r:embed="rId13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295180" y="2203433"/>
            <a:ext cx="672421" cy="16005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p:cNvPicPr>
            <a:picLocks noChangeAspect="1"/>
          </p:cNvPicPr>
          <p:nvPr/>
        </p:nvPicPr>
        <p:blipFill>
          <a:blip r:embed="rId132" cstate="screen">
            <a:extLst>
              <a:ext uri="{28A0092B-C50C-407E-A947-70E740481C1C}">
                <a14:useLocalDpi xmlns:a14="http://schemas.microsoft.com/office/drawing/2010/main"/>
              </a:ext>
            </a:extLst>
          </a:blip>
          <a:stretch>
            <a:fillRect/>
          </a:stretch>
        </p:blipFill>
        <p:spPr>
          <a:xfrm>
            <a:off x="1532250" y="5130310"/>
            <a:ext cx="791166" cy="338467"/>
          </a:xfrm>
          <a:prstGeom prst="rect">
            <a:avLst/>
          </a:prstGeom>
        </p:spPr>
      </p:pic>
      <p:pic>
        <p:nvPicPr>
          <p:cNvPr id="145" name="Picture 2" descr="Image result for convoy logo png">
            <a:extLst>
              <a:ext uri="{FF2B5EF4-FFF2-40B4-BE49-F238E27FC236}">
                <a16:creationId xmlns:a16="http://schemas.microsoft.com/office/drawing/2014/main" id="{5DBD440E-9569-4264-932F-1A6BEBB0D828}"/>
              </a:ext>
            </a:extLst>
          </p:cNvPr>
          <p:cNvPicPr>
            <a:picLocks noChangeAspect="1" noChangeArrowheads="1"/>
          </p:cNvPicPr>
          <p:nvPr/>
        </p:nvPicPr>
        <p:blipFill>
          <a:blip r:embed="rId133" cstate="screen">
            <a:extLst>
              <a:ext uri="{BEBA8EAE-BF5A-486C-A8C5-ECC9F3942E4B}">
                <a14:imgProps xmlns:a14="http://schemas.microsoft.com/office/drawing/2010/main">
                  <a14:imgLayer r:embed="rId13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769848" y="1847011"/>
            <a:ext cx="648270" cy="93189"/>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Image result for sony logo png">
            <a:extLst>
              <a:ext uri="{FF2B5EF4-FFF2-40B4-BE49-F238E27FC236}">
                <a16:creationId xmlns:a16="http://schemas.microsoft.com/office/drawing/2014/main" id="{AFD2CFB1-EC06-4360-9B23-F5997F2348D5}"/>
              </a:ext>
            </a:extLst>
          </p:cNvPr>
          <p:cNvPicPr>
            <a:picLocks noChangeAspect="1" noChangeArrowheads="1"/>
          </p:cNvPicPr>
          <p:nvPr/>
        </p:nvPicPr>
        <p:blipFill>
          <a:blip r:embed="rId135" cstate="screen">
            <a:extLst>
              <a:ext uri="{28A0092B-C50C-407E-A947-70E740481C1C}">
                <a14:useLocalDpi xmlns:a14="http://schemas.microsoft.com/office/drawing/2010/main"/>
              </a:ext>
            </a:extLst>
          </a:blip>
          <a:srcRect/>
          <a:stretch>
            <a:fillRect/>
          </a:stretch>
        </p:blipFill>
        <p:spPr bwMode="auto">
          <a:xfrm>
            <a:off x="7826740" y="5589875"/>
            <a:ext cx="627108" cy="10996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4" descr="Image result for chick fil a logo"/>
          <p:cNvPicPr>
            <a:picLocks noChangeAspect="1" noChangeArrowheads="1"/>
          </p:cNvPicPr>
          <p:nvPr/>
        </p:nvPicPr>
        <p:blipFill>
          <a:blip r:embed="rId136" cstate="screen">
            <a:extLst>
              <a:ext uri="{28A0092B-C50C-407E-A947-70E740481C1C}">
                <a14:useLocalDpi xmlns:a14="http://schemas.microsoft.com/office/drawing/2010/main"/>
              </a:ext>
            </a:extLst>
          </a:blip>
          <a:srcRect/>
          <a:stretch>
            <a:fillRect/>
          </a:stretch>
        </p:blipFill>
        <p:spPr bwMode="auto">
          <a:xfrm>
            <a:off x="823306" y="1328525"/>
            <a:ext cx="489745" cy="221151"/>
          </a:xfrm>
          <a:prstGeom prst="rect">
            <a:avLst/>
          </a:prstGeom>
          <a:noFill/>
          <a:extLst>
            <a:ext uri="{909E8E84-426E-40DD-AFC4-6F175D3DCCD1}">
              <a14:hiddenFill xmlns:a14="http://schemas.microsoft.com/office/drawing/2010/main">
                <a:solidFill>
                  <a:srgbClr val="FFFFFF"/>
                </a:solidFill>
              </a14:hiddenFill>
            </a:ext>
          </a:extLst>
        </p:spPr>
      </p:pic>
      <p:sp>
        <p:nvSpPr>
          <p:cNvPr id="149" name="Title 2">
            <a:extLst>
              <a:ext uri="{FF2B5EF4-FFF2-40B4-BE49-F238E27FC236}">
                <a16:creationId xmlns:a16="http://schemas.microsoft.com/office/drawing/2014/main" id="{36DE791D-4930-C548-B752-F2383D4EC7FC}"/>
              </a:ext>
            </a:extLst>
          </p:cNvPr>
          <p:cNvSpPr txBox="1">
            <a:spLocks/>
          </p:cNvSpPr>
          <p:nvPr/>
        </p:nvSpPr>
        <p:spPr>
          <a:xfrm>
            <a:off x="198303" y="205496"/>
            <a:ext cx="13987008"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78"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20" normalizeH="0" baseline="0" noProof="0" dirty="0">
                <a:ln w="3175">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Machine Learning Customers at AWS</a:t>
            </a:r>
          </a:p>
        </p:txBody>
      </p:sp>
    </p:spTree>
    <p:extLst>
      <p:ext uri="{BB962C8B-B14F-4D97-AF65-F5344CB8AC3E}">
        <p14:creationId xmlns:p14="http://schemas.microsoft.com/office/powerpoint/2010/main" val="31737201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76C44-5C69-A64F-852F-2DE133757563}"/>
              </a:ext>
            </a:extLst>
          </p:cNvPr>
          <p:cNvPicPr>
            <a:picLocks noChangeAspect="1"/>
          </p:cNvPicPr>
          <p:nvPr/>
        </p:nvPicPr>
        <p:blipFill>
          <a:blip r:embed="rId2"/>
          <a:stretch>
            <a:fillRect/>
          </a:stretch>
        </p:blipFill>
        <p:spPr>
          <a:xfrm>
            <a:off x="0" y="2221187"/>
            <a:ext cx="12192000" cy="2415626"/>
          </a:xfrm>
          <a:prstGeom prst="rect">
            <a:avLst/>
          </a:prstGeom>
        </p:spPr>
      </p:pic>
    </p:spTree>
    <p:extLst>
      <p:ext uri="{BB962C8B-B14F-4D97-AF65-F5344CB8AC3E}">
        <p14:creationId xmlns:p14="http://schemas.microsoft.com/office/powerpoint/2010/main" val="267811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2F751-2AFD-E14A-8311-D5B6B7D4E7B1}"/>
              </a:ext>
            </a:extLst>
          </p:cNvPr>
          <p:cNvPicPr>
            <a:picLocks noChangeAspect="1"/>
          </p:cNvPicPr>
          <p:nvPr/>
        </p:nvPicPr>
        <p:blipFill>
          <a:blip r:embed="rId2"/>
          <a:stretch>
            <a:fillRect/>
          </a:stretch>
        </p:blipFill>
        <p:spPr>
          <a:xfrm>
            <a:off x="1612479" y="1104490"/>
            <a:ext cx="7950622" cy="5544961"/>
          </a:xfrm>
          <a:prstGeom prst="rect">
            <a:avLst/>
          </a:prstGeom>
        </p:spPr>
      </p:pic>
      <p:sp>
        <p:nvSpPr>
          <p:cNvPr id="5" name="Title 1">
            <a:extLst>
              <a:ext uri="{FF2B5EF4-FFF2-40B4-BE49-F238E27FC236}">
                <a16:creationId xmlns:a16="http://schemas.microsoft.com/office/drawing/2014/main" id="{AF8E7F28-6939-144C-8509-E3CE1319EE7A}"/>
              </a:ext>
            </a:extLst>
          </p:cNvPr>
          <p:cNvSpPr txBox="1">
            <a:spLocks/>
          </p:cNvSpPr>
          <p:nvPr/>
        </p:nvSpPr>
        <p:spPr>
          <a:xfrm>
            <a:off x="200024" y="260586"/>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Deep Racer and </a:t>
            </a:r>
            <a:r>
              <a:rPr lang="en-US" sz="4000" dirty="0" err="1">
                <a:solidFill>
                  <a:schemeClr val="bg1"/>
                </a:solidFill>
              </a:rPr>
              <a:t>SageMaker</a:t>
            </a:r>
            <a:r>
              <a:rPr lang="en-US" sz="4000" dirty="0">
                <a:solidFill>
                  <a:schemeClr val="bg1"/>
                </a:solidFill>
              </a:rPr>
              <a:t> RL</a:t>
            </a:r>
          </a:p>
        </p:txBody>
      </p:sp>
    </p:spTree>
    <p:extLst>
      <p:ext uri="{BB962C8B-B14F-4D97-AF65-F5344CB8AC3E}">
        <p14:creationId xmlns:p14="http://schemas.microsoft.com/office/powerpoint/2010/main" val="725196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D71A5-E222-8845-B725-2D191D1614BD}"/>
              </a:ext>
            </a:extLst>
          </p:cNvPr>
          <p:cNvPicPr>
            <a:picLocks noChangeAspect="1"/>
          </p:cNvPicPr>
          <p:nvPr/>
        </p:nvPicPr>
        <p:blipFill>
          <a:blip r:embed="rId3"/>
          <a:stretch>
            <a:fillRect/>
          </a:stretch>
        </p:blipFill>
        <p:spPr>
          <a:xfrm>
            <a:off x="7075713" y="0"/>
            <a:ext cx="5138225" cy="6858000"/>
          </a:xfrm>
          <a:prstGeom prst="rect">
            <a:avLst/>
          </a:prstGeom>
        </p:spPr>
      </p:pic>
      <p:sp>
        <p:nvSpPr>
          <p:cNvPr id="3" name="Title 4">
            <a:extLst>
              <a:ext uri="{FF2B5EF4-FFF2-40B4-BE49-F238E27FC236}">
                <a16:creationId xmlns:a16="http://schemas.microsoft.com/office/drawing/2014/main" id="{499D3CCD-B3D0-FD4E-8484-F6542110200D}"/>
              </a:ext>
            </a:extLst>
          </p:cNvPr>
          <p:cNvSpPr txBox="1">
            <a:spLocks/>
          </p:cNvSpPr>
          <p:nvPr/>
        </p:nvSpPr>
        <p:spPr>
          <a:xfrm>
            <a:off x="695743" y="237507"/>
            <a:ext cx="6355180" cy="2093533"/>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ct val="100000"/>
              </a:lnSpc>
            </a:pPr>
            <a:r>
              <a:rPr lang="en-US" sz="6000" dirty="0">
                <a:solidFill>
                  <a:schemeClr val="accent4"/>
                </a:solidFill>
              </a:rPr>
              <a:t>Amazon </a:t>
            </a:r>
            <a:r>
              <a:rPr lang="en-US" sz="6000" dirty="0" err="1">
                <a:solidFill>
                  <a:schemeClr val="bg1"/>
                </a:solidFill>
              </a:rPr>
              <a:t>SageMaker</a:t>
            </a:r>
            <a:br>
              <a:rPr lang="en-US" sz="6000" dirty="0">
                <a:solidFill>
                  <a:schemeClr val="bg1"/>
                </a:solidFill>
              </a:rPr>
            </a:br>
            <a:endParaRPr lang="en-US" sz="6000" dirty="0">
              <a:solidFill>
                <a:schemeClr val="bg1"/>
              </a:solidFill>
            </a:endParaRPr>
          </a:p>
        </p:txBody>
      </p:sp>
      <p:sp>
        <p:nvSpPr>
          <p:cNvPr id="5" name="Rectangle 4">
            <a:extLst>
              <a:ext uri="{FF2B5EF4-FFF2-40B4-BE49-F238E27FC236}">
                <a16:creationId xmlns:a16="http://schemas.microsoft.com/office/drawing/2014/main" id="{29266A88-CF48-754C-8E61-EFCA86032510}"/>
              </a:ext>
            </a:extLst>
          </p:cNvPr>
          <p:cNvSpPr/>
          <p:nvPr/>
        </p:nvSpPr>
        <p:spPr>
          <a:xfrm>
            <a:off x="7512543" y="4895317"/>
            <a:ext cx="4360489" cy="1220783"/>
          </a:xfrm>
          <a:prstGeom prst="rect">
            <a:avLst/>
          </a:prstGeom>
        </p:spPr>
        <p:txBody>
          <a:bodyPr wrap="none">
            <a:spAutoFit/>
          </a:bodyPr>
          <a:lstStyle/>
          <a:p>
            <a:r>
              <a:rPr lang="en-US" sz="7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Deep Dive</a:t>
            </a:r>
          </a:p>
        </p:txBody>
      </p:sp>
      <p:pic>
        <p:nvPicPr>
          <p:cNvPr id="7" name="Picture 6">
            <a:extLst>
              <a:ext uri="{FF2B5EF4-FFF2-40B4-BE49-F238E27FC236}">
                <a16:creationId xmlns:a16="http://schemas.microsoft.com/office/drawing/2014/main" id="{8862BD32-7853-A340-93EC-E25B85958B0A}"/>
              </a:ext>
            </a:extLst>
          </p:cNvPr>
          <p:cNvPicPr>
            <a:picLocks noChangeAspect="1"/>
          </p:cNvPicPr>
          <p:nvPr/>
        </p:nvPicPr>
        <p:blipFill>
          <a:blip r:embed="rId4">
            <a:lum bright="70000" contrast="-70000"/>
            <a:alphaModFix amt="20000"/>
          </a:blip>
          <a:stretch>
            <a:fillRect/>
          </a:stretch>
        </p:blipFill>
        <p:spPr>
          <a:xfrm>
            <a:off x="1045701" y="2457364"/>
            <a:ext cx="4993008" cy="3325049"/>
          </a:xfrm>
          <a:prstGeom prst="rect">
            <a:avLst/>
          </a:prstGeom>
        </p:spPr>
      </p:pic>
      <p:cxnSp>
        <p:nvCxnSpPr>
          <p:cNvPr id="9" name="Straight Connector 8">
            <a:extLst>
              <a:ext uri="{FF2B5EF4-FFF2-40B4-BE49-F238E27FC236}">
                <a16:creationId xmlns:a16="http://schemas.microsoft.com/office/drawing/2014/main" id="{D6A8B17C-1FB9-4E42-B21C-CB1E3E74BC46}"/>
              </a:ext>
            </a:extLst>
          </p:cNvPr>
          <p:cNvCxnSpPr/>
          <p:nvPr/>
        </p:nvCxnSpPr>
        <p:spPr>
          <a:xfrm>
            <a:off x="13302343" y="4670732"/>
            <a:ext cx="762000" cy="762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346A5C-903D-0F42-9747-EE1D3D169FBE}"/>
              </a:ext>
            </a:extLst>
          </p:cNvPr>
          <p:cNvCxnSpPr>
            <a:cxnSpLocks/>
          </p:cNvCxnSpPr>
          <p:nvPr/>
        </p:nvCxnSpPr>
        <p:spPr>
          <a:xfrm>
            <a:off x="7400881" y="6209633"/>
            <a:ext cx="448491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1">
            <a:extLst>
              <a:ext uri="{FF2B5EF4-FFF2-40B4-BE49-F238E27FC236}">
                <a16:creationId xmlns:a16="http://schemas.microsoft.com/office/drawing/2014/main" id="{00C2F1FB-EDE8-C447-B8CA-B25D3C5417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391" y="550191"/>
            <a:ext cx="1298976" cy="1324958"/>
          </a:xfrm>
          <a:prstGeom prst="rect">
            <a:avLst/>
          </a:prstGeom>
        </p:spPr>
      </p:pic>
    </p:spTree>
    <p:extLst>
      <p:ext uri="{BB962C8B-B14F-4D97-AF65-F5344CB8AC3E}">
        <p14:creationId xmlns:p14="http://schemas.microsoft.com/office/powerpoint/2010/main" val="4236657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2">
            <a:extLst>
              <a:ext uri="{FF2B5EF4-FFF2-40B4-BE49-F238E27FC236}">
                <a16:creationId xmlns:a16="http://schemas.microsoft.com/office/drawing/2014/main" id="{7ABBCCE7-BB63-DF4B-A53C-31C4F26A119D}"/>
              </a:ext>
            </a:extLst>
          </p:cNvPr>
          <p:cNvSpPr txBox="1">
            <a:spLocks/>
          </p:cNvSpPr>
          <p:nvPr/>
        </p:nvSpPr>
        <p:spPr>
          <a:xfrm>
            <a:off x="252366" y="272447"/>
            <a:ext cx="11939634" cy="60576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Center of Machine Learning</a:t>
            </a:r>
          </a:p>
        </p:txBody>
      </p:sp>
      <p:pic>
        <p:nvPicPr>
          <p:cNvPr id="8" name="Picture 7">
            <a:extLst>
              <a:ext uri="{FF2B5EF4-FFF2-40B4-BE49-F238E27FC236}">
                <a16:creationId xmlns:a16="http://schemas.microsoft.com/office/drawing/2014/main" id="{5D00B62B-46D9-8E4C-9915-5BA97B83B73D}"/>
              </a:ext>
            </a:extLst>
          </p:cNvPr>
          <p:cNvPicPr>
            <a:picLocks noChangeAspect="1"/>
          </p:cNvPicPr>
          <p:nvPr/>
        </p:nvPicPr>
        <p:blipFill>
          <a:blip r:embed="rId2"/>
          <a:stretch>
            <a:fillRect/>
          </a:stretch>
        </p:blipFill>
        <p:spPr>
          <a:xfrm>
            <a:off x="435430" y="1691823"/>
            <a:ext cx="1905000" cy="3556000"/>
          </a:xfrm>
          <a:prstGeom prst="rect">
            <a:avLst/>
          </a:prstGeom>
        </p:spPr>
      </p:pic>
      <p:pic>
        <p:nvPicPr>
          <p:cNvPr id="9" name="Picture 8">
            <a:extLst>
              <a:ext uri="{FF2B5EF4-FFF2-40B4-BE49-F238E27FC236}">
                <a16:creationId xmlns:a16="http://schemas.microsoft.com/office/drawing/2014/main" id="{E6A7A350-6926-1F41-A55A-BD6A6C29E4E6}"/>
              </a:ext>
            </a:extLst>
          </p:cNvPr>
          <p:cNvPicPr>
            <a:picLocks noChangeAspect="1"/>
          </p:cNvPicPr>
          <p:nvPr/>
        </p:nvPicPr>
        <p:blipFill rotWithShape="1">
          <a:blip r:embed="rId2"/>
          <a:srcRect t="50000"/>
          <a:stretch/>
        </p:blipFill>
        <p:spPr>
          <a:xfrm rot="10800000">
            <a:off x="2435683" y="1705431"/>
            <a:ext cx="1905000" cy="1778000"/>
          </a:xfrm>
          <a:prstGeom prst="rect">
            <a:avLst/>
          </a:prstGeom>
        </p:spPr>
      </p:pic>
      <p:pic>
        <p:nvPicPr>
          <p:cNvPr id="10" name="Picture 9">
            <a:extLst>
              <a:ext uri="{FF2B5EF4-FFF2-40B4-BE49-F238E27FC236}">
                <a16:creationId xmlns:a16="http://schemas.microsoft.com/office/drawing/2014/main" id="{881D86C6-B4D9-2D4D-B9B0-BB03731E1A10}"/>
              </a:ext>
            </a:extLst>
          </p:cNvPr>
          <p:cNvPicPr>
            <a:picLocks noChangeAspect="1"/>
          </p:cNvPicPr>
          <p:nvPr/>
        </p:nvPicPr>
        <p:blipFill rotWithShape="1">
          <a:blip r:embed="rId2"/>
          <a:srcRect l="1429" t="774" r="-1429" b="52288"/>
          <a:stretch/>
        </p:blipFill>
        <p:spPr>
          <a:xfrm rot="10800000">
            <a:off x="2408467" y="3578681"/>
            <a:ext cx="1905000" cy="1669142"/>
          </a:xfrm>
          <a:prstGeom prst="rect">
            <a:avLst/>
          </a:prstGeom>
        </p:spPr>
      </p:pic>
      <p:sp>
        <p:nvSpPr>
          <p:cNvPr id="11" name="TextBox 10">
            <a:extLst>
              <a:ext uri="{FF2B5EF4-FFF2-40B4-BE49-F238E27FC236}">
                <a16:creationId xmlns:a16="http://schemas.microsoft.com/office/drawing/2014/main" id="{16F62C6D-B876-8540-8F9C-82B899E3CC81}"/>
              </a:ext>
            </a:extLst>
          </p:cNvPr>
          <p:cNvSpPr txBox="1"/>
          <p:nvPr/>
        </p:nvSpPr>
        <p:spPr>
          <a:xfrm>
            <a:off x="1061360" y="2894809"/>
            <a:ext cx="1096454" cy="1269578"/>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Use </a:t>
            </a:r>
          </a:p>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Case</a:t>
            </a:r>
          </a:p>
        </p:txBody>
      </p:sp>
      <p:sp>
        <p:nvSpPr>
          <p:cNvPr id="12" name="TextBox 11">
            <a:extLst>
              <a:ext uri="{FF2B5EF4-FFF2-40B4-BE49-F238E27FC236}">
                <a16:creationId xmlns:a16="http://schemas.microsoft.com/office/drawing/2014/main" id="{187EE424-F847-BC49-924A-6589D7749877}"/>
              </a:ext>
            </a:extLst>
          </p:cNvPr>
          <p:cNvSpPr txBox="1"/>
          <p:nvPr/>
        </p:nvSpPr>
        <p:spPr>
          <a:xfrm>
            <a:off x="2584204" y="2587032"/>
            <a:ext cx="1359346" cy="661720"/>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Model</a:t>
            </a:r>
          </a:p>
        </p:txBody>
      </p:sp>
      <p:sp>
        <p:nvSpPr>
          <p:cNvPr id="13" name="TextBox 12">
            <a:extLst>
              <a:ext uri="{FF2B5EF4-FFF2-40B4-BE49-F238E27FC236}">
                <a16:creationId xmlns:a16="http://schemas.microsoft.com/office/drawing/2014/main" id="{6F459230-21C9-134A-89A1-4FC014D1CDFC}"/>
              </a:ext>
            </a:extLst>
          </p:cNvPr>
          <p:cNvSpPr txBox="1"/>
          <p:nvPr/>
        </p:nvSpPr>
        <p:spPr>
          <a:xfrm>
            <a:off x="2584205" y="3797698"/>
            <a:ext cx="1098058" cy="661720"/>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pic>
        <p:nvPicPr>
          <p:cNvPr id="14" name="Picture 13">
            <a:extLst>
              <a:ext uri="{FF2B5EF4-FFF2-40B4-BE49-F238E27FC236}">
                <a16:creationId xmlns:a16="http://schemas.microsoft.com/office/drawing/2014/main" id="{5C6D94CE-D78E-2947-B0B9-3BFA746BC02F}"/>
              </a:ext>
            </a:extLst>
          </p:cNvPr>
          <p:cNvPicPr>
            <a:picLocks noChangeAspect="1"/>
          </p:cNvPicPr>
          <p:nvPr/>
        </p:nvPicPr>
        <p:blipFill>
          <a:blip r:embed="rId2"/>
          <a:stretch>
            <a:fillRect/>
          </a:stretch>
        </p:blipFill>
        <p:spPr>
          <a:xfrm>
            <a:off x="7565894" y="1028905"/>
            <a:ext cx="1260926" cy="2353728"/>
          </a:xfrm>
          <a:prstGeom prst="rect">
            <a:avLst/>
          </a:prstGeom>
        </p:spPr>
      </p:pic>
      <p:pic>
        <p:nvPicPr>
          <p:cNvPr id="15" name="Picture 14">
            <a:extLst>
              <a:ext uri="{FF2B5EF4-FFF2-40B4-BE49-F238E27FC236}">
                <a16:creationId xmlns:a16="http://schemas.microsoft.com/office/drawing/2014/main" id="{C8DB69BA-9234-914F-BBFC-81F6669A1591}"/>
              </a:ext>
            </a:extLst>
          </p:cNvPr>
          <p:cNvPicPr>
            <a:picLocks noChangeAspect="1"/>
          </p:cNvPicPr>
          <p:nvPr/>
        </p:nvPicPr>
        <p:blipFill rotWithShape="1">
          <a:blip r:embed="rId2"/>
          <a:srcRect t="50000"/>
          <a:stretch/>
        </p:blipFill>
        <p:spPr>
          <a:xfrm rot="10800000">
            <a:off x="8941054" y="617426"/>
            <a:ext cx="1655533" cy="1545164"/>
          </a:xfrm>
          <a:prstGeom prst="rect">
            <a:avLst/>
          </a:prstGeom>
        </p:spPr>
      </p:pic>
      <p:pic>
        <p:nvPicPr>
          <p:cNvPr id="16" name="Picture 15">
            <a:extLst>
              <a:ext uri="{FF2B5EF4-FFF2-40B4-BE49-F238E27FC236}">
                <a16:creationId xmlns:a16="http://schemas.microsoft.com/office/drawing/2014/main" id="{22DEA928-C07C-0E4A-9838-643A703F0F14}"/>
              </a:ext>
            </a:extLst>
          </p:cNvPr>
          <p:cNvPicPr>
            <a:picLocks noChangeAspect="1"/>
          </p:cNvPicPr>
          <p:nvPr/>
        </p:nvPicPr>
        <p:blipFill rotWithShape="1">
          <a:blip r:embed="rId2"/>
          <a:srcRect l="1429" t="774" r="-1429" b="52288"/>
          <a:stretch/>
        </p:blipFill>
        <p:spPr>
          <a:xfrm rot="10800000">
            <a:off x="8944431" y="2283369"/>
            <a:ext cx="1260926" cy="1104811"/>
          </a:xfrm>
          <a:prstGeom prst="rect">
            <a:avLst/>
          </a:prstGeom>
        </p:spPr>
      </p:pic>
      <p:sp>
        <p:nvSpPr>
          <p:cNvPr id="17" name="TextBox 16">
            <a:extLst>
              <a:ext uri="{FF2B5EF4-FFF2-40B4-BE49-F238E27FC236}">
                <a16:creationId xmlns:a16="http://schemas.microsoft.com/office/drawing/2014/main" id="{D25C7F63-9695-DF48-9CF8-1F3A2927421B}"/>
              </a:ext>
            </a:extLst>
          </p:cNvPr>
          <p:cNvSpPr txBox="1"/>
          <p:nvPr/>
        </p:nvSpPr>
        <p:spPr>
          <a:xfrm>
            <a:off x="7925583" y="1751111"/>
            <a:ext cx="1065895" cy="900375"/>
          </a:xfrm>
          <a:prstGeom prst="rect">
            <a:avLst/>
          </a:prstGeom>
          <a:noFill/>
        </p:spPr>
        <p:txBody>
          <a:bodyPr wrap="square" lIns="152400" tIns="121920" rIns="152400" bIns="121920" rtlCol="0">
            <a:spAutoFit/>
          </a:bodyPr>
          <a:lstStyle/>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Use </a:t>
            </a:r>
          </a:p>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Case</a:t>
            </a:r>
          </a:p>
        </p:txBody>
      </p:sp>
      <p:sp>
        <p:nvSpPr>
          <p:cNvPr id="18" name="TextBox 17">
            <a:extLst>
              <a:ext uri="{FF2B5EF4-FFF2-40B4-BE49-F238E27FC236}">
                <a16:creationId xmlns:a16="http://schemas.microsoft.com/office/drawing/2014/main" id="{E9651DC6-3FDD-0948-A8BF-37B03ABC2B6B}"/>
              </a:ext>
            </a:extLst>
          </p:cNvPr>
          <p:cNvSpPr txBox="1"/>
          <p:nvPr/>
        </p:nvSpPr>
        <p:spPr>
          <a:xfrm>
            <a:off x="9159616" y="1360236"/>
            <a:ext cx="898695" cy="477118"/>
          </a:xfrm>
          <a:prstGeom prst="rect">
            <a:avLst/>
          </a:prstGeom>
          <a:noFill/>
        </p:spPr>
        <p:txBody>
          <a:bodyPr wrap="square" lIns="152400" tIns="121920" rIns="152400" bIns="121920" rtlCol="0">
            <a:spAutoFit/>
          </a:bodyPr>
          <a:lstStyle/>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Model</a:t>
            </a:r>
          </a:p>
        </p:txBody>
      </p:sp>
      <p:sp>
        <p:nvSpPr>
          <p:cNvPr id="19" name="TextBox 18">
            <a:extLst>
              <a:ext uri="{FF2B5EF4-FFF2-40B4-BE49-F238E27FC236}">
                <a16:creationId xmlns:a16="http://schemas.microsoft.com/office/drawing/2014/main" id="{D2662BA5-D23B-034A-B364-63C64F98BC2C}"/>
              </a:ext>
            </a:extLst>
          </p:cNvPr>
          <p:cNvSpPr txBox="1"/>
          <p:nvPr/>
        </p:nvSpPr>
        <p:spPr>
          <a:xfrm>
            <a:off x="9092952" y="2403926"/>
            <a:ext cx="976332" cy="477118"/>
          </a:xfrm>
          <a:prstGeom prst="rect">
            <a:avLst/>
          </a:prstGeom>
          <a:noFill/>
        </p:spPr>
        <p:txBody>
          <a:bodyPr wrap="square" lIns="152400" tIns="121920" rIns="152400" bIns="121920" rtlCol="0">
            <a:spAutoFit/>
          </a:bodyPr>
          <a:lstStyle/>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20" name="TextBox 19">
            <a:extLst>
              <a:ext uri="{FF2B5EF4-FFF2-40B4-BE49-F238E27FC236}">
                <a16:creationId xmlns:a16="http://schemas.microsoft.com/office/drawing/2014/main" id="{EFFBD480-8455-C946-829B-59188F22BDD5}"/>
              </a:ext>
            </a:extLst>
          </p:cNvPr>
          <p:cNvSpPr txBox="1"/>
          <p:nvPr/>
        </p:nvSpPr>
        <p:spPr>
          <a:xfrm>
            <a:off x="5008177" y="1917048"/>
            <a:ext cx="179677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Overfitting</a:t>
            </a:r>
          </a:p>
        </p:txBody>
      </p:sp>
      <p:pic>
        <p:nvPicPr>
          <p:cNvPr id="21" name="Picture 20">
            <a:extLst>
              <a:ext uri="{FF2B5EF4-FFF2-40B4-BE49-F238E27FC236}">
                <a16:creationId xmlns:a16="http://schemas.microsoft.com/office/drawing/2014/main" id="{B79A543B-7966-C04C-8397-FAC3A6D48ECB}"/>
              </a:ext>
            </a:extLst>
          </p:cNvPr>
          <p:cNvPicPr>
            <a:picLocks noChangeAspect="1"/>
          </p:cNvPicPr>
          <p:nvPr/>
        </p:nvPicPr>
        <p:blipFill>
          <a:blip r:embed="rId2"/>
          <a:stretch>
            <a:fillRect/>
          </a:stretch>
        </p:blipFill>
        <p:spPr>
          <a:xfrm>
            <a:off x="7565894" y="3727038"/>
            <a:ext cx="1260926" cy="2353728"/>
          </a:xfrm>
          <a:prstGeom prst="rect">
            <a:avLst/>
          </a:prstGeom>
        </p:spPr>
      </p:pic>
      <p:pic>
        <p:nvPicPr>
          <p:cNvPr id="22" name="Picture 21">
            <a:extLst>
              <a:ext uri="{FF2B5EF4-FFF2-40B4-BE49-F238E27FC236}">
                <a16:creationId xmlns:a16="http://schemas.microsoft.com/office/drawing/2014/main" id="{8B41FBD7-3674-894E-875F-63C683BE8961}"/>
              </a:ext>
            </a:extLst>
          </p:cNvPr>
          <p:cNvPicPr>
            <a:picLocks noChangeAspect="1"/>
          </p:cNvPicPr>
          <p:nvPr/>
        </p:nvPicPr>
        <p:blipFill rotWithShape="1">
          <a:blip r:embed="rId2"/>
          <a:srcRect t="50000"/>
          <a:stretch/>
        </p:blipFill>
        <p:spPr>
          <a:xfrm rot="10800000">
            <a:off x="8941053" y="3769605"/>
            <a:ext cx="1169054" cy="1091117"/>
          </a:xfrm>
          <a:prstGeom prst="rect">
            <a:avLst/>
          </a:prstGeom>
        </p:spPr>
      </p:pic>
      <p:pic>
        <p:nvPicPr>
          <p:cNvPr id="23" name="Picture 22">
            <a:extLst>
              <a:ext uri="{FF2B5EF4-FFF2-40B4-BE49-F238E27FC236}">
                <a16:creationId xmlns:a16="http://schemas.microsoft.com/office/drawing/2014/main" id="{FB21BDC0-1C3A-2A4D-8DF3-D53012C93D27}"/>
              </a:ext>
            </a:extLst>
          </p:cNvPr>
          <p:cNvPicPr>
            <a:picLocks noChangeAspect="1"/>
          </p:cNvPicPr>
          <p:nvPr/>
        </p:nvPicPr>
        <p:blipFill rotWithShape="1">
          <a:blip r:embed="rId2"/>
          <a:srcRect l="1429" t="774" r="-1429" b="52288"/>
          <a:stretch/>
        </p:blipFill>
        <p:spPr>
          <a:xfrm rot="10800000">
            <a:off x="8946614" y="4981869"/>
            <a:ext cx="1663578" cy="1457611"/>
          </a:xfrm>
          <a:prstGeom prst="rect">
            <a:avLst/>
          </a:prstGeom>
        </p:spPr>
      </p:pic>
      <p:sp>
        <p:nvSpPr>
          <p:cNvPr id="24" name="TextBox 23">
            <a:extLst>
              <a:ext uri="{FF2B5EF4-FFF2-40B4-BE49-F238E27FC236}">
                <a16:creationId xmlns:a16="http://schemas.microsoft.com/office/drawing/2014/main" id="{EDD2FBC9-4BD4-C248-84D2-B040B5DB6086}"/>
              </a:ext>
            </a:extLst>
          </p:cNvPr>
          <p:cNvSpPr txBox="1"/>
          <p:nvPr/>
        </p:nvSpPr>
        <p:spPr>
          <a:xfrm>
            <a:off x="7925583" y="4449243"/>
            <a:ext cx="1065895" cy="900375"/>
          </a:xfrm>
          <a:prstGeom prst="rect">
            <a:avLst/>
          </a:prstGeom>
          <a:noFill/>
        </p:spPr>
        <p:txBody>
          <a:bodyPr wrap="square" lIns="152400" tIns="121920" rIns="152400" bIns="121920" rtlCol="0">
            <a:spAutoFit/>
          </a:bodyPr>
          <a:lstStyle/>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Use </a:t>
            </a:r>
          </a:p>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Case</a:t>
            </a:r>
          </a:p>
        </p:txBody>
      </p:sp>
      <p:sp>
        <p:nvSpPr>
          <p:cNvPr id="25" name="TextBox 24">
            <a:extLst>
              <a:ext uri="{FF2B5EF4-FFF2-40B4-BE49-F238E27FC236}">
                <a16:creationId xmlns:a16="http://schemas.microsoft.com/office/drawing/2014/main" id="{B19220C4-1B9C-DE4D-B36E-83738AE84358}"/>
              </a:ext>
            </a:extLst>
          </p:cNvPr>
          <p:cNvSpPr txBox="1"/>
          <p:nvPr/>
        </p:nvSpPr>
        <p:spPr>
          <a:xfrm>
            <a:off x="8972043" y="4276039"/>
            <a:ext cx="898695" cy="477118"/>
          </a:xfrm>
          <a:prstGeom prst="rect">
            <a:avLst/>
          </a:prstGeom>
          <a:noFill/>
        </p:spPr>
        <p:txBody>
          <a:bodyPr wrap="square" lIns="152400" tIns="121920" rIns="152400" bIns="121920" rtlCol="0">
            <a:spAutoFit/>
          </a:bodyPr>
          <a:lstStyle/>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Model</a:t>
            </a:r>
          </a:p>
        </p:txBody>
      </p:sp>
      <p:sp>
        <p:nvSpPr>
          <p:cNvPr id="26" name="TextBox 25">
            <a:extLst>
              <a:ext uri="{FF2B5EF4-FFF2-40B4-BE49-F238E27FC236}">
                <a16:creationId xmlns:a16="http://schemas.microsoft.com/office/drawing/2014/main" id="{B34B1E74-B120-5642-99D7-D56629DBF1F7}"/>
              </a:ext>
            </a:extLst>
          </p:cNvPr>
          <p:cNvSpPr txBox="1"/>
          <p:nvPr/>
        </p:nvSpPr>
        <p:spPr>
          <a:xfrm>
            <a:off x="9095137" y="5102427"/>
            <a:ext cx="976332" cy="477118"/>
          </a:xfrm>
          <a:prstGeom prst="rect">
            <a:avLst/>
          </a:prstGeom>
          <a:noFill/>
        </p:spPr>
        <p:txBody>
          <a:bodyPr wrap="square" lIns="152400" tIns="121920" rIns="152400" bIns="121920" rtlCol="0">
            <a:spAutoFit/>
          </a:bodyPr>
          <a:lstStyle/>
          <a:p>
            <a:pPr>
              <a:lnSpc>
                <a:spcPct val="90000"/>
              </a:lnSpc>
              <a:spcAft>
                <a:spcPts val="1500"/>
              </a:spcAft>
            </a:pPr>
            <a:r>
              <a:rPr lang="en-US" sz="1667" b="1"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27" name="TextBox 26">
            <a:extLst>
              <a:ext uri="{FF2B5EF4-FFF2-40B4-BE49-F238E27FC236}">
                <a16:creationId xmlns:a16="http://schemas.microsoft.com/office/drawing/2014/main" id="{176D6F19-C961-D048-BA90-51C4D78D821D}"/>
              </a:ext>
            </a:extLst>
          </p:cNvPr>
          <p:cNvSpPr txBox="1"/>
          <p:nvPr/>
        </p:nvSpPr>
        <p:spPr>
          <a:xfrm>
            <a:off x="5008177" y="4615181"/>
            <a:ext cx="1998881"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Underfitting</a:t>
            </a:r>
          </a:p>
        </p:txBody>
      </p:sp>
    </p:spTree>
    <p:extLst>
      <p:ext uri="{BB962C8B-B14F-4D97-AF65-F5344CB8AC3E}">
        <p14:creationId xmlns:p14="http://schemas.microsoft.com/office/powerpoint/2010/main" val="31501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7" grpId="0"/>
      <p:bldP spid="18" grpId="0"/>
      <p:bldP spid="19" grpId="0"/>
      <p:bldP spid="20" grpId="0"/>
      <p:bldP spid="24" grpId="0"/>
      <p:bldP spid="25" grpId="0"/>
      <p:bldP spid="26"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2">
            <a:extLst>
              <a:ext uri="{FF2B5EF4-FFF2-40B4-BE49-F238E27FC236}">
                <a16:creationId xmlns:a16="http://schemas.microsoft.com/office/drawing/2014/main" id="{8EF59C81-D83F-1647-86F1-35173ECF11C1}"/>
              </a:ext>
            </a:extLst>
          </p:cNvPr>
          <p:cNvSpPr txBox="1">
            <a:spLocks/>
          </p:cNvSpPr>
          <p:nvPr/>
        </p:nvSpPr>
        <p:spPr>
          <a:xfrm>
            <a:off x="252366" y="272447"/>
            <a:ext cx="11939634" cy="60576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Learning Theory Fundamentals</a:t>
            </a:r>
          </a:p>
        </p:txBody>
      </p:sp>
      <p:pic>
        <p:nvPicPr>
          <p:cNvPr id="3" name="Picture 2">
            <a:extLst>
              <a:ext uri="{FF2B5EF4-FFF2-40B4-BE49-F238E27FC236}">
                <a16:creationId xmlns:a16="http://schemas.microsoft.com/office/drawing/2014/main" id="{ABE8030B-EC81-5045-9C93-1A9377197B52}"/>
              </a:ext>
            </a:extLst>
          </p:cNvPr>
          <p:cNvPicPr>
            <a:picLocks noChangeAspect="1"/>
          </p:cNvPicPr>
          <p:nvPr/>
        </p:nvPicPr>
        <p:blipFill>
          <a:blip r:embed="rId2"/>
          <a:stretch>
            <a:fillRect/>
          </a:stretch>
        </p:blipFill>
        <p:spPr>
          <a:xfrm>
            <a:off x="435430" y="1691823"/>
            <a:ext cx="1905000" cy="3556000"/>
          </a:xfrm>
          <a:prstGeom prst="rect">
            <a:avLst/>
          </a:prstGeom>
        </p:spPr>
      </p:pic>
      <p:pic>
        <p:nvPicPr>
          <p:cNvPr id="4" name="Picture 3">
            <a:extLst>
              <a:ext uri="{FF2B5EF4-FFF2-40B4-BE49-F238E27FC236}">
                <a16:creationId xmlns:a16="http://schemas.microsoft.com/office/drawing/2014/main" id="{60393BEF-6C1B-E941-8E56-8BD879C1F63E}"/>
              </a:ext>
            </a:extLst>
          </p:cNvPr>
          <p:cNvPicPr>
            <a:picLocks noChangeAspect="1"/>
          </p:cNvPicPr>
          <p:nvPr/>
        </p:nvPicPr>
        <p:blipFill rotWithShape="1">
          <a:blip r:embed="rId2"/>
          <a:srcRect t="50000"/>
          <a:stretch/>
        </p:blipFill>
        <p:spPr>
          <a:xfrm rot="10800000">
            <a:off x="2435683" y="1705431"/>
            <a:ext cx="1905000" cy="1778000"/>
          </a:xfrm>
          <a:prstGeom prst="rect">
            <a:avLst/>
          </a:prstGeom>
        </p:spPr>
      </p:pic>
      <p:pic>
        <p:nvPicPr>
          <p:cNvPr id="5" name="Picture 4">
            <a:extLst>
              <a:ext uri="{FF2B5EF4-FFF2-40B4-BE49-F238E27FC236}">
                <a16:creationId xmlns:a16="http://schemas.microsoft.com/office/drawing/2014/main" id="{3B079A6E-470E-5D41-923B-C695CBF96B39}"/>
              </a:ext>
            </a:extLst>
          </p:cNvPr>
          <p:cNvPicPr>
            <a:picLocks noChangeAspect="1"/>
          </p:cNvPicPr>
          <p:nvPr/>
        </p:nvPicPr>
        <p:blipFill rotWithShape="1">
          <a:blip r:embed="rId2"/>
          <a:srcRect l="1429" t="774" r="-1429" b="52288"/>
          <a:stretch/>
        </p:blipFill>
        <p:spPr>
          <a:xfrm rot="10800000">
            <a:off x="2408467" y="3578681"/>
            <a:ext cx="1905000" cy="1669142"/>
          </a:xfrm>
          <a:prstGeom prst="rect">
            <a:avLst/>
          </a:prstGeom>
        </p:spPr>
      </p:pic>
      <p:sp>
        <p:nvSpPr>
          <p:cNvPr id="6" name="TextBox 5">
            <a:extLst>
              <a:ext uri="{FF2B5EF4-FFF2-40B4-BE49-F238E27FC236}">
                <a16:creationId xmlns:a16="http://schemas.microsoft.com/office/drawing/2014/main" id="{F6C4EA6A-C1B6-CB49-973D-D3F3B5D4C606}"/>
              </a:ext>
            </a:extLst>
          </p:cNvPr>
          <p:cNvSpPr txBox="1"/>
          <p:nvPr/>
        </p:nvSpPr>
        <p:spPr>
          <a:xfrm>
            <a:off x="1061360" y="2894809"/>
            <a:ext cx="1096454" cy="1269578"/>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Use </a:t>
            </a:r>
          </a:p>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Case</a:t>
            </a:r>
          </a:p>
        </p:txBody>
      </p:sp>
      <p:sp>
        <p:nvSpPr>
          <p:cNvPr id="7" name="TextBox 6">
            <a:extLst>
              <a:ext uri="{FF2B5EF4-FFF2-40B4-BE49-F238E27FC236}">
                <a16:creationId xmlns:a16="http://schemas.microsoft.com/office/drawing/2014/main" id="{1F7C4532-973D-7E48-85C1-AE1C06421AFA}"/>
              </a:ext>
            </a:extLst>
          </p:cNvPr>
          <p:cNvSpPr txBox="1"/>
          <p:nvPr/>
        </p:nvSpPr>
        <p:spPr>
          <a:xfrm>
            <a:off x="2584204" y="2587032"/>
            <a:ext cx="1359346" cy="661720"/>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Model</a:t>
            </a:r>
          </a:p>
        </p:txBody>
      </p:sp>
      <p:sp>
        <p:nvSpPr>
          <p:cNvPr id="8" name="TextBox 7">
            <a:extLst>
              <a:ext uri="{FF2B5EF4-FFF2-40B4-BE49-F238E27FC236}">
                <a16:creationId xmlns:a16="http://schemas.microsoft.com/office/drawing/2014/main" id="{AA3DCFE4-BF66-CE49-B97A-40B6A8EA1D63}"/>
              </a:ext>
            </a:extLst>
          </p:cNvPr>
          <p:cNvSpPr txBox="1"/>
          <p:nvPr/>
        </p:nvSpPr>
        <p:spPr>
          <a:xfrm>
            <a:off x="2584205" y="3797698"/>
            <a:ext cx="1098058" cy="661720"/>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9" name="Up-Down Arrow 8">
            <a:extLst>
              <a:ext uri="{FF2B5EF4-FFF2-40B4-BE49-F238E27FC236}">
                <a16:creationId xmlns:a16="http://schemas.microsoft.com/office/drawing/2014/main" id="{FFADB489-1F17-0A4D-8526-9E53A1DABDFA}"/>
              </a:ext>
            </a:extLst>
          </p:cNvPr>
          <p:cNvSpPr/>
          <p:nvPr/>
        </p:nvSpPr>
        <p:spPr bwMode="auto">
          <a:xfrm>
            <a:off x="5144002" y="2190752"/>
            <a:ext cx="884464" cy="2558143"/>
          </a:xfrm>
          <a:prstGeom prst="upDownArrow">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D059DC2A-7AA0-8A47-8958-710CBFD0E661}"/>
              </a:ext>
            </a:extLst>
          </p:cNvPr>
          <p:cNvSpPr txBox="1"/>
          <p:nvPr/>
        </p:nvSpPr>
        <p:spPr>
          <a:xfrm>
            <a:off x="6408964" y="2031558"/>
            <a:ext cx="5034643" cy="3216714"/>
          </a:xfrm>
          <a:prstGeom prst="rect">
            <a:avLst/>
          </a:prstGeom>
          <a:noFill/>
        </p:spPr>
        <p:txBody>
          <a:bodyPr wrap="square" lIns="152400" tIns="121920" rIns="152400" bIns="121920" rtlCol="0">
            <a:spAutoFit/>
          </a:bodyPr>
          <a:lstStyle/>
          <a:p>
            <a:pPr algn="ctr">
              <a:lnSpc>
                <a:spcPct val="90000"/>
              </a:lnSpc>
              <a:spcAft>
                <a:spcPts val="1500"/>
              </a:spcAft>
            </a:pPr>
            <a:r>
              <a:rPr lang="en-US" sz="2667" dirty="0">
                <a:solidFill>
                  <a:schemeClr val="bg1"/>
                </a:solidFill>
              </a:rPr>
              <a:t>Domain experts who know the use case very well can provide high-quality information</a:t>
            </a:r>
          </a:p>
          <a:p>
            <a:pPr algn="ctr">
              <a:lnSpc>
                <a:spcPct val="90000"/>
              </a:lnSpc>
              <a:spcAft>
                <a:spcPts val="1500"/>
              </a:spcAft>
            </a:pPr>
            <a:endParaRPr lang="en-US" sz="2667" dirty="0">
              <a:solidFill>
                <a:schemeClr val="bg1"/>
              </a:solidFill>
            </a:endParaRPr>
          </a:p>
          <a:p>
            <a:pPr algn="ctr">
              <a:lnSpc>
                <a:spcPct val="90000"/>
              </a:lnSpc>
              <a:spcAft>
                <a:spcPts val="1500"/>
              </a:spcAft>
            </a:pPr>
            <a:r>
              <a:rPr lang="en-US" sz="2667" dirty="0">
                <a:solidFill>
                  <a:schemeClr val="bg1"/>
                </a:solidFill>
              </a:rPr>
              <a:t>You can incorporate that information into your model as features</a:t>
            </a:r>
          </a:p>
        </p:txBody>
      </p:sp>
    </p:spTree>
    <p:extLst>
      <p:ext uri="{BB962C8B-B14F-4D97-AF65-F5344CB8AC3E}">
        <p14:creationId xmlns:p14="http://schemas.microsoft.com/office/powerpoint/2010/main" val="1935309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22959-51D7-2C46-9CFD-F3BF90D46DB9}"/>
              </a:ext>
            </a:extLst>
          </p:cNvPr>
          <p:cNvPicPr>
            <a:picLocks noChangeAspect="1"/>
          </p:cNvPicPr>
          <p:nvPr/>
        </p:nvPicPr>
        <p:blipFill>
          <a:blip r:embed="rId2"/>
          <a:stretch>
            <a:fillRect/>
          </a:stretch>
        </p:blipFill>
        <p:spPr>
          <a:xfrm>
            <a:off x="0" y="13807"/>
            <a:ext cx="12192000" cy="6830386"/>
          </a:xfrm>
          <a:prstGeom prst="rect">
            <a:avLst/>
          </a:prstGeom>
        </p:spPr>
      </p:pic>
      <p:sp>
        <p:nvSpPr>
          <p:cNvPr id="2" name="TextBox 1">
            <a:extLst>
              <a:ext uri="{FF2B5EF4-FFF2-40B4-BE49-F238E27FC236}">
                <a16:creationId xmlns:a16="http://schemas.microsoft.com/office/drawing/2014/main" id="{4BAEC3B9-C51B-9B4C-AF40-C8D2B4993BDE}"/>
              </a:ext>
            </a:extLst>
          </p:cNvPr>
          <p:cNvSpPr txBox="1"/>
          <p:nvPr/>
        </p:nvSpPr>
        <p:spPr>
          <a:xfrm>
            <a:off x="3018621" y="2765234"/>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spTree>
    <p:extLst>
      <p:ext uri="{BB962C8B-B14F-4D97-AF65-F5344CB8AC3E}">
        <p14:creationId xmlns:p14="http://schemas.microsoft.com/office/powerpoint/2010/main" val="579438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2">
            <a:extLst>
              <a:ext uri="{FF2B5EF4-FFF2-40B4-BE49-F238E27FC236}">
                <a16:creationId xmlns:a16="http://schemas.microsoft.com/office/drawing/2014/main" id="{8384CC4F-6D08-E949-8F2C-05FA74D3BBCF}"/>
              </a:ext>
            </a:extLst>
          </p:cNvPr>
          <p:cNvSpPr txBox="1">
            <a:spLocks/>
          </p:cNvSpPr>
          <p:nvPr/>
        </p:nvSpPr>
        <p:spPr>
          <a:xfrm>
            <a:off x="252366" y="272447"/>
            <a:ext cx="11939634" cy="60576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Breaking Down the Problem</a:t>
            </a:r>
          </a:p>
        </p:txBody>
      </p:sp>
      <p:pic>
        <p:nvPicPr>
          <p:cNvPr id="9" name="Picture 8">
            <a:extLst>
              <a:ext uri="{FF2B5EF4-FFF2-40B4-BE49-F238E27FC236}">
                <a16:creationId xmlns:a16="http://schemas.microsoft.com/office/drawing/2014/main" id="{2D75986C-595E-9940-B177-3D69A659BCDD}"/>
              </a:ext>
            </a:extLst>
          </p:cNvPr>
          <p:cNvPicPr>
            <a:picLocks noChangeAspect="1"/>
          </p:cNvPicPr>
          <p:nvPr/>
        </p:nvPicPr>
        <p:blipFill>
          <a:blip r:embed="rId2"/>
          <a:stretch>
            <a:fillRect/>
          </a:stretch>
        </p:blipFill>
        <p:spPr>
          <a:xfrm>
            <a:off x="192188" y="1537608"/>
            <a:ext cx="1905000" cy="3556000"/>
          </a:xfrm>
          <a:prstGeom prst="rect">
            <a:avLst/>
          </a:prstGeom>
        </p:spPr>
      </p:pic>
      <p:sp>
        <p:nvSpPr>
          <p:cNvPr id="10" name="TextBox 9">
            <a:extLst>
              <a:ext uri="{FF2B5EF4-FFF2-40B4-BE49-F238E27FC236}">
                <a16:creationId xmlns:a16="http://schemas.microsoft.com/office/drawing/2014/main" id="{6C427C2A-9AE0-C543-A2EB-7DE41480E766}"/>
              </a:ext>
            </a:extLst>
          </p:cNvPr>
          <p:cNvSpPr txBox="1"/>
          <p:nvPr/>
        </p:nvSpPr>
        <p:spPr>
          <a:xfrm>
            <a:off x="818118" y="2740593"/>
            <a:ext cx="1096454" cy="1269578"/>
          </a:xfrm>
          <a:prstGeom prst="rect">
            <a:avLst/>
          </a:prstGeom>
          <a:noFill/>
        </p:spPr>
        <p:txBody>
          <a:bodyPr wrap="none" lIns="152400" tIns="121920" rIns="152400" bIns="121920" rtlCol="0">
            <a:spAutoFit/>
          </a:bodyPr>
          <a:lstStyle/>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Use </a:t>
            </a:r>
          </a:p>
          <a:p>
            <a:pPr>
              <a:lnSpc>
                <a:spcPct val="90000"/>
              </a:lnSpc>
              <a:spcAft>
                <a:spcPts val="1500"/>
              </a:spcAft>
            </a:pPr>
            <a:r>
              <a:rPr lang="en-US" sz="3000" b="1" dirty="0">
                <a:latin typeface="Amazon Ember Light" panose="020B0403020204020204" pitchFamily="34" charset="0"/>
                <a:ea typeface="Amazon Ember Light" panose="020B0403020204020204" pitchFamily="34" charset="0"/>
                <a:cs typeface="Amazon Ember Light" panose="020B0403020204020204" pitchFamily="34" charset="0"/>
              </a:rPr>
              <a:t>Case</a:t>
            </a:r>
          </a:p>
        </p:txBody>
      </p:sp>
      <p:sp>
        <p:nvSpPr>
          <p:cNvPr id="11" name="TextBox 10">
            <a:extLst>
              <a:ext uri="{FF2B5EF4-FFF2-40B4-BE49-F238E27FC236}">
                <a16:creationId xmlns:a16="http://schemas.microsoft.com/office/drawing/2014/main" id="{4038C6EB-42B2-5246-97CF-09795744B97C}"/>
              </a:ext>
            </a:extLst>
          </p:cNvPr>
          <p:cNvSpPr txBox="1"/>
          <p:nvPr/>
        </p:nvSpPr>
        <p:spPr>
          <a:xfrm>
            <a:off x="3926794" y="1191538"/>
            <a:ext cx="325063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What data do I have?</a:t>
            </a:r>
          </a:p>
        </p:txBody>
      </p:sp>
      <p:cxnSp>
        <p:nvCxnSpPr>
          <p:cNvPr id="15" name="Straight Arrow Connector 14">
            <a:extLst>
              <a:ext uri="{FF2B5EF4-FFF2-40B4-BE49-F238E27FC236}">
                <a16:creationId xmlns:a16="http://schemas.microsoft.com/office/drawing/2014/main" id="{51DD31E9-14B0-8044-BB02-ADB5F3A16A80}"/>
              </a:ext>
            </a:extLst>
          </p:cNvPr>
          <p:cNvCxnSpPr>
            <a:cxnSpLocks/>
          </p:cNvCxnSpPr>
          <p:nvPr/>
        </p:nvCxnSpPr>
        <p:spPr>
          <a:xfrm flipV="1">
            <a:off x="2424963" y="1695877"/>
            <a:ext cx="1099288" cy="522088"/>
          </a:xfrm>
          <a:prstGeom prst="straightConnector1">
            <a:avLst/>
          </a:prstGeom>
          <a:ln w="57150">
            <a:solidFill>
              <a:srgbClr val="FF93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1DCD47-7153-4449-B95E-013FE2918895}"/>
              </a:ext>
            </a:extLst>
          </p:cNvPr>
          <p:cNvSpPr txBox="1"/>
          <p:nvPr/>
        </p:nvSpPr>
        <p:spPr>
          <a:xfrm>
            <a:off x="7438533" y="2990062"/>
            <a:ext cx="404277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Which model should I use?</a:t>
            </a:r>
          </a:p>
        </p:txBody>
      </p:sp>
      <p:sp>
        <p:nvSpPr>
          <p:cNvPr id="19" name="Rectangle 18">
            <a:extLst>
              <a:ext uri="{FF2B5EF4-FFF2-40B4-BE49-F238E27FC236}">
                <a16:creationId xmlns:a16="http://schemas.microsoft.com/office/drawing/2014/main" id="{7C65FE18-7BC4-E443-96AE-4C90DC786403}"/>
              </a:ext>
            </a:extLst>
          </p:cNvPr>
          <p:cNvSpPr/>
          <p:nvPr/>
        </p:nvSpPr>
        <p:spPr bwMode="auto">
          <a:xfrm>
            <a:off x="3926794" y="1086808"/>
            <a:ext cx="3568553" cy="720284"/>
          </a:xfrm>
          <a:prstGeom prst="rect">
            <a:avLst/>
          </a:prstGeom>
          <a:noFill/>
          <a:ln w="381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037C8DB-BB2F-1C4E-A196-581ACA48ED5E}"/>
              </a:ext>
            </a:extLst>
          </p:cNvPr>
          <p:cNvSpPr/>
          <p:nvPr/>
        </p:nvSpPr>
        <p:spPr bwMode="auto">
          <a:xfrm>
            <a:off x="7351338" y="2871414"/>
            <a:ext cx="4599214" cy="790108"/>
          </a:xfrm>
          <a:prstGeom prst="rect">
            <a:avLst/>
          </a:prstGeom>
          <a:noFill/>
          <a:ln w="381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889088DF-7ACA-9D4B-88D1-DD2B56B8450D}"/>
              </a:ext>
            </a:extLst>
          </p:cNvPr>
          <p:cNvCxnSpPr>
            <a:cxnSpLocks/>
          </p:cNvCxnSpPr>
          <p:nvPr/>
        </p:nvCxnSpPr>
        <p:spPr>
          <a:xfrm>
            <a:off x="7897891" y="1695876"/>
            <a:ext cx="1601106" cy="848520"/>
          </a:xfrm>
          <a:prstGeom prst="straightConnector1">
            <a:avLst/>
          </a:prstGeom>
          <a:ln w="57150">
            <a:solidFill>
              <a:srgbClr val="FF93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071A2F6-3A53-C04F-9497-8E661643FDA8}"/>
              </a:ext>
            </a:extLst>
          </p:cNvPr>
          <p:cNvSpPr txBox="1"/>
          <p:nvPr/>
        </p:nvSpPr>
        <p:spPr>
          <a:xfrm>
            <a:off x="3443070" y="5253032"/>
            <a:ext cx="7416197"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How do I </a:t>
            </a:r>
            <a:r>
              <a:rPr lang="en-US" sz="2667" dirty="0">
                <a:solidFill>
                  <a:srgbClr val="FFC000"/>
                </a:solidFill>
              </a:rPr>
              <a:t>frame the problem </a:t>
            </a:r>
            <a:r>
              <a:rPr lang="en-US" sz="2667" dirty="0">
                <a:solidFill>
                  <a:schemeClr val="bg1"/>
                </a:solidFill>
              </a:rPr>
              <a:t>to use models I know?</a:t>
            </a:r>
          </a:p>
        </p:txBody>
      </p:sp>
      <p:sp>
        <p:nvSpPr>
          <p:cNvPr id="26" name="Rectangle 25">
            <a:extLst>
              <a:ext uri="{FF2B5EF4-FFF2-40B4-BE49-F238E27FC236}">
                <a16:creationId xmlns:a16="http://schemas.microsoft.com/office/drawing/2014/main" id="{04E108EF-69DF-2A4B-92EA-92BEE57EB5EF}"/>
              </a:ext>
            </a:extLst>
          </p:cNvPr>
          <p:cNvSpPr/>
          <p:nvPr/>
        </p:nvSpPr>
        <p:spPr bwMode="auto">
          <a:xfrm>
            <a:off x="3360965" y="5165755"/>
            <a:ext cx="8385481" cy="790108"/>
          </a:xfrm>
          <a:prstGeom prst="rect">
            <a:avLst/>
          </a:prstGeom>
          <a:noFill/>
          <a:ln w="381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CB29CEEE-F969-2E48-9595-6D7C39C5F02A}"/>
              </a:ext>
            </a:extLst>
          </p:cNvPr>
          <p:cNvCxnSpPr>
            <a:cxnSpLocks/>
          </p:cNvCxnSpPr>
          <p:nvPr/>
        </p:nvCxnSpPr>
        <p:spPr>
          <a:xfrm>
            <a:off x="9920818" y="4109358"/>
            <a:ext cx="0" cy="776813"/>
          </a:xfrm>
          <a:prstGeom prst="straightConnector1">
            <a:avLst/>
          </a:prstGeom>
          <a:ln w="57150">
            <a:solidFill>
              <a:srgbClr val="FF93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0C47FFD-9B32-AC41-AD65-51556B9103C3}"/>
              </a:ext>
            </a:extLst>
          </p:cNvPr>
          <p:cNvCxnSpPr>
            <a:cxnSpLocks/>
          </p:cNvCxnSpPr>
          <p:nvPr/>
        </p:nvCxnSpPr>
        <p:spPr>
          <a:xfrm flipH="1" flipV="1">
            <a:off x="2283533" y="4316794"/>
            <a:ext cx="691073" cy="776813"/>
          </a:xfrm>
          <a:prstGeom prst="straightConnector1">
            <a:avLst/>
          </a:prstGeom>
          <a:ln w="57150">
            <a:solidFill>
              <a:srgbClr val="FF93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77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animBg="1"/>
      <p:bldP spid="21" grpId="0" animBg="1"/>
      <p:bldP spid="25" grpId="0"/>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2BD36E-E873-8841-BE4B-3EBF995CB1FF}"/>
              </a:ext>
            </a:extLst>
          </p:cNvPr>
          <p:cNvPicPr>
            <a:picLocks noChangeAspect="1"/>
          </p:cNvPicPr>
          <p:nvPr/>
        </p:nvPicPr>
        <p:blipFill>
          <a:blip r:embed="rId3"/>
          <a:stretch>
            <a:fillRect/>
          </a:stretch>
        </p:blipFill>
        <p:spPr>
          <a:xfrm>
            <a:off x="-10448" y="13251"/>
            <a:ext cx="12495757" cy="7039430"/>
          </a:xfrm>
          <a:prstGeom prst="rect">
            <a:avLst/>
          </a:prstGeom>
        </p:spPr>
      </p:pic>
      <p:sp>
        <p:nvSpPr>
          <p:cNvPr id="2" name="Title 1">
            <a:extLst>
              <a:ext uri="{FF2B5EF4-FFF2-40B4-BE49-F238E27FC236}">
                <a16:creationId xmlns:a16="http://schemas.microsoft.com/office/drawing/2014/main" id="{02446C5F-C893-0A48-B081-DFDCD42A8C88}"/>
              </a:ext>
            </a:extLst>
          </p:cNvPr>
          <p:cNvSpPr>
            <a:spLocks noGrp="1"/>
          </p:cNvSpPr>
          <p:nvPr>
            <p:ph type="title"/>
          </p:nvPr>
        </p:nvSpPr>
        <p:spPr>
          <a:xfrm>
            <a:off x="838200" y="365126"/>
            <a:ext cx="10515600" cy="834088"/>
          </a:xfrm>
        </p:spPr>
        <p:txBody>
          <a:bodyPr/>
          <a:lstStyle/>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model?</a:t>
            </a:r>
          </a:p>
        </p:txBody>
      </p:sp>
      <p:sp>
        <p:nvSpPr>
          <p:cNvPr id="4" name="Slide Number Placeholder 3">
            <a:extLst>
              <a:ext uri="{FF2B5EF4-FFF2-40B4-BE49-F238E27FC236}">
                <a16:creationId xmlns:a16="http://schemas.microsoft.com/office/drawing/2014/main" id="{6BF33B18-2CD2-F74C-A947-08CAD0CFA1E9}"/>
              </a:ext>
            </a:extLst>
          </p:cNvPr>
          <p:cNvSpPr>
            <a:spLocks noGrp="1"/>
          </p:cNvSpPr>
          <p:nvPr>
            <p:ph type="sldNum" sz="quarter" idx="12"/>
          </p:nvPr>
        </p:nvSpPr>
        <p:spPr/>
        <p:txBody>
          <a:bodyPr/>
          <a:lstStyle/>
          <a:p>
            <a:fld id="{8215FB02-CD11-4A46-A1BA-F77A6716864E}" type="slidenum">
              <a:rPr lang="en-US" smtClean="0">
                <a:solidFill>
                  <a:schemeClr val="bg1"/>
                </a:solidFill>
              </a:rPr>
              <a:t>31</a:t>
            </a:fld>
            <a:endParaRPr lang="en-US">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64FE42-7F92-9A4B-8C79-B5C7BAA53392}"/>
                  </a:ext>
                </a:extLst>
              </p:cNvPr>
              <p:cNvSpPr txBox="1"/>
              <p:nvPr/>
            </p:nvSpPr>
            <p:spPr>
              <a:xfrm>
                <a:off x="5152103" y="1361611"/>
                <a:ext cx="1512272" cy="933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b="0" i="0" smtClean="0">
                              <a:solidFill>
                                <a:schemeClr val="bg1"/>
                              </a:solidFill>
                              <a:latin typeface="Cambria Math" panose="02040503050406030204" pitchFamily="18" charset="0"/>
                            </a:rPr>
                            <m:t>1</m:t>
                          </m:r>
                        </m:num>
                        <m:den>
                          <m:r>
                            <a:rPr lang="en-US" sz="3200" b="0" i="0" smtClean="0">
                              <a:solidFill>
                                <a:schemeClr val="bg1"/>
                              </a:solidFill>
                              <a:latin typeface="Cambria Math" panose="02040503050406030204" pitchFamily="18" charset="0"/>
                            </a:rPr>
                            <m:t>1+ </m:t>
                          </m:r>
                          <m:sSup>
                            <m:sSupPr>
                              <m:ctrlPr>
                                <a:rPr lang="en-US" sz="3200" i="1" smtClean="0">
                                  <a:solidFill>
                                    <a:schemeClr val="bg1"/>
                                  </a:solidFill>
                                  <a:latin typeface="Cambria Math" panose="02040503050406030204" pitchFamily="18" charset="0"/>
                                </a:rPr>
                              </m:ctrlPr>
                            </m:sSupPr>
                            <m:e>
                              <m:r>
                                <m:rPr>
                                  <m:sty m:val="p"/>
                                </m:rPr>
                                <a:rPr lang="en-US" sz="3200" b="0" i="0" smtClean="0">
                                  <a:solidFill>
                                    <a:schemeClr val="bg1"/>
                                  </a:solidFill>
                                  <a:latin typeface="Cambria Math" panose="02040503050406030204" pitchFamily="18" charset="0"/>
                                </a:rPr>
                                <m:t>e</m:t>
                              </m:r>
                            </m:e>
                            <m:sup>
                              <m:r>
                                <a:rPr lang="en-US" sz="3200" b="0" i="0" smtClean="0">
                                  <a:solidFill>
                                    <a:schemeClr val="bg1"/>
                                  </a:solidFill>
                                  <a:latin typeface="Cambria Math" panose="02040503050406030204" pitchFamily="18" charset="0"/>
                                </a:rPr>
                                <m:t>−</m:t>
                              </m:r>
                              <m:r>
                                <m:rPr>
                                  <m:sty m:val="p"/>
                                </m:rPr>
                                <a:rPr lang="en-US" sz="3200" b="0" i="0" smtClean="0">
                                  <a:solidFill>
                                    <a:schemeClr val="bg1"/>
                                  </a:solidFill>
                                  <a:latin typeface="Cambria Math" panose="02040503050406030204" pitchFamily="18" charset="0"/>
                                </a:rPr>
                                <m:t>x</m:t>
                              </m:r>
                            </m:sup>
                          </m:sSup>
                        </m:den>
                      </m:f>
                    </m:oMath>
                  </m:oMathPara>
                </a14:m>
                <a:endParaRPr lang="en-US" sz="32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mc:Choice>
        <mc:Fallback xmlns="">
          <p:sp>
            <p:nvSpPr>
              <p:cNvPr id="5" name="TextBox 4">
                <a:extLst>
                  <a:ext uri="{FF2B5EF4-FFF2-40B4-BE49-F238E27FC236}">
                    <a16:creationId xmlns:a16="http://schemas.microsoft.com/office/drawing/2014/main" id="{7264FE42-7F92-9A4B-8C79-B5C7BAA53392}"/>
                  </a:ext>
                </a:extLst>
              </p:cNvPr>
              <p:cNvSpPr txBox="1">
                <a:spLocks noRot="1" noChangeAspect="1" noMove="1" noResize="1" noEditPoints="1" noAdjustHandles="1" noChangeArrowheads="1" noChangeShapeType="1" noTextEdit="1"/>
              </p:cNvSpPr>
              <p:nvPr/>
            </p:nvSpPr>
            <p:spPr>
              <a:xfrm>
                <a:off x="5152103" y="1361611"/>
                <a:ext cx="1512272" cy="933397"/>
              </a:xfrm>
              <a:prstGeom prst="rect">
                <a:avLst/>
              </a:prstGeom>
              <a:blipFill>
                <a:blip r:embed="rId4"/>
                <a:stretch>
                  <a:fillRect l="-5000" b="-28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CBBAC56-3E67-D14D-A2B2-4C25C5C2D1BB}"/>
              </a:ext>
            </a:extLst>
          </p:cNvPr>
          <p:cNvSpPr txBox="1"/>
          <p:nvPr/>
        </p:nvSpPr>
        <p:spPr>
          <a:xfrm>
            <a:off x="1199880" y="1615819"/>
            <a:ext cx="1670650" cy="646331"/>
          </a:xfrm>
          <a:prstGeom prst="rect">
            <a:avLst/>
          </a:prstGeom>
          <a:noFill/>
        </p:spPr>
        <p:txBody>
          <a:bodyPr wrap="none" rtlCol="0">
            <a:spAutoFit/>
          </a:bodyPr>
          <a:lstStyle/>
          <a:p>
            <a:r>
              <a:rPr lang="en-US" sz="36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Logistic</a:t>
            </a:r>
          </a:p>
        </p:txBody>
      </p:sp>
      <p:sp>
        <p:nvSpPr>
          <p:cNvPr id="8" name="Rectangle 7">
            <a:extLst>
              <a:ext uri="{FF2B5EF4-FFF2-40B4-BE49-F238E27FC236}">
                <a16:creationId xmlns:a16="http://schemas.microsoft.com/office/drawing/2014/main" id="{77CC2156-2C02-0743-BB69-BC108170F9A7}"/>
              </a:ext>
            </a:extLst>
          </p:cNvPr>
          <p:cNvSpPr/>
          <p:nvPr/>
        </p:nvSpPr>
        <p:spPr>
          <a:xfrm>
            <a:off x="4090360" y="2768228"/>
            <a:ext cx="3635758" cy="5161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0.1	0.1	0.1	0.1</a:t>
            </a:r>
          </a:p>
        </p:txBody>
      </p:sp>
      <p:sp>
        <p:nvSpPr>
          <p:cNvPr id="9" name="Rectangle 8">
            <a:extLst>
              <a:ext uri="{FF2B5EF4-FFF2-40B4-BE49-F238E27FC236}">
                <a16:creationId xmlns:a16="http://schemas.microsoft.com/office/drawing/2014/main" id="{D495A08E-D6BF-E041-9456-806A9914903E}"/>
              </a:ext>
            </a:extLst>
          </p:cNvPr>
          <p:cNvSpPr/>
          <p:nvPr/>
        </p:nvSpPr>
        <p:spPr>
          <a:xfrm>
            <a:off x="3446488" y="4007534"/>
            <a:ext cx="4923503" cy="5161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0.1 	0.1	0.1	0.1	0.1</a:t>
            </a:r>
          </a:p>
        </p:txBody>
      </p:sp>
      <p:sp>
        <p:nvSpPr>
          <p:cNvPr id="10" name="Rectangle 9">
            <a:extLst>
              <a:ext uri="{FF2B5EF4-FFF2-40B4-BE49-F238E27FC236}">
                <a16:creationId xmlns:a16="http://schemas.microsoft.com/office/drawing/2014/main" id="{C3EBCC64-D2C9-7B46-8D10-4FAD1B3BC235}"/>
              </a:ext>
            </a:extLst>
          </p:cNvPr>
          <p:cNvSpPr/>
          <p:nvPr/>
        </p:nvSpPr>
        <p:spPr>
          <a:xfrm>
            <a:off x="1199880" y="3454616"/>
            <a:ext cx="1439818" cy="646331"/>
          </a:xfrm>
          <a:prstGeom prst="rect">
            <a:avLst/>
          </a:prstGeom>
        </p:spPr>
        <p:txBody>
          <a:bodyPr wrap="none">
            <a:spAutoFit/>
          </a:bodyPr>
          <a:lstStyle/>
          <a:p>
            <a:r>
              <a:rPr lang="en-US" sz="36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Layers</a:t>
            </a:r>
            <a:endParaRPr lang="en-US" sz="3600" dirty="0">
              <a:solidFill>
                <a:schemeClr val="bg1"/>
              </a:solidFill>
            </a:endParaRPr>
          </a:p>
        </p:txBody>
      </p:sp>
      <p:sp>
        <p:nvSpPr>
          <p:cNvPr id="11" name="Rectangle 10">
            <a:extLst>
              <a:ext uri="{FF2B5EF4-FFF2-40B4-BE49-F238E27FC236}">
                <a16:creationId xmlns:a16="http://schemas.microsoft.com/office/drawing/2014/main" id="{81505405-DC07-4142-8FEC-A31BFC638D27}"/>
              </a:ext>
            </a:extLst>
          </p:cNvPr>
          <p:cNvSpPr/>
          <p:nvPr/>
        </p:nvSpPr>
        <p:spPr>
          <a:xfrm>
            <a:off x="1199880" y="5198838"/>
            <a:ext cx="1406154" cy="646331"/>
          </a:xfrm>
          <a:prstGeom prst="rect">
            <a:avLst/>
          </a:prstGeom>
        </p:spPr>
        <p:txBody>
          <a:bodyPr wrap="none">
            <a:spAutoFit/>
          </a:bodyPr>
          <a:lstStyle/>
          <a:p>
            <a:r>
              <a:rPr lang="en-US" sz="36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Inputs</a:t>
            </a:r>
            <a:endParaRPr lang="en-US" sz="3600" dirty="0">
              <a:solidFill>
                <a:schemeClr val="bg1"/>
              </a:solidFill>
            </a:endParaRPr>
          </a:p>
        </p:txBody>
      </p:sp>
      <p:sp>
        <p:nvSpPr>
          <p:cNvPr id="12" name="Rectangle 11">
            <a:extLst>
              <a:ext uri="{FF2B5EF4-FFF2-40B4-BE49-F238E27FC236}">
                <a16:creationId xmlns:a16="http://schemas.microsoft.com/office/drawing/2014/main" id="{9DB486C6-158B-C346-8DA5-F0C7ED59E233}"/>
              </a:ext>
            </a:extLst>
          </p:cNvPr>
          <p:cNvSpPr/>
          <p:nvPr/>
        </p:nvSpPr>
        <p:spPr>
          <a:xfrm>
            <a:off x="2990236" y="5040868"/>
            <a:ext cx="1519084" cy="152263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6" name="Straight Arrow Connector 15">
            <a:extLst>
              <a:ext uri="{FF2B5EF4-FFF2-40B4-BE49-F238E27FC236}">
                <a16:creationId xmlns:a16="http://schemas.microsoft.com/office/drawing/2014/main" id="{5DC69BCB-F079-A042-8D6F-0DDDEA8F9478}"/>
              </a:ext>
            </a:extLst>
          </p:cNvPr>
          <p:cNvCxnSpPr/>
          <p:nvPr/>
        </p:nvCxnSpPr>
        <p:spPr>
          <a:xfrm flipV="1">
            <a:off x="3215149" y="4395019"/>
            <a:ext cx="626806" cy="80381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9A0ED5-EC75-E940-8E4A-BB66485EA7A4}"/>
              </a:ext>
            </a:extLst>
          </p:cNvPr>
          <p:cNvCxnSpPr>
            <a:cxnSpLocks/>
          </p:cNvCxnSpPr>
          <p:nvPr/>
        </p:nvCxnSpPr>
        <p:spPr>
          <a:xfrm flipV="1">
            <a:off x="3281516" y="4395019"/>
            <a:ext cx="1551320" cy="80381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556A76-6BCD-E34D-8D6B-2712992282B4}"/>
              </a:ext>
            </a:extLst>
          </p:cNvPr>
          <p:cNvCxnSpPr>
            <a:cxnSpLocks/>
          </p:cNvCxnSpPr>
          <p:nvPr/>
        </p:nvCxnSpPr>
        <p:spPr>
          <a:xfrm flipV="1">
            <a:off x="3215149" y="4395019"/>
            <a:ext cx="2433484" cy="80020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7FD479-F6B2-BD42-A98B-9A11C8FEE287}"/>
              </a:ext>
            </a:extLst>
          </p:cNvPr>
          <p:cNvCxnSpPr>
            <a:cxnSpLocks/>
          </p:cNvCxnSpPr>
          <p:nvPr/>
        </p:nvCxnSpPr>
        <p:spPr>
          <a:xfrm flipV="1">
            <a:off x="3272842" y="4423666"/>
            <a:ext cx="3391534" cy="74916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87B207-E4DE-214C-B1D3-64945368BC9D}"/>
              </a:ext>
            </a:extLst>
          </p:cNvPr>
          <p:cNvCxnSpPr>
            <a:cxnSpLocks/>
          </p:cNvCxnSpPr>
          <p:nvPr/>
        </p:nvCxnSpPr>
        <p:spPr>
          <a:xfrm flipV="1">
            <a:off x="3215149" y="4391407"/>
            <a:ext cx="4321278" cy="80381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AFFD748B-BAD2-3D4D-8A44-608FC10BF8A1}"/>
              </a:ext>
            </a:extLst>
          </p:cNvPr>
          <p:cNvSpPr/>
          <p:nvPr/>
        </p:nvSpPr>
        <p:spPr>
          <a:xfrm rot="16200000">
            <a:off x="5741282" y="1529706"/>
            <a:ext cx="333914" cy="4166422"/>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8" name="Straight Arrow Connector 27">
            <a:extLst>
              <a:ext uri="{FF2B5EF4-FFF2-40B4-BE49-F238E27FC236}">
                <a16:creationId xmlns:a16="http://schemas.microsoft.com/office/drawing/2014/main" id="{9873DF8C-6E49-024F-8C05-FA590E28F1A4}"/>
              </a:ext>
            </a:extLst>
          </p:cNvPr>
          <p:cNvCxnSpPr>
            <a:cxnSpLocks/>
          </p:cNvCxnSpPr>
          <p:nvPr/>
        </p:nvCxnSpPr>
        <p:spPr>
          <a:xfrm flipV="1">
            <a:off x="5893490" y="2383118"/>
            <a:ext cx="0" cy="25809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B2BC35-62E4-B846-AD89-451749818077}"/>
              </a:ext>
            </a:extLst>
          </p:cNvPr>
          <p:cNvCxnSpPr>
            <a:cxnSpLocks/>
          </p:cNvCxnSpPr>
          <p:nvPr/>
        </p:nvCxnSpPr>
        <p:spPr>
          <a:xfrm flipV="1">
            <a:off x="7005290" y="1784064"/>
            <a:ext cx="2123962" cy="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042994-749F-0B4F-8B71-D5964EC26EBF}"/>
              </a:ext>
            </a:extLst>
          </p:cNvPr>
          <p:cNvSpPr txBox="1"/>
          <p:nvPr/>
        </p:nvSpPr>
        <p:spPr>
          <a:xfrm>
            <a:off x="9752547" y="1491676"/>
            <a:ext cx="1217288" cy="584775"/>
          </a:xfrm>
          <a:prstGeom prst="rect">
            <a:avLst/>
          </a:prstGeom>
          <a:noFill/>
        </p:spPr>
        <p:txBody>
          <a:bodyPr wrap="square" rtlCol="0">
            <a:spAutoFit/>
          </a:bodyPr>
          <a:lstStyle/>
          <a:p>
            <a:r>
              <a:rPr lang="en-US" sz="3200" b="1" dirty="0">
                <a:solidFill>
                  <a:srgbClr val="FFC000"/>
                </a:solidFill>
                <a:latin typeface="Amazon Ember Thin" panose="020B0303020204020204" pitchFamily="34" charset="0"/>
                <a:ea typeface="Amazon Ember Thin" panose="020B0303020204020204" pitchFamily="34" charset="0"/>
                <a:cs typeface="Amazon Ember Thin" panose="020B0303020204020204" pitchFamily="34" charset="0"/>
              </a:rPr>
              <a:t>[0, 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CCF4765-3D80-5747-81FD-FDD1203ACE47}"/>
                  </a:ext>
                </a:extLst>
              </p:cNvPr>
              <p:cNvSpPr txBox="1"/>
              <p:nvPr/>
            </p:nvSpPr>
            <p:spPr>
              <a:xfrm>
                <a:off x="9744405" y="3255464"/>
                <a:ext cx="349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C000"/>
                          </a:solidFill>
                          <a:latin typeface="Cambria Math" panose="02040503050406030204" pitchFamily="18" charset="0"/>
                          <a:ea typeface="Cambria Math" panose="02040503050406030204" pitchFamily="18" charset="0"/>
                        </a:rPr>
                        <m:t>𝑌</m:t>
                      </m:r>
                    </m:oMath>
                  </m:oMathPara>
                </a14:m>
                <a:endParaRPr lang="en-US" sz="3200" dirty="0">
                  <a:solidFill>
                    <a:srgbClr val="FFC000"/>
                  </a:solidFill>
                </a:endParaRPr>
              </a:p>
            </p:txBody>
          </p:sp>
        </mc:Choice>
        <mc:Fallback xmlns="">
          <p:sp>
            <p:nvSpPr>
              <p:cNvPr id="35" name="TextBox 34">
                <a:extLst>
                  <a:ext uri="{FF2B5EF4-FFF2-40B4-BE49-F238E27FC236}">
                    <a16:creationId xmlns:a16="http://schemas.microsoft.com/office/drawing/2014/main" id="{FCCF4765-3D80-5747-81FD-FDD1203ACE47}"/>
                  </a:ext>
                </a:extLst>
              </p:cNvPr>
              <p:cNvSpPr txBox="1">
                <a:spLocks noRot="1" noChangeAspect="1" noMove="1" noResize="1" noEditPoints="1" noAdjustHandles="1" noChangeArrowheads="1" noChangeShapeType="1" noTextEdit="1"/>
              </p:cNvSpPr>
              <p:nvPr/>
            </p:nvSpPr>
            <p:spPr>
              <a:xfrm>
                <a:off x="9744405" y="3255464"/>
                <a:ext cx="349839" cy="492443"/>
              </a:xfrm>
              <a:prstGeom prst="rect">
                <a:avLst/>
              </a:prstGeom>
              <a:blipFill>
                <a:blip r:embed="rId5"/>
                <a:stretch>
                  <a:fillRect l="-20690" r="-20690" b="-50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1B49FFE5-D4F9-4B4D-B217-8158C97F9838}"/>
              </a:ext>
            </a:extLst>
          </p:cNvPr>
          <p:cNvSpPr txBox="1"/>
          <p:nvPr/>
        </p:nvSpPr>
        <p:spPr>
          <a:xfrm rot="10800000">
            <a:off x="9747674" y="2872020"/>
            <a:ext cx="346570" cy="523220"/>
          </a:xfrm>
          <a:prstGeom prst="rect">
            <a:avLst/>
          </a:prstGeom>
          <a:noFill/>
        </p:spPr>
        <p:txBody>
          <a:bodyPr wrap="none" rtlCol="0">
            <a:spAutoFit/>
          </a:bodyPr>
          <a:lstStyle/>
          <a:p>
            <a:r>
              <a:rPr lang="en-US" sz="2800" dirty="0">
                <a:solidFill>
                  <a:srgbClr val="FFC000"/>
                </a:solidFill>
              </a:rPr>
              <a:t>v</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DFAF3EF-7286-9348-A27D-6BE18A25CC2D}"/>
                  </a:ext>
                </a:extLst>
              </p:cNvPr>
              <p:cNvSpPr txBox="1"/>
              <p:nvPr/>
            </p:nvSpPr>
            <p:spPr>
              <a:xfrm>
                <a:off x="10712484" y="3261469"/>
                <a:ext cx="349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𝑌</m:t>
                      </m:r>
                    </m:oMath>
                  </m:oMathPara>
                </a14:m>
                <a:endParaRPr lang="en-US" sz="3200" dirty="0">
                  <a:solidFill>
                    <a:schemeClr val="bg1"/>
                  </a:solidFill>
                </a:endParaRPr>
              </a:p>
            </p:txBody>
          </p:sp>
        </mc:Choice>
        <mc:Fallback xmlns="">
          <p:sp>
            <p:nvSpPr>
              <p:cNvPr id="39" name="TextBox 38">
                <a:extLst>
                  <a:ext uri="{FF2B5EF4-FFF2-40B4-BE49-F238E27FC236}">
                    <a16:creationId xmlns:a16="http://schemas.microsoft.com/office/drawing/2014/main" id="{3DFAF3EF-7286-9348-A27D-6BE18A25CC2D}"/>
                  </a:ext>
                </a:extLst>
              </p:cNvPr>
              <p:cNvSpPr txBox="1">
                <a:spLocks noRot="1" noChangeAspect="1" noMove="1" noResize="1" noEditPoints="1" noAdjustHandles="1" noChangeArrowheads="1" noChangeShapeType="1" noTextEdit="1"/>
              </p:cNvSpPr>
              <p:nvPr/>
            </p:nvSpPr>
            <p:spPr>
              <a:xfrm>
                <a:off x="10712484" y="3261469"/>
                <a:ext cx="349839" cy="492443"/>
              </a:xfrm>
              <a:prstGeom prst="rect">
                <a:avLst/>
              </a:prstGeom>
              <a:blipFill>
                <a:blip r:embed="rId6"/>
                <a:stretch>
                  <a:fillRect l="-25000" r="-21429" b="-25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F3D8A445-B32D-0445-B373-C6B580C1A767}"/>
              </a:ext>
            </a:extLst>
          </p:cNvPr>
          <p:cNvSpPr txBox="1"/>
          <p:nvPr/>
        </p:nvSpPr>
        <p:spPr>
          <a:xfrm>
            <a:off x="10205233" y="3323025"/>
            <a:ext cx="396262" cy="369332"/>
          </a:xfrm>
          <a:prstGeom prst="rect">
            <a:avLst/>
          </a:prstGeom>
          <a:noFill/>
        </p:spPr>
        <p:txBody>
          <a:bodyPr wrap="none" rtlCol="0">
            <a:spAutoFit/>
          </a:bodyPr>
          <a:lstStyle/>
          <a:p>
            <a:r>
              <a:rPr lang="en-US" dirty="0">
                <a:solidFill>
                  <a:schemeClr val="bg1"/>
                </a:solidFill>
              </a:rPr>
              <a:t>---</a:t>
            </a:r>
          </a:p>
        </p:txBody>
      </p:sp>
      <p:sp>
        <p:nvSpPr>
          <p:cNvPr id="41" name="Right Brace 40">
            <a:extLst>
              <a:ext uri="{FF2B5EF4-FFF2-40B4-BE49-F238E27FC236}">
                <a16:creationId xmlns:a16="http://schemas.microsoft.com/office/drawing/2014/main" id="{E36AB1AC-8857-134B-9184-7CCFD7A8A3EE}"/>
              </a:ext>
            </a:extLst>
          </p:cNvPr>
          <p:cNvSpPr/>
          <p:nvPr/>
        </p:nvSpPr>
        <p:spPr>
          <a:xfrm rot="5400000">
            <a:off x="10173822" y="3526038"/>
            <a:ext cx="374738" cy="1626791"/>
          </a:xfrm>
          <a:prstGeom prst="rightBrac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2" name="Rectangle 41">
            <a:extLst>
              <a:ext uri="{FF2B5EF4-FFF2-40B4-BE49-F238E27FC236}">
                <a16:creationId xmlns:a16="http://schemas.microsoft.com/office/drawing/2014/main" id="{84FAD6E6-E8BA-F54F-B8A2-6A6239642A28}"/>
              </a:ext>
            </a:extLst>
          </p:cNvPr>
          <p:cNvSpPr/>
          <p:nvPr/>
        </p:nvSpPr>
        <p:spPr>
          <a:xfrm>
            <a:off x="8984795" y="5068046"/>
            <a:ext cx="3013967" cy="646331"/>
          </a:xfrm>
          <a:prstGeom prst="rect">
            <a:avLst/>
          </a:prstGeom>
          <a:noFill/>
        </p:spPr>
        <p:txBody>
          <a:bodyPr wrap="none">
            <a:spAutoFit/>
          </a:bodyPr>
          <a:lstStyle/>
          <a:p>
            <a:r>
              <a:rPr lang="en-US" sz="36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Loss Function </a:t>
            </a:r>
            <a:endParaRPr lang="en-US" sz="3600" dirty="0">
              <a:solidFill>
                <a:schemeClr val="bg1"/>
              </a:solidFill>
            </a:endParaRPr>
          </a:p>
        </p:txBody>
      </p:sp>
      <p:sp>
        <p:nvSpPr>
          <p:cNvPr id="27" name="Rectangle 26">
            <a:extLst>
              <a:ext uri="{FF2B5EF4-FFF2-40B4-BE49-F238E27FC236}">
                <a16:creationId xmlns:a16="http://schemas.microsoft.com/office/drawing/2014/main" id="{9EEAC609-260A-6F42-A736-0552F3DF3100}"/>
              </a:ext>
            </a:extLst>
          </p:cNvPr>
          <p:cNvSpPr/>
          <p:nvPr/>
        </p:nvSpPr>
        <p:spPr>
          <a:xfrm>
            <a:off x="4884688" y="5040865"/>
            <a:ext cx="1519084" cy="152263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a:extLst>
              <a:ext uri="{FF2B5EF4-FFF2-40B4-BE49-F238E27FC236}">
                <a16:creationId xmlns:a16="http://schemas.microsoft.com/office/drawing/2014/main" id="{DF846E66-538C-D841-9421-2D792C972E46}"/>
              </a:ext>
            </a:extLst>
          </p:cNvPr>
          <p:cNvSpPr/>
          <p:nvPr/>
        </p:nvSpPr>
        <p:spPr>
          <a:xfrm>
            <a:off x="6783543" y="5040866"/>
            <a:ext cx="1519084" cy="1522637"/>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AC09562B-42E8-4147-9426-0E02FFAD305C}"/>
              </a:ext>
            </a:extLst>
          </p:cNvPr>
          <p:cNvSpPr/>
          <p:nvPr/>
        </p:nvSpPr>
        <p:spPr>
          <a:xfrm>
            <a:off x="10384613" y="202729"/>
            <a:ext cx="1656223" cy="369332"/>
          </a:xfrm>
          <a:prstGeom prst="rect">
            <a:avLst/>
          </a:prstGeom>
        </p:spPr>
        <p:txBody>
          <a:bodyPr wrap="none">
            <a:spAutoFit/>
          </a:bodyPr>
          <a:lstStyle/>
          <a:p>
            <a:r>
              <a:rPr lang="en-US" b="1"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Math Slide 1/2</a:t>
            </a:r>
            <a:endParaRPr lang="en-US" b="1" dirty="0">
              <a:solidFill>
                <a:schemeClr val="bg1"/>
              </a:solidFill>
            </a:endParaRPr>
          </a:p>
        </p:txBody>
      </p:sp>
    </p:spTree>
    <p:extLst>
      <p:ext uri="{BB962C8B-B14F-4D97-AF65-F5344CB8AC3E}">
        <p14:creationId xmlns:p14="http://schemas.microsoft.com/office/powerpoint/2010/main" val="265934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9" grpId="0" animBg="1"/>
      <p:bldP spid="10" grpId="0"/>
      <p:bldP spid="11" grpId="0"/>
      <p:bldP spid="12" grpId="0" animBg="1"/>
      <p:bldP spid="26" grpId="0" animBg="1"/>
      <p:bldP spid="33" grpId="0"/>
      <p:bldP spid="35" grpId="0"/>
      <p:bldP spid="37" grpId="0"/>
      <p:bldP spid="39" grpId="0"/>
      <p:bldP spid="40" grpId="0"/>
      <p:bldP spid="41" grpId="0" animBg="1"/>
      <p:bldP spid="42" grpId="0"/>
      <p:bldP spid="27"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12041D-5885-0947-A219-FC9C013D5F8B}"/>
              </a:ext>
            </a:extLst>
          </p:cNvPr>
          <p:cNvPicPr>
            <a:picLocks noChangeAspect="1"/>
          </p:cNvPicPr>
          <p:nvPr/>
        </p:nvPicPr>
        <p:blipFill>
          <a:blip r:embed="rId3"/>
          <a:stretch>
            <a:fillRect/>
          </a:stretch>
        </p:blipFill>
        <p:spPr>
          <a:xfrm>
            <a:off x="-1" y="-52308"/>
            <a:ext cx="12327875" cy="6944855"/>
          </a:xfrm>
          <a:prstGeom prst="rect">
            <a:avLst/>
          </a:prstGeom>
          <a:ln>
            <a:solidFill>
              <a:schemeClr val="tx1"/>
            </a:solidFill>
          </a:ln>
        </p:spPr>
      </p:pic>
      <p:sp>
        <p:nvSpPr>
          <p:cNvPr id="2" name="Title 1">
            <a:extLst>
              <a:ext uri="{FF2B5EF4-FFF2-40B4-BE49-F238E27FC236}">
                <a16:creationId xmlns:a16="http://schemas.microsoft.com/office/drawing/2014/main" id="{02446C5F-C893-0A48-B081-DFDCD42A8C88}"/>
              </a:ext>
            </a:extLst>
          </p:cNvPr>
          <p:cNvSpPr>
            <a:spLocks noGrp="1"/>
          </p:cNvSpPr>
          <p:nvPr>
            <p:ph type="title"/>
          </p:nvPr>
        </p:nvSpPr>
        <p:spPr>
          <a:xfrm>
            <a:off x="838200" y="365126"/>
            <a:ext cx="10515600" cy="834088"/>
          </a:xfrm>
        </p:spPr>
        <p:txBody>
          <a:bodyPr/>
          <a:lstStyle/>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How does a model “learn?”</a:t>
            </a:r>
          </a:p>
        </p:txBody>
      </p:sp>
      <p:sp>
        <p:nvSpPr>
          <p:cNvPr id="4" name="Slide Number Placeholder 3">
            <a:extLst>
              <a:ext uri="{FF2B5EF4-FFF2-40B4-BE49-F238E27FC236}">
                <a16:creationId xmlns:a16="http://schemas.microsoft.com/office/drawing/2014/main" id="{6BF33B18-2CD2-F74C-A947-08CAD0CFA1E9}"/>
              </a:ext>
            </a:extLst>
          </p:cNvPr>
          <p:cNvSpPr>
            <a:spLocks noGrp="1"/>
          </p:cNvSpPr>
          <p:nvPr>
            <p:ph type="sldNum" sz="quarter" idx="12"/>
          </p:nvPr>
        </p:nvSpPr>
        <p:spPr/>
        <p:txBody>
          <a:bodyPr/>
          <a:lstStyle/>
          <a:p>
            <a:fld id="{8215FB02-CD11-4A46-A1BA-F77A6716864E}" type="slidenum">
              <a:rPr lang="en-US" smtClean="0"/>
              <a:t>32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64FE42-7F92-9A4B-8C79-B5C7BAA53392}"/>
                  </a:ext>
                </a:extLst>
              </p:cNvPr>
              <p:cNvSpPr txBox="1"/>
              <p:nvPr/>
            </p:nvSpPr>
            <p:spPr>
              <a:xfrm>
                <a:off x="8135912" y="1418781"/>
                <a:ext cx="1512272" cy="9333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b="0" i="0" smtClean="0">
                              <a:solidFill>
                                <a:schemeClr val="bg1"/>
                              </a:solidFill>
                              <a:latin typeface="Cambria Math" panose="02040503050406030204" pitchFamily="18" charset="0"/>
                            </a:rPr>
                            <m:t>1</m:t>
                          </m:r>
                        </m:num>
                        <m:den>
                          <m:r>
                            <a:rPr lang="en-US" sz="3200" b="0" i="0" smtClean="0">
                              <a:solidFill>
                                <a:schemeClr val="bg1"/>
                              </a:solidFill>
                              <a:latin typeface="Cambria Math" panose="02040503050406030204" pitchFamily="18" charset="0"/>
                            </a:rPr>
                            <m:t>1+ </m:t>
                          </m:r>
                          <m:sSup>
                            <m:sSupPr>
                              <m:ctrlPr>
                                <a:rPr lang="en-US" sz="3200" i="1" smtClean="0">
                                  <a:solidFill>
                                    <a:schemeClr val="bg1"/>
                                  </a:solidFill>
                                  <a:latin typeface="Cambria Math" panose="02040503050406030204" pitchFamily="18" charset="0"/>
                                </a:rPr>
                              </m:ctrlPr>
                            </m:sSupPr>
                            <m:e>
                              <m:r>
                                <m:rPr>
                                  <m:sty m:val="p"/>
                                </m:rPr>
                                <a:rPr lang="en-US" sz="3200" b="0" i="0" smtClean="0">
                                  <a:solidFill>
                                    <a:schemeClr val="bg1"/>
                                  </a:solidFill>
                                  <a:latin typeface="Cambria Math" panose="02040503050406030204" pitchFamily="18" charset="0"/>
                                </a:rPr>
                                <m:t>e</m:t>
                              </m:r>
                            </m:e>
                            <m:sup>
                              <m:r>
                                <a:rPr lang="en-US" sz="3200" b="0" i="0" smtClean="0">
                                  <a:solidFill>
                                    <a:schemeClr val="bg1"/>
                                  </a:solidFill>
                                  <a:latin typeface="Cambria Math" panose="02040503050406030204" pitchFamily="18" charset="0"/>
                                </a:rPr>
                                <m:t>−</m:t>
                              </m:r>
                              <m:r>
                                <m:rPr>
                                  <m:sty m:val="p"/>
                                </m:rPr>
                                <a:rPr lang="en-US" sz="3200" b="0" i="0" smtClean="0">
                                  <a:solidFill>
                                    <a:schemeClr val="bg1"/>
                                  </a:solidFill>
                                  <a:latin typeface="Cambria Math" panose="02040503050406030204" pitchFamily="18" charset="0"/>
                                </a:rPr>
                                <m:t>x</m:t>
                              </m:r>
                            </m:sup>
                          </m:sSup>
                        </m:den>
                      </m:f>
                    </m:oMath>
                  </m:oMathPara>
                </a14:m>
                <a:endParaRPr lang="en-US" sz="32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mc:Choice>
        <mc:Fallback xmlns="">
          <p:sp>
            <p:nvSpPr>
              <p:cNvPr id="5" name="TextBox 4">
                <a:extLst>
                  <a:ext uri="{FF2B5EF4-FFF2-40B4-BE49-F238E27FC236}">
                    <a16:creationId xmlns:a16="http://schemas.microsoft.com/office/drawing/2014/main" id="{7264FE42-7F92-9A4B-8C79-B5C7BAA53392}"/>
                  </a:ext>
                </a:extLst>
              </p:cNvPr>
              <p:cNvSpPr txBox="1">
                <a:spLocks noRot="1" noChangeAspect="1" noMove="1" noResize="1" noEditPoints="1" noAdjustHandles="1" noChangeArrowheads="1" noChangeShapeType="1" noTextEdit="1"/>
              </p:cNvSpPr>
              <p:nvPr/>
            </p:nvSpPr>
            <p:spPr>
              <a:xfrm>
                <a:off x="8135912" y="1418781"/>
                <a:ext cx="1512272" cy="933397"/>
              </a:xfrm>
              <a:prstGeom prst="rect">
                <a:avLst/>
              </a:prstGeom>
              <a:blipFill>
                <a:blip r:embed="rId4"/>
                <a:stretch>
                  <a:fillRect l="-5000" t="-1351" b="-2837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CC2156-2C02-0743-BB69-BC108170F9A7}"/>
              </a:ext>
            </a:extLst>
          </p:cNvPr>
          <p:cNvSpPr/>
          <p:nvPr/>
        </p:nvSpPr>
        <p:spPr>
          <a:xfrm>
            <a:off x="7074169" y="2935126"/>
            <a:ext cx="3635758" cy="5161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9300"/>
                </a:solidFill>
              </a:rPr>
              <a:t>0.5	0.5	0.5	0.5</a:t>
            </a:r>
          </a:p>
        </p:txBody>
      </p:sp>
      <p:sp>
        <p:nvSpPr>
          <p:cNvPr id="9" name="Rectangle 8">
            <a:extLst>
              <a:ext uri="{FF2B5EF4-FFF2-40B4-BE49-F238E27FC236}">
                <a16:creationId xmlns:a16="http://schemas.microsoft.com/office/drawing/2014/main" id="{D495A08E-D6BF-E041-9456-806A9914903E}"/>
              </a:ext>
            </a:extLst>
          </p:cNvPr>
          <p:cNvSpPr/>
          <p:nvPr/>
        </p:nvSpPr>
        <p:spPr>
          <a:xfrm>
            <a:off x="6430297" y="4174432"/>
            <a:ext cx="4923503" cy="5161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9300"/>
                </a:solidFill>
              </a:rPr>
              <a:t>0.5 	0.5	0.5	0.5	0.5</a:t>
            </a:r>
          </a:p>
        </p:txBody>
      </p:sp>
      <p:sp>
        <p:nvSpPr>
          <p:cNvPr id="26" name="Right Brace 25">
            <a:extLst>
              <a:ext uri="{FF2B5EF4-FFF2-40B4-BE49-F238E27FC236}">
                <a16:creationId xmlns:a16="http://schemas.microsoft.com/office/drawing/2014/main" id="{AFFD748B-BAD2-3D4D-8A44-608FC10BF8A1}"/>
              </a:ext>
            </a:extLst>
          </p:cNvPr>
          <p:cNvSpPr/>
          <p:nvPr/>
        </p:nvSpPr>
        <p:spPr>
          <a:xfrm rot="16200000">
            <a:off x="8725091" y="1696604"/>
            <a:ext cx="333914" cy="4166422"/>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873DF8C-6E49-024F-8C05-FA590E28F1A4}"/>
              </a:ext>
            </a:extLst>
          </p:cNvPr>
          <p:cNvCxnSpPr>
            <a:cxnSpLocks/>
          </p:cNvCxnSpPr>
          <p:nvPr/>
        </p:nvCxnSpPr>
        <p:spPr>
          <a:xfrm flipV="1">
            <a:off x="8877299" y="2550016"/>
            <a:ext cx="0" cy="25809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01E071-7492-0749-8157-C3D20F6E4079}"/>
              </a:ext>
            </a:extLst>
          </p:cNvPr>
          <p:cNvCxnSpPr>
            <a:cxnSpLocks/>
          </p:cNvCxnSpPr>
          <p:nvPr/>
        </p:nvCxnSpPr>
        <p:spPr>
          <a:xfrm>
            <a:off x="1809385" y="1604820"/>
            <a:ext cx="0" cy="26554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7B1A63-3F50-104B-A283-2165C0EB397C}"/>
              </a:ext>
            </a:extLst>
          </p:cNvPr>
          <p:cNvCxnSpPr>
            <a:cxnSpLocks/>
          </p:cNvCxnSpPr>
          <p:nvPr/>
        </p:nvCxnSpPr>
        <p:spPr>
          <a:xfrm flipH="1">
            <a:off x="1809385" y="4260255"/>
            <a:ext cx="309060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10C856E2-FFD2-CC43-A8DA-2D8A16C8DD3F}"/>
              </a:ext>
            </a:extLst>
          </p:cNvPr>
          <p:cNvSpPr/>
          <p:nvPr/>
        </p:nvSpPr>
        <p:spPr>
          <a:xfrm>
            <a:off x="1955689" y="1786239"/>
            <a:ext cx="2666006" cy="2297774"/>
          </a:xfrm>
          <a:custGeom>
            <a:avLst/>
            <a:gdLst>
              <a:gd name="connsiteX0" fmla="*/ 0 w 1938528"/>
              <a:gd name="connsiteY0" fmla="*/ 457200 h 1774166"/>
              <a:gd name="connsiteX1" fmla="*/ 201168 w 1938528"/>
              <a:gd name="connsiteY1" fmla="*/ 146304 h 1774166"/>
              <a:gd name="connsiteX2" fmla="*/ 201168 w 1938528"/>
              <a:gd name="connsiteY2" fmla="*/ 146304 h 1774166"/>
              <a:gd name="connsiteX3" fmla="*/ 530352 w 1938528"/>
              <a:gd name="connsiteY3" fmla="*/ 585216 h 1774166"/>
              <a:gd name="connsiteX4" fmla="*/ 566928 w 1938528"/>
              <a:gd name="connsiteY4" fmla="*/ 1097280 h 1774166"/>
              <a:gd name="connsiteX5" fmla="*/ 694944 w 1938528"/>
              <a:gd name="connsiteY5" fmla="*/ 1536192 h 1774166"/>
              <a:gd name="connsiteX6" fmla="*/ 987552 w 1938528"/>
              <a:gd name="connsiteY6" fmla="*/ 1773936 h 1774166"/>
              <a:gd name="connsiteX7" fmla="*/ 1243584 w 1938528"/>
              <a:gd name="connsiteY7" fmla="*/ 1572768 h 1774166"/>
              <a:gd name="connsiteX8" fmla="*/ 1371600 w 1938528"/>
              <a:gd name="connsiteY8" fmla="*/ 1225296 h 1774166"/>
              <a:gd name="connsiteX9" fmla="*/ 1371600 w 1938528"/>
              <a:gd name="connsiteY9" fmla="*/ 1225296 h 1774166"/>
              <a:gd name="connsiteX10" fmla="*/ 1426464 w 1938528"/>
              <a:gd name="connsiteY10" fmla="*/ 859536 h 1774166"/>
              <a:gd name="connsiteX11" fmla="*/ 1572768 w 1938528"/>
              <a:gd name="connsiteY11" fmla="*/ 987552 h 1774166"/>
              <a:gd name="connsiteX12" fmla="*/ 1700784 w 1938528"/>
              <a:gd name="connsiteY12" fmla="*/ 822960 h 1774166"/>
              <a:gd name="connsiteX13" fmla="*/ 1755648 w 1938528"/>
              <a:gd name="connsiteY13" fmla="*/ 310896 h 1774166"/>
              <a:gd name="connsiteX14" fmla="*/ 1938528 w 1938528"/>
              <a:gd name="connsiteY14" fmla="*/ 0 h 177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528" h="1774166">
                <a:moveTo>
                  <a:pt x="0" y="457200"/>
                </a:moveTo>
                <a:lnTo>
                  <a:pt x="201168" y="146304"/>
                </a:lnTo>
                <a:lnTo>
                  <a:pt x="201168" y="146304"/>
                </a:lnTo>
                <a:cubicBezTo>
                  <a:pt x="256032" y="219456"/>
                  <a:pt x="469392" y="426720"/>
                  <a:pt x="530352" y="585216"/>
                </a:cubicBezTo>
                <a:cubicBezTo>
                  <a:pt x="591312" y="743712"/>
                  <a:pt x="539496" y="938784"/>
                  <a:pt x="566928" y="1097280"/>
                </a:cubicBezTo>
                <a:cubicBezTo>
                  <a:pt x="594360" y="1255776"/>
                  <a:pt x="624840" y="1423416"/>
                  <a:pt x="694944" y="1536192"/>
                </a:cubicBezTo>
                <a:cubicBezTo>
                  <a:pt x="765048" y="1648968"/>
                  <a:pt x="896112" y="1767840"/>
                  <a:pt x="987552" y="1773936"/>
                </a:cubicBezTo>
                <a:cubicBezTo>
                  <a:pt x="1078992" y="1780032"/>
                  <a:pt x="1179576" y="1664208"/>
                  <a:pt x="1243584" y="1572768"/>
                </a:cubicBezTo>
                <a:cubicBezTo>
                  <a:pt x="1307592" y="1481328"/>
                  <a:pt x="1371600" y="1225296"/>
                  <a:pt x="1371600" y="1225296"/>
                </a:cubicBezTo>
                <a:lnTo>
                  <a:pt x="1371600" y="1225296"/>
                </a:lnTo>
                <a:cubicBezTo>
                  <a:pt x="1380744" y="1164336"/>
                  <a:pt x="1392936" y="899160"/>
                  <a:pt x="1426464" y="859536"/>
                </a:cubicBezTo>
                <a:cubicBezTo>
                  <a:pt x="1459992" y="819912"/>
                  <a:pt x="1527048" y="993648"/>
                  <a:pt x="1572768" y="987552"/>
                </a:cubicBezTo>
                <a:cubicBezTo>
                  <a:pt x="1618488" y="981456"/>
                  <a:pt x="1670304" y="935736"/>
                  <a:pt x="1700784" y="822960"/>
                </a:cubicBezTo>
                <a:cubicBezTo>
                  <a:pt x="1731264" y="710184"/>
                  <a:pt x="1716024" y="448056"/>
                  <a:pt x="1755648" y="310896"/>
                </a:cubicBezTo>
                <a:cubicBezTo>
                  <a:pt x="1795272" y="173736"/>
                  <a:pt x="1866900" y="86868"/>
                  <a:pt x="1938528" y="0"/>
                </a:cubicBezTo>
              </a:path>
            </a:pathLst>
          </a:cu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43C2015-EFFE-774D-9345-2193CE604D6C}"/>
              </a:ext>
            </a:extLst>
          </p:cNvPr>
          <p:cNvSpPr txBox="1"/>
          <p:nvPr/>
        </p:nvSpPr>
        <p:spPr>
          <a:xfrm>
            <a:off x="1416715" y="4988708"/>
            <a:ext cx="3590287" cy="1200329"/>
          </a:xfrm>
          <a:prstGeom prst="rect">
            <a:avLst/>
          </a:prstGeom>
          <a:noFill/>
        </p:spPr>
        <p:txBody>
          <a:bodyPr wrap="square" rtlCol="0">
            <a:spAutoFit/>
          </a:bodyPr>
          <a:lstStyle/>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1. Use Stochastic Gradient Descent to find the global minimum of the </a:t>
            </a:r>
            <a:r>
              <a:rPr lang="en-US" b="1" dirty="0">
                <a:solidFill>
                  <a:srgbClr val="FF9300"/>
                </a:solidFill>
                <a:latin typeface="Amazon Ember Thin" panose="020B0303020204020204" pitchFamily="34" charset="0"/>
                <a:ea typeface="Amazon Ember Thin" panose="020B0303020204020204" pitchFamily="34" charset="0"/>
                <a:cs typeface="Amazon Ember Thin" panose="020B0303020204020204" pitchFamily="34" charset="0"/>
              </a:rPr>
              <a:t>loss function</a:t>
            </a:r>
          </a:p>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With respect to our model inputs.</a:t>
            </a:r>
          </a:p>
        </p:txBody>
      </p:sp>
      <p:sp>
        <p:nvSpPr>
          <p:cNvPr id="25" name="TextBox 24">
            <a:extLst>
              <a:ext uri="{FF2B5EF4-FFF2-40B4-BE49-F238E27FC236}">
                <a16:creationId xmlns:a16="http://schemas.microsoft.com/office/drawing/2014/main" id="{89F8BD2A-150D-B14B-9FFB-366C7058A8F3}"/>
              </a:ext>
            </a:extLst>
          </p:cNvPr>
          <p:cNvSpPr txBox="1"/>
          <p:nvPr/>
        </p:nvSpPr>
        <p:spPr>
          <a:xfrm>
            <a:off x="6430297" y="4988708"/>
            <a:ext cx="4443396" cy="1200329"/>
          </a:xfrm>
          <a:prstGeom prst="rect">
            <a:avLst/>
          </a:prstGeom>
          <a:noFill/>
        </p:spPr>
        <p:txBody>
          <a:bodyPr wrap="square" rtlCol="0">
            <a:spAutoFit/>
          </a:bodyPr>
          <a:lstStyle/>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2. Update the model parameters</a:t>
            </a:r>
          </a:p>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By the learning rate</a:t>
            </a:r>
          </a:p>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In the opposite direction</a:t>
            </a:r>
          </a:p>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To</a:t>
            </a:r>
            <a:r>
              <a:rPr lang="en-US" dirty="0">
                <a:latin typeface="Amazon Ember Thin" panose="020B0303020204020204" pitchFamily="34" charset="0"/>
                <a:ea typeface="Amazon Ember Thin" panose="020B0303020204020204" pitchFamily="34" charset="0"/>
                <a:cs typeface="Amazon Ember Thin" panose="020B0303020204020204" pitchFamily="34" charset="0"/>
              </a:rPr>
              <a:t> </a:t>
            </a:r>
            <a:r>
              <a:rPr lang="en-US" b="1" dirty="0">
                <a:solidFill>
                  <a:srgbClr val="FF9300"/>
                </a:solidFill>
                <a:latin typeface="Amazon Ember Thin" panose="020B0303020204020204" pitchFamily="34" charset="0"/>
                <a:ea typeface="Amazon Ember Thin" panose="020B0303020204020204" pitchFamily="34" charset="0"/>
                <a:cs typeface="Amazon Ember Thin" panose="020B0303020204020204" pitchFamily="34" charset="0"/>
              </a:rPr>
              <a:t>minimize the loss</a:t>
            </a:r>
          </a:p>
        </p:txBody>
      </p:sp>
      <p:sp>
        <p:nvSpPr>
          <p:cNvPr id="16" name="Rectangle 15">
            <a:extLst>
              <a:ext uri="{FF2B5EF4-FFF2-40B4-BE49-F238E27FC236}">
                <a16:creationId xmlns:a16="http://schemas.microsoft.com/office/drawing/2014/main" id="{1D54629B-766B-3F47-AB16-820F4CAB71C6}"/>
              </a:ext>
            </a:extLst>
          </p:cNvPr>
          <p:cNvSpPr/>
          <p:nvPr/>
        </p:nvSpPr>
        <p:spPr>
          <a:xfrm>
            <a:off x="10448569" y="203589"/>
            <a:ext cx="1656223" cy="369332"/>
          </a:xfrm>
          <a:prstGeom prst="rect">
            <a:avLst/>
          </a:prstGeom>
        </p:spPr>
        <p:txBody>
          <a:bodyPr wrap="none">
            <a:spAutoFit/>
          </a:bodyPr>
          <a:lstStyle/>
          <a:p>
            <a:r>
              <a:rPr lang="en-US" b="1" dirty="0">
                <a:solidFill>
                  <a:srgbClr val="FF9300"/>
                </a:solidFill>
                <a:latin typeface="Amazon Ember Thin" panose="020B0303020204020204" pitchFamily="34" charset="0"/>
                <a:ea typeface="Amazon Ember Thin" panose="020B0303020204020204" pitchFamily="34" charset="0"/>
                <a:cs typeface="Amazon Ember Thin" panose="020B0303020204020204" pitchFamily="34" charset="0"/>
              </a:rPr>
              <a:t>Math Slide 2/2</a:t>
            </a:r>
            <a:endParaRPr lang="en-US" b="1" dirty="0">
              <a:solidFill>
                <a:srgbClr val="FF9300"/>
              </a:solidFill>
            </a:endParaRPr>
          </a:p>
        </p:txBody>
      </p:sp>
    </p:spTree>
    <p:extLst>
      <p:ext uri="{BB962C8B-B14F-4D97-AF65-F5344CB8AC3E}">
        <p14:creationId xmlns:p14="http://schemas.microsoft.com/office/powerpoint/2010/main" val="2173786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1FB95F7-C593-0844-97EB-6E93D2CFC00B}"/>
              </a:ext>
            </a:extLst>
          </p:cNvPr>
          <p:cNvPicPr>
            <a:picLocks noChangeAspect="1"/>
          </p:cNvPicPr>
          <p:nvPr/>
        </p:nvPicPr>
        <p:blipFill>
          <a:blip r:embed="rId3"/>
          <a:stretch>
            <a:fillRect/>
          </a:stretch>
        </p:blipFill>
        <p:spPr>
          <a:xfrm>
            <a:off x="0" y="0"/>
            <a:ext cx="12393976" cy="6982092"/>
          </a:xfrm>
          <a:prstGeom prst="rect">
            <a:avLst/>
          </a:prstGeom>
        </p:spPr>
      </p:pic>
      <p:sp>
        <p:nvSpPr>
          <p:cNvPr id="6" name="Freeform: Shape 16">
            <a:extLst>
              <a:ext uri="{FF2B5EF4-FFF2-40B4-BE49-F238E27FC236}">
                <a16:creationId xmlns:a16="http://schemas.microsoft.com/office/drawing/2014/main" id="{9D144056-AE46-4265-960D-0132806666D5}"/>
              </a:ext>
            </a:extLst>
          </p:cNvPr>
          <p:cNvSpPr/>
          <p:nvPr/>
        </p:nvSpPr>
        <p:spPr>
          <a:xfrm>
            <a:off x="7404716" y="4609737"/>
            <a:ext cx="1977440" cy="1021999"/>
          </a:xfrm>
          <a:custGeom>
            <a:avLst/>
            <a:gdLst>
              <a:gd name="connsiteX0" fmla="*/ 0 w 850264"/>
              <a:gd name="connsiteY0" fmla="*/ 92114 h 552671"/>
              <a:gd name="connsiteX1" fmla="*/ 92114 w 850264"/>
              <a:gd name="connsiteY1" fmla="*/ 0 h 552671"/>
              <a:gd name="connsiteX2" fmla="*/ 758150 w 850264"/>
              <a:gd name="connsiteY2" fmla="*/ 0 h 552671"/>
              <a:gd name="connsiteX3" fmla="*/ 850264 w 850264"/>
              <a:gd name="connsiteY3" fmla="*/ 92114 h 552671"/>
              <a:gd name="connsiteX4" fmla="*/ 850264 w 850264"/>
              <a:gd name="connsiteY4" fmla="*/ 460557 h 552671"/>
              <a:gd name="connsiteX5" fmla="*/ 758150 w 850264"/>
              <a:gd name="connsiteY5" fmla="*/ 552671 h 552671"/>
              <a:gd name="connsiteX6" fmla="*/ 92114 w 850264"/>
              <a:gd name="connsiteY6" fmla="*/ 552671 h 552671"/>
              <a:gd name="connsiteX7" fmla="*/ 0 w 850264"/>
              <a:gd name="connsiteY7" fmla="*/ 460557 h 552671"/>
              <a:gd name="connsiteX8" fmla="*/ 0 w 850264"/>
              <a:gd name="connsiteY8" fmla="*/ 92114 h 55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264" h="552671">
                <a:moveTo>
                  <a:pt x="0" y="92114"/>
                </a:moveTo>
                <a:cubicBezTo>
                  <a:pt x="0" y="41241"/>
                  <a:pt x="41241" y="0"/>
                  <a:pt x="92114" y="0"/>
                </a:cubicBezTo>
                <a:lnTo>
                  <a:pt x="758150" y="0"/>
                </a:lnTo>
                <a:cubicBezTo>
                  <a:pt x="809023" y="0"/>
                  <a:pt x="850264" y="41241"/>
                  <a:pt x="850264" y="92114"/>
                </a:cubicBezTo>
                <a:lnTo>
                  <a:pt x="850264" y="460557"/>
                </a:lnTo>
                <a:cubicBezTo>
                  <a:pt x="850264" y="511430"/>
                  <a:pt x="809023" y="552671"/>
                  <a:pt x="758150" y="552671"/>
                </a:cubicBezTo>
                <a:lnTo>
                  <a:pt x="92114" y="552671"/>
                </a:lnTo>
                <a:cubicBezTo>
                  <a:pt x="41241" y="552671"/>
                  <a:pt x="0" y="511430"/>
                  <a:pt x="0" y="460557"/>
                </a:cubicBezTo>
                <a:lnTo>
                  <a:pt x="0" y="92114"/>
                </a:lnTo>
                <a:close/>
              </a:path>
            </a:pathLst>
          </a:custGeom>
          <a:gradFill flip="none" rotWithShape="1">
            <a:gsLst>
              <a:gs pos="0">
                <a:srgbClr val="308B16">
                  <a:lumMod val="40000"/>
                  <a:lumOff val="60000"/>
                </a:srgbClr>
              </a:gs>
              <a:gs pos="26000">
                <a:srgbClr val="308B16">
                  <a:lumMod val="95000"/>
                  <a:lumOff val="5000"/>
                </a:srgbClr>
              </a:gs>
              <a:gs pos="100000">
                <a:srgbClr val="308B16">
                  <a:lumMod val="60000"/>
                </a:srgbClr>
              </a:gs>
            </a:gsLst>
            <a:lin ang="2700000" scaled="1"/>
            <a:tileRect/>
          </a:gradFill>
          <a:ln w="9525" cap="flat" cmpd="sng" algn="ctr">
            <a:noFill/>
            <a:prstDash val="solid"/>
          </a:ln>
          <a:effectLst/>
        </p:spPr>
        <p:txBody>
          <a:bodyPr spcFirstLastPara="0" vert="horz" wrap="square" lIns="81692" tIns="81692" rIns="81692" bIns="81692" numCol="1" spcCol="1270" anchor="ctr" anchorCtr="0">
            <a:noAutofit/>
          </a:bodyPr>
          <a:lstStyle/>
          <a:p>
            <a:pPr algn="ctr" defTabSz="533387">
              <a:lnSpc>
                <a:spcPct val="90000"/>
              </a:lnSpc>
              <a:spcBef>
                <a:spcPct val="0"/>
              </a:spcBef>
              <a:spcAft>
                <a:spcPct val="35000"/>
              </a:spcAft>
              <a:defRPr/>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Model Training</a:t>
            </a:r>
          </a:p>
        </p:txBody>
      </p:sp>
      <p:sp>
        <p:nvSpPr>
          <p:cNvPr id="7" name="Freeform: Shape 16">
            <a:extLst>
              <a:ext uri="{FF2B5EF4-FFF2-40B4-BE49-F238E27FC236}">
                <a16:creationId xmlns:a16="http://schemas.microsoft.com/office/drawing/2014/main" id="{9D144056-AE46-4265-960D-0132806666D5}"/>
              </a:ext>
            </a:extLst>
          </p:cNvPr>
          <p:cNvSpPr/>
          <p:nvPr/>
        </p:nvSpPr>
        <p:spPr>
          <a:xfrm>
            <a:off x="4988897" y="5579075"/>
            <a:ext cx="1977440" cy="1021999"/>
          </a:xfrm>
          <a:custGeom>
            <a:avLst/>
            <a:gdLst>
              <a:gd name="connsiteX0" fmla="*/ 0 w 850264"/>
              <a:gd name="connsiteY0" fmla="*/ 92114 h 552671"/>
              <a:gd name="connsiteX1" fmla="*/ 92114 w 850264"/>
              <a:gd name="connsiteY1" fmla="*/ 0 h 552671"/>
              <a:gd name="connsiteX2" fmla="*/ 758150 w 850264"/>
              <a:gd name="connsiteY2" fmla="*/ 0 h 552671"/>
              <a:gd name="connsiteX3" fmla="*/ 850264 w 850264"/>
              <a:gd name="connsiteY3" fmla="*/ 92114 h 552671"/>
              <a:gd name="connsiteX4" fmla="*/ 850264 w 850264"/>
              <a:gd name="connsiteY4" fmla="*/ 460557 h 552671"/>
              <a:gd name="connsiteX5" fmla="*/ 758150 w 850264"/>
              <a:gd name="connsiteY5" fmla="*/ 552671 h 552671"/>
              <a:gd name="connsiteX6" fmla="*/ 92114 w 850264"/>
              <a:gd name="connsiteY6" fmla="*/ 552671 h 552671"/>
              <a:gd name="connsiteX7" fmla="*/ 0 w 850264"/>
              <a:gd name="connsiteY7" fmla="*/ 460557 h 552671"/>
              <a:gd name="connsiteX8" fmla="*/ 0 w 850264"/>
              <a:gd name="connsiteY8" fmla="*/ 92114 h 55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264" h="552671">
                <a:moveTo>
                  <a:pt x="0" y="92114"/>
                </a:moveTo>
                <a:cubicBezTo>
                  <a:pt x="0" y="41241"/>
                  <a:pt x="41241" y="0"/>
                  <a:pt x="92114" y="0"/>
                </a:cubicBezTo>
                <a:lnTo>
                  <a:pt x="758150" y="0"/>
                </a:lnTo>
                <a:cubicBezTo>
                  <a:pt x="809023" y="0"/>
                  <a:pt x="850264" y="41241"/>
                  <a:pt x="850264" y="92114"/>
                </a:cubicBezTo>
                <a:lnTo>
                  <a:pt x="850264" y="460557"/>
                </a:lnTo>
                <a:cubicBezTo>
                  <a:pt x="850264" y="511430"/>
                  <a:pt x="809023" y="552671"/>
                  <a:pt x="758150" y="552671"/>
                </a:cubicBezTo>
                <a:lnTo>
                  <a:pt x="92114" y="552671"/>
                </a:lnTo>
                <a:cubicBezTo>
                  <a:pt x="41241" y="552671"/>
                  <a:pt x="0" y="511430"/>
                  <a:pt x="0" y="460557"/>
                </a:cubicBezTo>
                <a:lnTo>
                  <a:pt x="0" y="92114"/>
                </a:lnTo>
                <a:close/>
              </a:path>
            </a:pathLst>
          </a:custGeom>
          <a:gradFill flip="none" rotWithShape="1">
            <a:gsLst>
              <a:gs pos="0">
                <a:srgbClr val="308B16">
                  <a:lumMod val="40000"/>
                  <a:lumOff val="60000"/>
                </a:srgbClr>
              </a:gs>
              <a:gs pos="26000">
                <a:srgbClr val="308B16">
                  <a:lumMod val="95000"/>
                  <a:lumOff val="5000"/>
                </a:srgbClr>
              </a:gs>
              <a:gs pos="100000">
                <a:srgbClr val="308B16">
                  <a:lumMod val="60000"/>
                </a:srgbClr>
              </a:gs>
            </a:gsLst>
            <a:lin ang="2700000" scaled="1"/>
            <a:tileRect/>
          </a:gradFill>
          <a:ln w="9525" cap="flat" cmpd="sng" algn="ctr">
            <a:noFill/>
            <a:prstDash val="solid"/>
          </a:ln>
          <a:effectLst/>
        </p:spPr>
        <p:txBody>
          <a:bodyPr spcFirstLastPara="0" vert="horz" wrap="square" lIns="81692" tIns="81692" rIns="81692" bIns="81692" numCol="1" spcCol="1270" anchor="ctr" anchorCtr="0">
            <a:noAutofit/>
          </a:bodyPr>
          <a:lstStyle/>
          <a:p>
            <a:pPr algn="ctr" defTabSz="533387">
              <a:lnSpc>
                <a:spcPct val="90000"/>
              </a:lnSpc>
              <a:spcBef>
                <a:spcPct val="0"/>
              </a:spcBef>
              <a:spcAft>
                <a:spcPct val="35000"/>
              </a:spcAft>
              <a:defRPr/>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Hyper-Parameter</a:t>
            </a:r>
          </a:p>
          <a:p>
            <a:pPr algn="ctr" defTabSz="533387">
              <a:lnSpc>
                <a:spcPct val="90000"/>
              </a:lnSpc>
              <a:spcBef>
                <a:spcPct val="0"/>
              </a:spcBef>
              <a:spcAft>
                <a:spcPct val="35000"/>
              </a:spcAft>
              <a:defRPr/>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Tuning</a:t>
            </a:r>
          </a:p>
        </p:txBody>
      </p:sp>
      <p:sp>
        <p:nvSpPr>
          <p:cNvPr id="8" name="Freeform: Shape 16">
            <a:extLst>
              <a:ext uri="{FF2B5EF4-FFF2-40B4-BE49-F238E27FC236}">
                <a16:creationId xmlns:a16="http://schemas.microsoft.com/office/drawing/2014/main" id="{9D144056-AE46-4265-960D-0132806666D5}"/>
              </a:ext>
            </a:extLst>
          </p:cNvPr>
          <p:cNvSpPr/>
          <p:nvPr/>
        </p:nvSpPr>
        <p:spPr>
          <a:xfrm>
            <a:off x="7371676" y="2742226"/>
            <a:ext cx="1977440" cy="1021999"/>
          </a:xfrm>
          <a:custGeom>
            <a:avLst/>
            <a:gdLst>
              <a:gd name="connsiteX0" fmla="*/ 0 w 850264"/>
              <a:gd name="connsiteY0" fmla="*/ 92114 h 552671"/>
              <a:gd name="connsiteX1" fmla="*/ 92114 w 850264"/>
              <a:gd name="connsiteY1" fmla="*/ 0 h 552671"/>
              <a:gd name="connsiteX2" fmla="*/ 758150 w 850264"/>
              <a:gd name="connsiteY2" fmla="*/ 0 h 552671"/>
              <a:gd name="connsiteX3" fmla="*/ 850264 w 850264"/>
              <a:gd name="connsiteY3" fmla="*/ 92114 h 552671"/>
              <a:gd name="connsiteX4" fmla="*/ 850264 w 850264"/>
              <a:gd name="connsiteY4" fmla="*/ 460557 h 552671"/>
              <a:gd name="connsiteX5" fmla="*/ 758150 w 850264"/>
              <a:gd name="connsiteY5" fmla="*/ 552671 h 552671"/>
              <a:gd name="connsiteX6" fmla="*/ 92114 w 850264"/>
              <a:gd name="connsiteY6" fmla="*/ 552671 h 552671"/>
              <a:gd name="connsiteX7" fmla="*/ 0 w 850264"/>
              <a:gd name="connsiteY7" fmla="*/ 460557 h 552671"/>
              <a:gd name="connsiteX8" fmla="*/ 0 w 850264"/>
              <a:gd name="connsiteY8" fmla="*/ 92114 h 55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264" h="552671">
                <a:moveTo>
                  <a:pt x="0" y="92114"/>
                </a:moveTo>
                <a:cubicBezTo>
                  <a:pt x="0" y="41241"/>
                  <a:pt x="41241" y="0"/>
                  <a:pt x="92114" y="0"/>
                </a:cubicBezTo>
                <a:lnTo>
                  <a:pt x="758150" y="0"/>
                </a:lnTo>
                <a:cubicBezTo>
                  <a:pt x="809023" y="0"/>
                  <a:pt x="850264" y="41241"/>
                  <a:pt x="850264" y="92114"/>
                </a:cubicBezTo>
                <a:lnTo>
                  <a:pt x="850264" y="460557"/>
                </a:lnTo>
                <a:cubicBezTo>
                  <a:pt x="850264" y="511430"/>
                  <a:pt x="809023" y="552671"/>
                  <a:pt x="758150" y="552671"/>
                </a:cubicBezTo>
                <a:lnTo>
                  <a:pt x="92114" y="552671"/>
                </a:lnTo>
                <a:cubicBezTo>
                  <a:pt x="41241" y="552671"/>
                  <a:pt x="0" y="511430"/>
                  <a:pt x="0" y="460557"/>
                </a:cubicBezTo>
                <a:lnTo>
                  <a:pt x="0" y="92114"/>
                </a:lnTo>
                <a:close/>
              </a:path>
            </a:pathLst>
          </a:custGeom>
          <a:gradFill flip="none" rotWithShape="1">
            <a:gsLst>
              <a:gs pos="0">
                <a:srgbClr val="5747C1"/>
              </a:gs>
              <a:gs pos="98000">
                <a:srgbClr val="5747C1">
                  <a:lumMod val="40000"/>
                  <a:lumOff val="60000"/>
                </a:srgbClr>
              </a:gs>
            </a:gsLst>
            <a:lin ang="2700000" scaled="1"/>
            <a:tileRect/>
          </a:gradFill>
          <a:ln w="9525" cap="flat" cmpd="sng" algn="ctr">
            <a:noFill/>
            <a:prstDash val="solid"/>
          </a:ln>
          <a:effectLst>
            <a:softEdge rad="0"/>
          </a:effectLst>
        </p:spPr>
        <p:txBody>
          <a:bodyPr spcFirstLastPara="0" vert="horz" wrap="square" lIns="121920" tIns="121920" rIns="121920" bIns="121920" numCol="1" spcCol="1270" anchor="ctr" anchorCtr="0">
            <a:noAutofit/>
          </a:bodyPr>
          <a:lstStyle/>
          <a:p>
            <a:pPr algn="ctr" defTabSz="533387">
              <a:lnSpc>
                <a:spcPct val="90000"/>
              </a:lnSpc>
              <a:spcBef>
                <a:spcPct val="0"/>
              </a:spcBef>
              <a:spcAft>
                <a:spcPct val="35000"/>
              </a:spcAft>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Machine learning algorithms</a:t>
            </a:r>
          </a:p>
        </p:txBody>
      </p:sp>
      <p:sp>
        <p:nvSpPr>
          <p:cNvPr id="9" name="Freeform: Shape 20">
            <a:extLst>
              <a:ext uri="{FF2B5EF4-FFF2-40B4-BE49-F238E27FC236}">
                <a16:creationId xmlns:a16="http://schemas.microsoft.com/office/drawing/2014/main" id="{D18C0679-4ACD-4BFA-8D99-2382B60B2EB8}"/>
              </a:ext>
            </a:extLst>
          </p:cNvPr>
          <p:cNvSpPr/>
          <p:nvPr/>
        </p:nvSpPr>
        <p:spPr>
          <a:xfrm>
            <a:off x="2505520" y="4609738"/>
            <a:ext cx="1852864" cy="969337"/>
          </a:xfrm>
          <a:custGeom>
            <a:avLst/>
            <a:gdLst>
              <a:gd name="connsiteX0" fmla="*/ 0 w 850264"/>
              <a:gd name="connsiteY0" fmla="*/ 92114 h 552671"/>
              <a:gd name="connsiteX1" fmla="*/ 92114 w 850264"/>
              <a:gd name="connsiteY1" fmla="*/ 0 h 552671"/>
              <a:gd name="connsiteX2" fmla="*/ 758150 w 850264"/>
              <a:gd name="connsiteY2" fmla="*/ 0 h 552671"/>
              <a:gd name="connsiteX3" fmla="*/ 850264 w 850264"/>
              <a:gd name="connsiteY3" fmla="*/ 92114 h 552671"/>
              <a:gd name="connsiteX4" fmla="*/ 850264 w 850264"/>
              <a:gd name="connsiteY4" fmla="*/ 460557 h 552671"/>
              <a:gd name="connsiteX5" fmla="*/ 758150 w 850264"/>
              <a:gd name="connsiteY5" fmla="*/ 552671 h 552671"/>
              <a:gd name="connsiteX6" fmla="*/ 92114 w 850264"/>
              <a:gd name="connsiteY6" fmla="*/ 552671 h 552671"/>
              <a:gd name="connsiteX7" fmla="*/ 0 w 850264"/>
              <a:gd name="connsiteY7" fmla="*/ 460557 h 552671"/>
              <a:gd name="connsiteX8" fmla="*/ 0 w 850264"/>
              <a:gd name="connsiteY8" fmla="*/ 92114 h 55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264" h="552671">
                <a:moveTo>
                  <a:pt x="0" y="92114"/>
                </a:moveTo>
                <a:cubicBezTo>
                  <a:pt x="0" y="41241"/>
                  <a:pt x="41241" y="0"/>
                  <a:pt x="92114" y="0"/>
                </a:cubicBezTo>
                <a:lnTo>
                  <a:pt x="758150" y="0"/>
                </a:lnTo>
                <a:cubicBezTo>
                  <a:pt x="809023" y="0"/>
                  <a:pt x="850264" y="41241"/>
                  <a:pt x="850264" y="92114"/>
                </a:cubicBezTo>
                <a:lnTo>
                  <a:pt x="850264" y="460557"/>
                </a:lnTo>
                <a:cubicBezTo>
                  <a:pt x="850264" y="511430"/>
                  <a:pt x="809023" y="552671"/>
                  <a:pt x="758150" y="552671"/>
                </a:cubicBezTo>
                <a:lnTo>
                  <a:pt x="92114" y="552671"/>
                </a:lnTo>
                <a:cubicBezTo>
                  <a:pt x="41241" y="552671"/>
                  <a:pt x="0" y="511430"/>
                  <a:pt x="0" y="460557"/>
                </a:cubicBezTo>
                <a:lnTo>
                  <a:pt x="0" y="92114"/>
                </a:lnTo>
                <a:close/>
              </a:path>
            </a:pathLst>
          </a:custGeom>
          <a:gradFill flip="none" rotWithShape="1">
            <a:gsLst>
              <a:gs pos="0">
                <a:srgbClr val="0065C1">
                  <a:alpha val="50000"/>
                </a:srgbClr>
              </a:gs>
              <a:gs pos="98000">
                <a:srgbClr val="00A6AC">
                  <a:lumMod val="40000"/>
                  <a:lumOff val="60000"/>
                </a:srgbClr>
              </a:gs>
            </a:gsLst>
            <a:lin ang="2700000" scaled="1"/>
            <a:tileRect/>
          </a:gradFill>
          <a:ln w="9525" cap="flat" cmpd="sng" algn="ctr">
            <a:noFill/>
            <a:prstDash val="solid"/>
          </a:ln>
          <a:effectLst/>
        </p:spPr>
        <p:txBody>
          <a:bodyPr spcFirstLastPara="0" vert="horz" wrap="square" lIns="81692" tIns="81692" rIns="81692" bIns="81692" numCol="1" spcCol="1270" anchor="ctr" anchorCtr="0">
            <a:noAutofit/>
          </a:bodyPr>
          <a:lstStyle/>
          <a:p>
            <a:pPr algn="ctr" defTabSz="533387">
              <a:lnSpc>
                <a:spcPct val="90000"/>
              </a:lnSpc>
              <a:spcBef>
                <a:spcPct val="0"/>
              </a:spcBef>
              <a:spcAft>
                <a:spcPct val="35000"/>
              </a:spcAft>
              <a:defRPr/>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Deploy the model</a:t>
            </a:r>
          </a:p>
        </p:txBody>
      </p:sp>
      <p:sp>
        <p:nvSpPr>
          <p:cNvPr id="10" name="Freeform: Shape 22">
            <a:extLst>
              <a:ext uri="{FF2B5EF4-FFF2-40B4-BE49-F238E27FC236}">
                <a16:creationId xmlns:a16="http://schemas.microsoft.com/office/drawing/2014/main" id="{77F06E49-C174-4C46-AF34-2F789A0C3BBB}"/>
              </a:ext>
            </a:extLst>
          </p:cNvPr>
          <p:cNvSpPr/>
          <p:nvPr/>
        </p:nvSpPr>
        <p:spPr>
          <a:xfrm>
            <a:off x="2505520" y="2755435"/>
            <a:ext cx="1852864" cy="978068"/>
          </a:xfrm>
          <a:custGeom>
            <a:avLst/>
            <a:gdLst>
              <a:gd name="connsiteX0" fmla="*/ 0 w 850264"/>
              <a:gd name="connsiteY0" fmla="*/ 92114 h 552671"/>
              <a:gd name="connsiteX1" fmla="*/ 92114 w 850264"/>
              <a:gd name="connsiteY1" fmla="*/ 0 h 552671"/>
              <a:gd name="connsiteX2" fmla="*/ 758150 w 850264"/>
              <a:gd name="connsiteY2" fmla="*/ 0 h 552671"/>
              <a:gd name="connsiteX3" fmla="*/ 850264 w 850264"/>
              <a:gd name="connsiteY3" fmla="*/ 92114 h 552671"/>
              <a:gd name="connsiteX4" fmla="*/ 850264 w 850264"/>
              <a:gd name="connsiteY4" fmla="*/ 460557 h 552671"/>
              <a:gd name="connsiteX5" fmla="*/ 758150 w 850264"/>
              <a:gd name="connsiteY5" fmla="*/ 552671 h 552671"/>
              <a:gd name="connsiteX6" fmla="*/ 92114 w 850264"/>
              <a:gd name="connsiteY6" fmla="*/ 552671 h 552671"/>
              <a:gd name="connsiteX7" fmla="*/ 0 w 850264"/>
              <a:gd name="connsiteY7" fmla="*/ 460557 h 552671"/>
              <a:gd name="connsiteX8" fmla="*/ 0 w 850264"/>
              <a:gd name="connsiteY8" fmla="*/ 92114 h 55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264" h="552671">
                <a:moveTo>
                  <a:pt x="0" y="92114"/>
                </a:moveTo>
                <a:cubicBezTo>
                  <a:pt x="0" y="41241"/>
                  <a:pt x="41241" y="0"/>
                  <a:pt x="92114" y="0"/>
                </a:cubicBezTo>
                <a:lnTo>
                  <a:pt x="758150" y="0"/>
                </a:lnTo>
                <a:cubicBezTo>
                  <a:pt x="809023" y="0"/>
                  <a:pt x="850264" y="41241"/>
                  <a:pt x="850264" y="92114"/>
                </a:cubicBezTo>
                <a:lnTo>
                  <a:pt x="850264" y="460557"/>
                </a:lnTo>
                <a:cubicBezTo>
                  <a:pt x="850264" y="511430"/>
                  <a:pt x="809023" y="552671"/>
                  <a:pt x="758150" y="552671"/>
                </a:cubicBezTo>
                <a:lnTo>
                  <a:pt x="92114" y="552671"/>
                </a:lnTo>
                <a:cubicBezTo>
                  <a:pt x="41241" y="552671"/>
                  <a:pt x="0" y="511430"/>
                  <a:pt x="0" y="460557"/>
                </a:cubicBezTo>
                <a:lnTo>
                  <a:pt x="0" y="92114"/>
                </a:lnTo>
                <a:close/>
              </a:path>
            </a:pathLst>
          </a:custGeom>
          <a:gradFill flip="none" rotWithShape="1">
            <a:gsLst>
              <a:gs pos="0">
                <a:srgbClr val="0065C1">
                  <a:alpha val="50000"/>
                </a:srgbClr>
              </a:gs>
              <a:gs pos="98000">
                <a:srgbClr val="00A6AC">
                  <a:lumMod val="40000"/>
                  <a:lumOff val="60000"/>
                </a:srgbClr>
              </a:gs>
            </a:gsLst>
            <a:lin ang="2700000" scaled="1"/>
            <a:tileRect/>
          </a:gradFill>
          <a:ln w="9525" cap="flat" cmpd="sng" algn="ctr">
            <a:noFill/>
            <a:prstDash val="solid"/>
          </a:ln>
          <a:effectLst/>
        </p:spPr>
        <p:txBody>
          <a:bodyPr spcFirstLastPara="0" vert="horz" wrap="square" lIns="35972" tIns="35972" rIns="35972" bIns="35972" numCol="1" spcCol="1270" anchor="ctr" anchorCtr="0">
            <a:noAutofit/>
          </a:bodyPr>
          <a:lstStyle/>
          <a:p>
            <a:pPr algn="ctr" defTabSz="533387">
              <a:lnSpc>
                <a:spcPct val="90000"/>
              </a:lnSpc>
              <a:spcBef>
                <a:spcPct val="0"/>
              </a:spcBef>
              <a:spcAft>
                <a:spcPct val="35000"/>
              </a:spcAft>
              <a:defRPr/>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Manage Deployment</a:t>
            </a:r>
          </a:p>
        </p:txBody>
      </p:sp>
      <p:sp>
        <p:nvSpPr>
          <p:cNvPr id="11" name="TextBox 10"/>
          <p:cNvSpPr txBox="1"/>
          <p:nvPr/>
        </p:nvSpPr>
        <p:spPr>
          <a:xfrm>
            <a:off x="7574244" y="1478032"/>
            <a:ext cx="1947435" cy="666786"/>
          </a:xfrm>
          <a:prstGeom prst="rect">
            <a:avLst/>
          </a:prstGeom>
          <a:noFill/>
        </p:spPr>
        <p:txBody>
          <a:bodyPr wrap="square" rtlCol="0">
            <a:spAutoFit/>
          </a:bodyPr>
          <a:lstStyle/>
          <a:p>
            <a:pPr>
              <a:spcAft>
                <a:spcPts val="800"/>
              </a:spcAft>
            </a:pPr>
            <a:r>
              <a:rPr lang="en-US" sz="3733" b="1" dirty="0">
                <a:solidFill>
                  <a:srgbClr val="5747C1">
                    <a:lumMod val="40000"/>
                    <a:lumOff val="60000"/>
                  </a:srgbClr>
                </a:solidFill>
                <a:latin typeface="Amazon Ember" panose="020B0603020204020204" pitchFamily="34" charset="0"/>
                <a:ea typeface="Amazon Ember" panose="020B0603020204020204" pitchFamily="34" charset="0"/>
                <a:cs typeface="Amazon Ember" panose="020B0603020204020204" pitchFamily="34" charset="0"/>
              </a:rPr>
              <a:t>Build</a:t>
            </a:r>
            <a:endParaRPr lang="en-US" sz="2400" b="1" dirty="0">
              <a:solidFill>
                <a:srgbClr val="5747C1">
                  <a:lumMod val="40000"/>
                  <a:lumOff val="6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Freeform: Shape 12">
            <a:extLst>
              <a:ext uri="{FF2B5EF4-FFF2-40B4-BE49-F238E27FC236}">
                <a16:creationId xmlns:a16="http://schemas.microsoft.com/office/drawing/2014/main" id="{BFB96578-FAD8-496A-B64A-D63F64FB8D74}"/>
              </a:ext>
            </a:extLst>
          </p:cNvPr>
          <p:cNvSpPr/>
          <p:nvPr/>
        </p:nvSpPr>
        <p:spPr>
          <a:xfrm>
            <a:off x="4988897" y="1248387"/>
            <a:ext cx="1898984" cy="1075397"/>
          </a:xfrm>
          <a:custGeom>
            <a:avLst/>
            <a:gdLst>
              <a:gd name="connsiteX0" fmla="*/ 0 w 850264"/>
              <a:gd name="connsiteY0" fmla="*/ 92114 h 552671"/>
              <a:gd name="connsiteX1" fmla="*/ 92114 w 850264"/>
              <a:gd name="connsiteY1" fmla="*/ 0 h 552671"/>
              <a:gd name="connsiteX2" fmla="*/ 758150 w 850264"/>
              <a:gd name="connsiteY2" fmla="*/ 0 h 552671"/>
              <a:gd name="connsiteX3" fmla="*/ 850264 w 850264"/>
              <a:gd name="connsiteY3" fmla="*/ 92114 h 552671"/>
              <a:gd name="connsiteX4" fmla="*/ 850264 w 850264"/>
              <a:gd name="connsiteY4" fmla="*/ 460557 h 552671"/>
              <a:gd name="connsiteX5" fmla="*/ 758150 w 850264"/>
              <a:gd name="connsiteY5" fmla="*/ 552671 h 552671"/>
              <a:gd name="connsiteX6" fmla="*/ 92114 w 850264"/>
              <a:gd name="connsiteY6" fmla="*/ 552671 h 552671"/>
              <a:gd name="connsiteX7" fmla="*/ 0 w 850264"/>
              <a:gd name="connsiteY7" fmla="*/ 460557 h 552671"/>
              <a:gd name="connsiteX8" fmla="*/ 0 w 850264"/>
              <a:gd name="connsiteY8" fmla="*/ 92114 h 55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0264" h="552671">
                <a:moveTo>
                  <a:pt x="0" y="92114"/>
                </a:moveTo>
                <a:cubicBezTo>
                  <a:pt x="0" y="41241"/>
                  <a:pt x="41241" y="0"/>
                  <a:pt x="92114" y="0"/>
                </a:cubicBezTo>
                <a:lnTo>
                  <a:pt x="758150" y="0"/>
                </a:lnTo>
                <a:cubicBezTo>
                  <a:pt x="809023" y="0"/>
                  <a:pt x="850264" y="41241"/>
                  <a:pt x="850264" y="92114"/>
                </a:cubicBezTo>
                <a:lnTo>
                  <a:pt x="850264" y="460557"/>
                </a:lnTo>
                <a:cubicBezTo>
                  <a:pt x="850264" y="511430"/>
                  <a:pt x="809023" y="552671"/>
                  <a:pt x="758150" y="552671"/>
                </a:cubicBezTo>
                <a:lnTo>
                  <a:pt x="92114" y="552671"/>
                </a:lnTo>
                <a:cubicBezTo>
                  <a:pt x="41241" y="552671"/>
                  <a:pt x="0" y="511430"/>
                  <a:pt x="0" y="460557"/>
                </a:cubicBezTo>
                <a:lnTo>
                  <a:pt x="0" y="92114"/>
                </a:lnTo>
                <a:close/>
              </a:path>
            </a:pathLst>
          </a:custGeom>
          <a:gradFill flip="none" rotWithShape="1">
            <a:gsLst>
              <a:gs pos="0">
                <a:srgbClr val="5747C1"/>
              </a:gs>
              <a:gs pos="98000">
                <a:srgbClr val="5747C1">
                  <a:lumMod val="40000"/>
                  <a:lumOff val="60000"/>
                </a:srgbClr>
              </a:gs>
            </a:gsLst>
            <a:lin ang="2700000" scaled="1"/>
            <a:tileRect/>
          </a:gradFill>
          <a:ln w="9525" cap="flat" cmpd="sng" algn="ctr">
            <a:noFill/>
            <a:prstDash val="solid"/>
          </a:ln>
          <a:effectLst>
            <a:softEdge rad="0"/>
          </a:effectLst>
        </p:spPr>
        <p:txBody>
          <a:bodyPr spcFirstLastPara="0" vert="horz" wrap="square" lIns="121920" tIns="121920" rIns="121920" bIns="121920" numCol="1" spcCol="1270" anchor="ctr" anchorCtr="0">
            <a:noAutofit/>
          </a:bodyPr>
          <a:lstStyle/>
          <a:p>
            <a:pPr algn="ctr" defTabSz="533387">
              <a:lnSpc>
                <a:spcPct val="90000"/>
              </a:lnSpc>
              <a:spcBef>
                <a:spcPct val="0"/>
              </a:spcBef>
              <a:spcAft>
                <a:spcPct val="35000"/>
              </a:spcAft>
              <a:defRPr/>
            </a:pPr>
            <a:r>
              <a:rPr lang="en-US" sz="1600" kern="0" dirty="0" err="1">
                <a:solidFill>
                  <a:srgbClr val="F8F8F8"/>
                </a:solidFill>
                <a:latin typeface="Amazon Ember" panose="020B0603020204020204" pitchFamily="34" charset="0"/>
                <a:ea typeface="Amazon Ember" panose="020B0603020204020204" pitchFamily="34" charset="0"/>
                <a:cs typeface="Amazon Ember" panose="020B0603020204020204" pitchFamily="34" charset="0"/>
              </a:rPr>
              <a:t>Jupyter</a:t>
            </a:r>
            <a:endPar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endParaRPr>
          </a:p>
          <a:p>
            <a:pPr algn="ctr" defTabSz="533387">
              <a:lnSpc>
                <a:spcPct val="90000"/>
              </a:lnSpc>
              <a:spcBef>
                <a:spcPct val="0"/>
              </a:spcBef>
              <a:spcAft>
                <a:spcPct val="35000"/>
              </a:spcAft>
              <a:defRPr/>
            </a:pPr>
            <a:r>
              <a:rPr lang="en-US" sz="1600" kern="0" dirty="0">
                <a:solidFill>
                  <a:srgbClr val="F8F8F8"/>
                </a:solidFill>
                <a:latin typeface="Amazon Ember" panose="020B0603020204020204" pitchFamily="34" charset="0"/>
                <a:ea typeface="Amazon Ember" panose="020B0603020204020204" pitchFamily="34" charset="0"/>
                <a:cs typeface="Amazon Ember" panose="020B0603020204020204" pitchFamily="34" charset="0"/>
              </a:rPr>
              <a:t>Notebook</a:t>
            </a:r>
          </a:p>
        </p:txBody>
      </p:sp>
      <p:sp>
        <p:nvSpPr>
          <p:cNvPr id="13" name="TextBox 12"/>
          <p:cNvSpPr txBox="1"/>
          <p:nvPr/>
        </p:nvSpPr>
        <p:spPr>
          <a:xfrm>
            <a:off x="270663" y="3764224"/>
            <a:ext cx="2468900" cy="666786"/>
          </a:xfrm>
          <a:prstGeom prst="rect">
            <a:avLst/>
          </a:prstGeom>
          <a:noFill/>
        </p:spPr>
        <p:txBody>
          <a:bodyPr wrap="square" rtlCol="0">
            <a:spAutoFit/>
          </a:bodyPr>
          <a:lstStyle/>
          <a:p>
            <a:pPr>
              <a:spcAft>
                <a:spcPts val="800"/>
              </a:spcAft>
            </a:pPr>
            <a:r>
              <a:rPr lang="en-US" sz="3733" dirty="0">
                <a:solidFill>
                  <a:srgbClr val="00B0F0"/>
                </a:solidFill>
                <a:latin typeface="Amazon Ember" panose="020B0603020204020204" pitchFamily="34" charset="0"/>
                <a:ea typeface="Amazon Ember" panose="020B0603020204020204" pitchFamily="34" charset="0"/>
                <a:cs typeface="Amazon Ember" panose="020B0603020204020204" pitchFamily="34" charset="0"/>
              </a:rPr>
              <a:t>Deploy</a:t>
            </a:r>
            <a:endParaRPr lang="en-US" sz="2400" dirty="0">
              <a:solidFill>
                <a:srgbClr val="00B0F0"/>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4" name="Diagram 13"/>
          <p:cNvGraphicFramePr/>
          <p:nvPr>
            <p:extLst/>
          </p:nvPr>
        </p:nvGraphicFramePr>
        <p:xfrm>
          <a:off x="4358384" y="2548609"/>
          <a:ext cx="2982713" cy="2764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p:cNvSpPr txBox="1"/>
          <p:nvPr/>
        </p:nvSpPr>
        <p:spPr>
          <a:xfrm>
            <a:off x="9886616" y="4391320"/>
            <a:ext cx="1800953" cy="666786"/>
          </a:xfrm>
          <a:prstGeom prst="rect">
            <a:avLst/>
          </a:prstGeom>
          <a:noFill/>
        </p:spPr>
        <p:txBody>
          <a:bodyPr wrap="square" rtlCol="0">
            <a:spAutoFit/>
          </a:bodyPr>
          <a:lstStyle/>
          <a:p>
            <a:pPr>
              <a:spcAft>
                <a:spcPts val="800"/>
              </a:spcAft>
            </a:pPr>
            <a:r>
              <a:rPr lang="en-US" sz="3733" dirty="0">
                <a:solidFill>
                  <a:srgbClr val="0C9B2E"/>
                </a:solidFill>
                <a:latin typeface="Amazon Ember" panose="020B0603020204020204" pitchFamily="34" charset="0"/>
                <a:ea typeface="Amazon Ember" panose="020B0603020204020204" pitchFamily="34" charset="0"/>
                <a:cs typeface="Amazon Ember" panose="020B0603020204020204" pitchFamily="34" charset="0"/>
              </a:rPr>
              <a:t>Train</a:t>
            </a:r>
            <a:endParaRPr lang="en-US" sz="2400" dirty="0">
              <a:solidFill>
                <a:srgbClr val="0C9B2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itle 1">
            <a:extLst>
              <a:ext uri="{FF2B5EF4-FFF2-40B4-BE49-F238E27FC236}">
                <a16:creationId xmlns:a16="http://schemas.microsoft.com/office/drawing/2014/main" id="{D5B6DA6F-2A81-BB4D-A7D3-2E8D860155A2}"/>
              </a:ext>
            </a:extLst>
          </p:cNvPr>
          <p:cNvSpPr txBox="1">
            <a:spLocks/>
          </p:cNvSpPr>
          <p:nvPr/>
        </p:nvSpPr>
        <p:spPr>
          <a:xfrm>
            <a:off x="838200" y="365126"/>
            <a:ext cx="10515600" cy="834088"/>
          </a:xfrm>
          <a:prstGeom prst="rect">
            <a:avLst/>
          </a:prstGeom>
        </p:spPr>
        <p:txBody>
          <a:bodyPr/>
          <a:lstStyle>
            <a:lvl1pPr algn="l" defTabSz="914400" rtl="0" eaLnBrk="1" latinLnBrk="0" hangingPunct="1">
              <a:lnSpc>
                <a:spcPct val="100000"/>
              </a:lnSpc>
              <a:spcBef>
                <a:spcPct val="0"/>
              </a:spcBef>
              <a:buNone/>
              <a:defRPr sz="3600" b="1" i="0" kern="1200">
                <a:solidFill>
                  <a:schemeClr val="tx1">
                    <a:lumMod val="85000"/>
                  </a:schemeClr>
                </a:solidFill>
                <a:latin typeface="Relative" panose="02000506040000020004" pitchFamily="2" charset="77"/>
                <a:ea typeface="+mj-ea"/>
                <a:cs typeface="+mj-cs"/>
              </a:defRPr>
            </a:lvl1pPr>
          </a:lstStyle>
          <a:p>
            <a:pPr algn="ctr"/>
            <a:r>
              <a:rPr lang="en-US"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Machine Learning Lifecycle</a:t>
            </a:r>
          </a:p>
        </p:txBody>
      </p:sp>
    </p:spTree>
    <p:extLst>
      <p:ext uri="{BB962C8B-B14F-4D97-AF65-F5344CB8AC3E}">
        <p14:creationId xmlns:p14="http://schemas.microsoft.com/office/powerpoint/2010/main" val="40885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D6CAD543-41C6-2A4E-86EA-078F3ADB8140}"/>
              </a:ext>
            </a:extLst>
          </p:cNvPr>
          <p:cNvPicPr>
            <a:picLocks noChangeAspect="1"/>
          </p:cNvPicPr>
          <p:nvPr/>
        </p:nvPicPr>
        <p:blipFill>
          <a:blip r:embed="rId3"/>
          <a:stretch>
            <a:fillRect/>
          </a:stretch>
        </p:blipFill>
        <p:spPr>
          <a:xfrm>
            <a:off x="-12345" y="-172278"/>
            <a:ext cx="12479511" cy="7030278"/>
          </a:xfrm>
          <a:prstGeom prst="rect">
            <a:avLst/>
          </a:prstGeom>
        </p:spPr>
      </p:pic>
      <p:sp>
        <p:nvSpPr>
          <p:cNvPr id="51" name="Rectangle 50">
            <a:extLst>
              <a:ext uri="{FF2B5EF4-FFF2-40B4-BE49-F238E27FC236}">
                <a16:creationId xmlns:a16="http://schemas.microsoft.com/office/drawing/2014/main" id="{548195D1-A2EB-6545-AE7A-D302BE5FDBF9}"/>
              </a:ext>
            </a:extLst>
          </p:cNvPr>
          <p:cNvSpPr/>
          <p:nvPr/>
        </p:nvSpPr>
        <p:spPr>
          <a:xfrm>
            <a:off x="10046386" y="2623176"/>
            <a:ext cx="1563126" cy="12869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07C2CBAF-5704-8A49-8988-D921CE4D5904}"/>
              </a:ext>
            </a:extLst>
          </p:cNvPr>
          <p:cNvSpPr/>
          <p:nvPr/>
        </p:nvSpPr>
        <p:spPr>
          <a:xfrm>
            <a:off x="7992097" y="2602727"/>
            <a:ext cx="1563126" cy="12869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C8832050-4C01-CE41-A504-A9654518FDA2}"/>
              </a:ext>
            </a:extLst>
          </p:cNvPr>
          <p:cNvSpPr/>
          <p:nvPr/>
        </p:nvSpPr>
        <p:spPr>
          <a:xfrm>
            <a:off x="5542906" y="2602727"/>
            <a:ext cx="1718466" cy="12869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47">
            <a:extLst>
              <a:ext uri="{FF2B5EF4-FFF2-40B4-BE49-F238E27FC236}">
                <a16:creationId xmlns:a16="http://schemas.microsoft.com/office/drawing/2014/main" id="{F1785BBC-F20B-D24F-910B-F7253AF30048}"/>
              </a:ext>
            </a:extLst>
          </p:cNvPr>
          <p:cNvSpPr/>
          <p:nvPr/>
        </p:nvSpPr>
        <p:spPr>
          <a:xfrm>
            <a:off x="621197" y="2641600"/>
            <a:ext cx="1718466" cy="12869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Rectangle 30">
            <a:extLst>
              <a:ext uri="{FF2B5EF4-FFF2-40B4-BE49-F238E27FC236}">
                <a16:creationId xmlns:a16="http://schemas.microsoft.com/office/drawing/2014/main" id="{BF59E7B2-7F3D-5049-8FB5-E1290405A009}"/>
              </a:ext>
            </a:extLst>
          </p:cNvPr>
          <p:cNvSpPr/>
          <p:nvPr/>
        </p:nvSpPr>
        <p:spPr>
          <a:xfrm>
            <a:off x="3035300" y="2641600"/>
            <a:ext cx="1718466" cy="12869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fontScale="90000"/>
          </a:bodyPr>
          <a:lstStyle/>
          <a:p>
            <a:r>
              <a:rPr lang="en-US" dirty="0">
                <a:solidFill>
                  <a:schemeClr val="bg1"/>
                </a:solidFill>
              </a:rPr>
              <a:t>Amazon </a:t>
            </a:r>
            <a:r>
              <a:rPr lang="en-US" dirty="0" err="1">
                <a:solidFill>
                  <a:schemeClr val="bg1"/>
                </a:solidFill>
              </a:rPr>
              <a:t>SageMaker</a:t>
            </a:r>
            <a:r>
              <a:rPr lang="en-US" dirty="0">
                <a:solidFill>
                  <a:schemeClr val="bg1"/>
                </a:solidFill>
              </a:rPr>
              <a:t> </a:t>
            </a:r>
          </a:p>
        </p:txBody>
      </p:sp>
      <p:grpSp>
        <p:nvGrpSpPr>
          <p:cNvPr id="4" name="Group 3"/>
          <p:cNvGrpSpPr/>
          <p:nvPr/>
        </p:nvGrpSpPr>
        <p:grpSpPr>
          <a:xfrm>
            <a:off x="1164008" y="1642884"/>
            <a:ext cx="651641" cy="830997"/>
            <a:chOff x="1182413" y="2703841"/>
            <a:chExt cx="488731" cy="623248"/>
          </a:xfrm>
        </p:grpSpPr>
        <p:sp>
          <p:nvSpPr>
            <p:cNvPr id="5" name="TextBox 4"/>
            <p:cNvSpPr txBox="1"/>
            <p:nvPr/>
          </p:nvSpPr>
          <p:spPr>
            <a:xfrm>
              <a:off x="1206825" y="2703841"/>
              <a:ext cx="409007"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1</a:t>
              </a:r>
            </a:p>
          </p:txBody>
        </p:sp>
        <p:sp>
          <p:nvSpPr>
            <p:cNvPr id="6" name="Oval 5"/>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grpSp>
        <p:nvGrpSpPr>
          <p:cNvPr id="7" name="Group 6"/>
          <p:cNvGrpSpPr/>
          <p:nvPr/>
        </p:nvGrpSpPr>
        <p:grpSpPr>
          <a:xfrm>
            <a:off x="3551307" y="1642884"/>
            <a:ext cx="651641" cy="830997"/>
            <a:chOff x="1182413" y="2688021"/>
            <a:chExt cx="488731" cy="623248"/>
          </a:xfrm>
        </p:grpSpPr>
        <p:sp>
          <p:nvSpPr>
            <p:cNvPr id="8" name="TextBox 7"/>
            <p:cNvSpPr txBox="1"/>
            <p:nvPr/>
          </p:nvSpPr>
          <p:spPr>
            <a:xfrm>
              <a:off x="1206063" y="2688021"/>
              <a:ext cx="409007"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2</a:t>
              </a:r>
            </a:p>
          </p:txBody>
        </p:sp>
        <p:sp>
          <p:nvSpPr>
            <p:cNvPr id="9" name="Oval 8"/>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grpSp>
        <p:nvGrpSpPr>
          <p:cNvPr id="10" name="Group 9"/>
          <p:cNvGrpSpPr/>
          <p:nvPr/>
        </p:nvGrpSpPr>
        <p:grpSpPr>
          <a:xfrm>
            <a:off x="5995564" y="1640568"/>
            <a:ext cx="651641" cy="830997"/>
            <a:chOff x="1182413" y="2707975"/>
            <a:chExt cx="488731" cy="623248"/>
          </a:xfrm>
        </p:grpSpPr>
        <p:sp>
          <p:nvSpPr>
            <p:cNvPr id="11" name="TextBox 10"/>
            <p:cNvSpPr txBox="1"/>
            <p:nvPr/>
          </p:nvSpPr>
          <p:spPr>
            <a:xfrm>
              <a:off x="1232148" y="2707975"/>
              <a:ext cx="409007"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3</a:t>
              </a:r>
            </a:p>
          </p:txBody>
        </p:sp>
        <p:sp>
          <p:nvSpPr>
            <p:cNvPr id="12" name="Oval 11"/>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grpSp>
        <p:nvGrpSpPr>
          <p:cNvPr id="13" name="Group 12"/>
          <p:cNvGrpSpPr/>
          <p:nvPr/>
        </p:nvGrpSpPr>
        <p:grpSpPr>
          <a:xfrm>
            <a:off x="10519714" y="1640568"/>
            <a:ext cx="651642" cy="830997"/>
            <a:chOff x="1182413" y="2707468"/>
            <a:chExt cx="488731" cy="623248"/>
          </a:xfrm>
        </p:grpSpPr>
        <p:sp>
          <p:nvSpPr>
            <p:cNvPr id="14" name="TextBox 13"/>
            <p:cNvSpPr txBox="1"/>
            <p:nvPr/>
          </p:nvSpPr>
          <p:spPr>
            <a:xfrm>
              <a:off x="1209086" y="2707468"/>
              <a:ext cx="409006"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5</a:t>
              </a:r>
            </a:p>
          </p:txBody>
        </p:sp>
        <p:sp>
          <p:nvSpPr>
            <p:cNvPr id="15" name="Oval 14"/>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pic>
        <p:nvPicPr>
          <p:cNvPr id="16" name="pasted-image.pdf"/>
          <p:cNvPicPr>
            <a:picLocks noChangeAspect="1"/>
          </p:cNvPicPr>
          <p:nvPr/>
        </p:nvPicPr>
        <p:blipFill>
          <a:blip r:embed="rId4">
            <a:extLst/>
          </a:blip>
          <a:stretch>
            <a:fillRect/>
          </a:stretch>
        </p:blipFill>
        <p:spPr>
          <a:xfrm>
            <a:off x="964338" y="2793017"/>
            <a:ext cx="1121508" cy="1025876"/>
          </a:xfrm>
          <a:prstGeom prst="rect">
            <a:avLst/>
          </a:prstGeom>
          <a:ln w="12700">
            <a:miter lim="400000"/>
          </a:ln>
        </p:spPr>
      </p:pic>
      <p:pic>
        <p:nvPicPr>
          <p:cNvPr id="17" name="pasted-image.pdf"/>
          <p:cNvPicPr>
            <a:picLocks noChangeAspect="1"/>
          </p:cNvPicPr>
          <p:nvPr/>
        </p:nvPicPr>
        <p:blipFill>
          <a:blip r:embed="rId5">
            <a:extLst/>
          </a:blip>
          <a:stretch>
            <a:fillRect/>
          </a:stretch>
        </p:blipFill>
        <p:spPr>
          <a:xfrm>
            <a:off x="3325726" y="2754583"/>
            <a:ext cx="1175161" cy="1024128"/>
          </a:xfrm>
          <a:prstGeom prst="rect">
            <a:avLst/>
          </a:prstGeom>
          <a:ln w="12700">
            <a:miter lim="400000"/>
          </a:ln>
        </p:spPr>
      </p:pic>
      <p:pic>
        <p:nvPicPr>
          <p:cNvPr id="18" name="pasted-image.pdf"/>
          <p:cNvPicPr>
            <a:picLocks noChangeAspect="1"/>
          </p:cNvPicPr>
          <p:nvPr/>
        </p:nvPicPr>
        <p:blipFill>
          <a:blip r:embed="rId6">
            <a:extLst/>
          </a:blip>
          <a:stretch>
            <a:fillRect/>
          </a:stretch>
        </p:blipFill>
        <p:spPr>
          <a:xfrm>
            <a:off x="5831817" y="2717204"/>
            <a:ext cx="1121664" cy="1121664"/>
          </a:xfrm>
          <a:prstGeom prst="rect">
            <a:avLst/>
          </a:prstGeom>
          <a:ln w="12700">
            <a:miter lim="400000"/>
          </a:ln>
        </p:spPr>
      </p:pic>
      <p:pic>
        <p:nvPicPr>
          <p:cNvPr id="19" name="pasted-image.pdf"/>
          <p:cNvPicPr>
            <a:picLocks noChangeAspect="1"/>
          </p:cNvPicPr>
          <p:nvPr/>
        </p:nvPicPr>
        <p:blipFill>
          <a:blip r:embed="rId7">
            <a:extLst/>
          </a:blip>
          <a:stretch>
            <a:fillRect/>
          </a:stretch>
        </p:blipFill>
        <p:spPr>
          <a:xfrm>
            <a:off x="10379016" y="2768681"/>
            <a:ext cx="1121664" cy="1147160"/>
          </a:xfrm>
          <a:prstGeom prst="rect">
            <a:avLst/>
          </a:prstGeom>
          <a:ln w="12700">
            <a:miter lim="400000"/>
          </a:ln>
        </p:spPr>
      </p:pic>
      <p:sp>
        <p:nvSpPr>
          <p:cNvPr id="20" name="TextBox 19"/>
          <p:cNvSpPr txBox="1"/>
          <p:nvPr/>
        </p:nvSpPr>
        <p:spPr>
          <a:xfrm>
            <a:off x="1311487" y="3928860"/>
            <a:ext cx="251992" cy="379656"/>
          </a:xfrm>
          <a:prstGeom prst="rect">
            <a:avLst/>
          </a:prstGeom>
          <a:noFill/>
        </p:spPr>
        <p:txBody>
          <a:bodyPr wrap="none" rtlCol="0">
            <a:spAutoFit/>
          </a:bodyPr>
          <a:lstStyle/>
          <a:p>
            <a:r>
              <a:rPr lang="en-US" sz="1867">
                <a:solidFill>
                  <a:schemeClr val="bg1"/>
                </a:solidFill>
                <a:latin typeface="Amazon Ember" charset="0"/>
                <a:ea typeface="Amazon Ember" charset="0"/>
                <a:cs typeface="Amazon Ember" charset="0"/>
              </a:rPr>
              <a:t>I</a:t>
            </a:r>
          </a:p>
        </p:txBody>
      </p:sp>
      <p:sp>
        <p:nvSpPr>
          <p:cNvPr id="21" name="TextBox 20"/>
          <p:cNvSpPr txBox="1"/>
          <p:nvPr/>
        </p:nvSpPr>
        <p:spPr>
          <a:xfrm>
            <a:off x="3720888" y="3940236"/>
            <a:ext cx="251992" cy="379656"/>
          </a:xfrm>
          <a:prstGeom prst="rect">
            <a:avLst/>
          </a:prstGeom>
          <a:noFill/>
        </p:spPr>
        <p:txBody>
          <a:bodyPr wrap="none" rtlCol="0">
            <a:spAutoFit/>
          </a:bodyPr>
          <a:lstStyle/>
          <a:p>
            <a:r>
              <a:rPr lang="en-US" sz="1867">
                <a:solidFill>
                  <a:schemeClr val="bg1"/>
                </a:solidFill>
                <a:latin typeface="Amazon Ember" charset="0"/>
                <a:ea typeface="Amazon Ember" charset="0"/>
                <a:cs typeface="Amazon Ember" charset="0"/>
              </a:rPr>
              <a:t>I</a:t>
            </a:r>
          </a:p>
        </p:txBody>
      </p:sp>
      <p:sp>
        <p:nvSpPr>
          <p:cNvPr id="22" name="TextBox 21"/>
          <p:cNvSpPr txBox="1"/>
          <p:nvPr/>
        </p:nvSpPr>
        <p:spPr>
          <a:xfrm>
            <a:off x="6355227" y="3921350"/>
            <a:ext cx="251992" cy="379656"/>
          </a:xfrm>
          <a:prstGeom prst="rect">
            <a:avLst/>
          </a:prstGeom>
          <a:noFill/>
        </p:spPr>
        <p:txBody>
          <a:bodyPr wrap="none" rtlCol="0">
            <a:spAutoFit/>
          </a:bodyPr>
          <a:lstStyle/>
          <a:p>
            <a:r>
              <a:rPr lang="en-US" sz="1867" dirty="0">
                <a:solidFill>
                  <a:schemeClr val="bg1"/>
                </a:solidFill>
                <a:latin typeface="Amazon Ember" charset="0"/>
                <a:ea typeface="Amazon Ember" charset="0"/>
                <a:cs typeface="Amazon Ember" charset="0"/>
              </a:rPr>
              <a:t>I</a:t>
            </a:r>
          </a:p>
        </p:txBody>
      </p:sp>
      <p:sp>
        <p:nvSpPr>
          <p:cNvPr id="23" name="TextBox 22"/>
          <p:cNvSpPr txBox="1"/>
          <p:nvPr/>
        </p:nvSpPr>
        <p:spPr>
          <a:xfrm>
            <a:off x="10783608" y="3915512"/>
            <a:ext cx="251992" cy="379656"/>
          </a:xfrm>
          <a:prstGeom prst="rect">
            <a:avLst/>
          </a:prstGeom>
          <a:noFill/>
        </p:spPr>
        <p:txBody>
          <a:bodyPr wrap="none" rtlCol="0">
            <a:spAutoFit/>
          </a:bodyPr>
          <a:lstStyle/>
          <a:p>
            <a:r>
              <a:rPr lang="en-US" sz="1867" dirty="0">
                <a:solidFill>
                  <a:schemeClr val="bg1"/>
                </a:solidFill>
                <a:latin typeface="Amazon Ember" charset="0"/>
                <a:ea typeface="Amazon Ember" charset="0"/>
                <a:cs typeface="Amazon Ember" charset="0"/>
              </a:rPr>
              <a:t>I</a:t>
            </a:r>
          </a:p>
        </p:txBody>
      </p:sp>
      <p:sp>
        <p:nvSpPr>
          <p:cNvPr id="24" name="TextBox 23"/>
          <p:cNvSpPr txBox="1"/>
          <p:nvPr/>
        </p:nvSpPr>
        <p:spPr>
          <a:xfrm>
            <a:off x="485694" y="4311096"/>
            <a:ext cx="1830950" cy="523220"/>
          </a:xfrm>
          <a:prstGeom prst="rect">
            <a:avLst/>
          </a:prstGeom>
          <a:noFill/>
        </p:spPr>
        <p:txBody>
          <a:bodyPr wrap="none" rtlCol="0">
            <a:spAutoFit/>
          </a:bodyPr>
          <a:lstStyle/>
          <a:p>
            <a:pPr algn="ctr"/>
            <a:r>
              <a:rPr lang="en-US" sz="1400" dirty="0">
                <a:solidFill>
                  <a:schemeClr val="bg1"/>
                </a:solidFill>
                <a:latin typeface="Amazon Ember" charset="0"/>
                <a:ea typeface="Amazon Ember" charset="0"/>
                <a:cs typeface="Amazon Ember" charset="0"/>
              </a:rPr>
              <a:t>Notebook Instances</a:t>
            </a:r>
          </a:p>
          <a:p>
            <a:pPr algn="ctr"/>
            <a:r>
              <a:rPr lang="en-US" sz="1400" dirty="0">
                <a:solidFill>
                  <a:schemeClr val="bg1"/>
                </a:solidFill>
                <a:latin typeface="Amazon Ember" charset="0"/>
                <a:ea typeface="Amazon Ember" charset="0"/>
                <a:cs typeface="Amazon Ember" charset="0"/>
              </a:rPr>
              <a:t>with 200+ Examples</a:t>
            </a:r>
          </a:p>
        </p:txBody>
      </p:sp>
      <p:sp>
        <p:nvSpPr>
          <p:cNvPr id="25" name="TextBox 24"/>
          <p:cNvSpPr txBox="1"/>
          <p:nvPr/>
        </p:nvSpPr>
        <p:spPr>
          <a:xfrm>
            <a:off x="2953903" y="4370553"/>
            <a:ext cx="1996059" cy="307777"/>
          </a:xfrm>
          <a:prstGeom prst="rect">
            <a:avLst/>
          </a:prstGeom>
          <a:noFill/>
        </p:spPr>
        <p:txBody>
          <a:bodyPr wrap="none" rtlCol="0">
            <a:spAutoFit/>
          </a:bodyPr>
          <a:lstStyle/>
          <a:p>
            <a:r>
              <a:rPr lang="en-US" sz="1400" dirty="0">
                <a:solidFill>
                  <a:schemeClr val="bg1"/>
                </a:solidFill>
                <a:latin typeface="Amazon Ember" charset="0"/>
                <a:ea typeface="Amazon Ember" charset="0"/>
                <a:cs typeface="Amazon Ember" charset="0"/>
              </a:rPr>
              <a:t>17 Built-In Algorithms</a:t>
            </a:r>
          </a:p>
        </p:txBody>
      </p:sp>
      <p:sp>
        <p:nvSpPr>
          <p:cNvPr id="26" name="TextBox 25"/>
          <p:cNvSpPr txBox="1"/>
          <p:nvPr/>
        </p:nvSpPr>
        <p:spPr>
          <a:xfrm>
            <a:off x="5518323" y="4311394"/>
            <a:ext cx="2061783" cy="307777"/>
          </a:xfrm>
          <a:prstGeom prst="rect">
            <a:avLst/>
          </a:prstGeom>
          <a:noFill/>
        </p:spPr>
        <p:txBody>
          <a:bodyPr wrap="none" rtlCol="0">
            <a:spAutoFit/>
          </a:bodyPr>
          <a:lstStyle/>
          <a:p>
            <a:r>
              <a:rPr lang="en-US" sz="1400" dirty="0">
                <a:solidFill>
                  <a:schemeClr val="bg1"/>
                </a:solidFill>
                <a:latin typeface="Amazon Ember" charset="0"/>
                <a:ea typeface="Amazon Ember" charset="0"/>
                <a:cs typeface="Amazon Ember" charset="0"/>
              </a:rPr>
              <a:t>ML Training Service x 5</a:t>
            </a:r>
          </a:p>
        </p:txBody>
      </p:sp>
      <p:sp>
        <p:nvSpPr>
          <p:cNvPr id="27" name="TextBox 26"/>
          <p:cNvSpPr txBox="1"/>
          <p:nvPr/>
        </p:nvSpPr>
        <p:spPr>
          <a:xfrm>
            <a:off x="10064395" y="4314838"/>
            <a:ext cx="1737976" cy="307777"/>
          </a:xfrm>
          <a:prstGeom prst="rect">
            <a:avLst/>
          </a:prstGeom>
          <a:noFill/>
        </p:spPr>
        <p:txBody>
          <a:bodyPr wrap="none" rtlCol="0">
            <a:spAutoFit/>
          </a:bodyPr>
          <a:lstStyle/>
          <a:p>
            <a:r>
              <a:rPr lang="en-US" sz="1400" dirty="0">
                <a:solidFill>
                  <a:schemeClr val="bg1"/>
                </a:solidFill>
                <a:latin typeface="Amazon Ember" charset="0"/>
                <a:ea typeface="Amazon Ember" charset="0"/>
                <a:cs typeface="Amazon Ember" charset="0"/>
              </a:rPr>
              <a:t>ML Hosting Service</a:t>
            </a:r>
          </a:p>
        </p:txBody>
      </p:sp>
      <p:grpSp>
        <p:nvGrpSpPr>
          <p:cNvPr id="28" name="Group 27">
            <a:extLst>
              <a:ext uri="{FF2B5EF4-FFF2-40B4-BE49-F238E27FC236}">
                <a16:creationId xmlns:a16="http://schemas.microsoft.com/office/drawing/2014/main" id="{D492699E-91E8-824F-BDF8-906506C183FE}"/>
              </a:ext>
            </a:extLst>
          </p:cNvPr>
          <p:cNvGrpSpPr/>
          <p:nvPr/>
        </p:nvGrpSpPr>
        <p:grpSpPr>
          <a:xfrm>
            <a:off x="8400080" y="1640568"/>
            <a:ext cx="651642" cy="830997"/>
            <a:chOff x="1182413" y="2707975"/>
            <a:chExt cx="488731" cy="623248"/>
          </a:xfrm>
        </p:grpSpPr>
        <p:sp>
          <p:nvSpPr>
            <p:cNvPr id="29" name="TextBox 28">
              <a:extLst>
                <a:ext uri="{FF2B5EF4-FFF2-40B4-BE49-F238E27FC236}">
                  <a16:creationId xmlns:a16="http://schemas.microsoft.com/office/drawing/2014/main" id="{9B87E197-767C-0848-A589-8D2D9417B836}"/>
                </a:ext>
              </a:extLst>
            </p:cNvPr>
            <p:cNvSpPr txBox="1"/>
            <p:nvPr/>
          </p:nvSpPr>
          <p:spPr>
            <a:xfrm>
              <a:off x="1214216" y="2707975"/>
              <a:ext cx="409006"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4</a:t>
              </a:r>
            </a:p>
          </p:txBody>
        </p:sp>
        <p:sp>
          <p:nvSpPr>
            <p:cNvPr id="30" name="Oval 29">
              <a:extLst>
                <a:ext uri="{FF2B5EF4-FFF2-40B4-BE49-F238E27FC236}">
                  <a16:creationId xmlns:a16="http://schemas.microsoft.com/office/drawing/2014/main" id="{C8588687-71C7-904F-9378-478F4854DE47}"/>
                </a:ext>
              </a:extLst>
            </p:cNvPr>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sp>
        <p:nvSpPr>
          <p:cNvPr id="32" name="TextBox 31">
            <a:extLst>
              <a:ext uri="{FF2B5EF4-FFF2-40B4-BE49-F238E27FC236}">
                <a16:creationId xmlns:a16="http://schemas.microsoft.com/office/drawing/2014/main" id="{64799526-4D14-EB48-9593-2C407D399A33}"/>
              </a:ext>
            </a:extLst>
          </p:cNvPr>
          <p:cNvSpPr txBox="1"/>
          <p:nvPr/>
        </p:nvSpPr>
        <p:spPr>
          <a:xfrm>
            <a:off x="8559998" y="3907625"/>
            <a:ext cx="251992" cy="379656"/>
          </a:xfrm>
          <a:prstGeom prst="rect">
            <a:avLst/>
          </a:prstGeom>
          <a:noFill/>
        </p:spPr>
        <p:txBody>
          <a:bodyPr wrap="none" rtlCol="0">
            <a:spAutoFit/>
          </a:bodyPr>
          <a:lstStyle/>
          <a:p>
            <a:r>
              <a:rPr lang="en-US" sz="1867" dirty="0">
                <a:solidFill>
                  <a:schemeClr val="bg1"/>
                </a:solidFill>
                <a:latin typeface="Amazon Ember" charset="0"/>
                <a:ea typeface="Amazon Ember" charset="0"/>
                <a:cs typeface="Amazon Ember" charset="0"/>
              </a:rPr>
              <a:t>I</a:t>
            </a:r>
          </a:p>
        </p:txBody>
      </p:sp>
      <p:sp>
        <p:nvSpPr>
          <p:cNvPr id="33" name="TextBox 32">
            <a:extLst>
              <a:ext uri="{FF2B5EF4-FFF2-40B4-BE49-F238E27FC236}">
                <a16:creationId xmlns:a16="http://schemas.microsoft.com/office/drawing/2014/main" id="{AF7349D5-57A9-6E43-B8DD-35211A4FC8C4}"/>
              </a:ext>
            </a:extLst>
          </p:cNvPr>
          <p:cNvSpPr txBox="1"/>
          <p:nvPr/>
        </p:nvSpPr>
        <p:spPr>
          <a:xfrm>
            <a:off x="7956030" y="4311393"/>
            <a:ext cx="1664238" cy="523220"/>
          </a:xfrm>
          <a:prstGeom prst="rect">
            <a:avLst/>
          </a:prstGeom>
          <a:noFill/>
        </p:spPr>
        <p:txBody>
          <a:bodyPr wrap="none" rtlCol="0">
            <a:spAutoFit/>
          </a:bodyPr>
          <a:lstStyle/>
          <a:p>
            <a:pPr algn="ctr"/>
            <a:r>
              <a:rPr lang="en-US" sz="1400" dirty="0">
                <a:solidFill>
                  <a:schemeClr val="bg1"/>
                </a:solidFill>
                <a:latin typeface="Amazon Ember" charset="0"/>
                <a:ea typeface="Amazon Ember" charset="0"/>
                <a:cs typeface="Amazon Ember" charset="0"/>
              </a:rPr>
              <a:t>Hyper-Parameter</a:t>
            </a:r>
          </a:p>
          <a:p>
            <a:pPr algn="ctr"/>
            <a:r>
              <a:rPr lang="en-US" sz="1400" dirty="0">
                <a:solidFill>
                  <a:schemeClr val="bg1"/>
                </a:solidFill>
                <a:latin typeface="Amazon Ember" charset="0"/>
                <a:ea typeface="Amazon Ember" charset="0"/>
                <a:cs typeface="Amazon Ember" charset="0"/>
              </a:rPr>
              <a:t>Tuning Service x 2</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D32A324-BF06-BE4F-A923-434ECC65821A}"/>
                  </a:ext>
                </a:extLst>
              </p:cNvPr>
              <p:cNvSpPr txBox="1"/>
              <p:nvPr/>
            </p:nvSpPr>
            <p:spPr>
              <a:xfrm>
                <a:off x="8235134" y="2848590"/>
                <a:ext cx="1089016"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1+</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𝑥</m:t>
                              </m:r>
                            </m:sup>
                          </m:sSup>
                        </m:den>
                      </m:f>
                    </m:oMath>
                  </m:oMathPara>
                </a14:m>
                <a:endParaRPr lang="en-US" sz="2400" dirty="0">
                  <a:solidFill>
                    <a:schemeClr val="bg1"/>
                  </a:solidFill>
                </a:endParaRPr>
              </a:p>
            </p:txBody>
          </p:sp>
        </mc:Choice>
        <mc:Fallback xmlns="">
          <p:sp>
            <p:nvSpPr>
              <p:cNvPr id="34" name="TextBox 33">
                <a:extLst>
                  <a:ext uri="{FF2B5EF4-FFF2-40B4-BE49-F238E27FC236}">
                    <a16:creationId xmlns:a16="http://schemas.microsoft.com/office/drawing/2014/main" id="{6D32A324-BF06-BE4F-A923-434ECC65821A}"/>
                  </a:ext>
                </a:extLst>
              </p:cNvPr>
              <p:cNvSpPr txBox="1">
                <a:spLocks noRot="1" noChangeAspect="1" noMove="1" noResize="1" noEditPoints="1" noAdjustHandles="1" noChangeArrowheads="1" noChangeShapeType="1" noTextEdit="1"/>
              </p:cNvSpPr>
              <p:nvPr/>
            </p:nvSpPr>
            <p:spPr>
              <a:xfrm>
                <a:off x="8235134" y="2848590"/>
                <a:ext cx="1089016" cy="700063"/>
              </a:xfrm>
              <a:prstGeom prst="rect">
                <a:avLst/>
              </a:prstGeom>
              <a:blipFill>
                <a:blip r:embed="rId8"/>
                <a:stretch>
                  <a:fillRect l="-5814" b="-14286"/>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A8636B48-C6E7-DD4F-B932-37DB1FC978A6}"/>
              </a:ext>
            </a:extLst>
          </p:cNvPr>
          <p:cNvGrpSpPr/>
          <p:nvPr/>
        </p:nvGrpSpPr>
        <p:grpSpPr>
          <a:xfrm>
            <a:off x="1877139" y="5295130"/>
            <a:ext cx="651642" cy="830997"/>
            <a:chOff x="1182413" y="2707468"/>
            <a:chExt cx="488731" cy="623248"/>
          </a:xfrm>
        </p:grpSpPr>
        <p:sp>
          <p:nvSpPr>
            <p:cNvPr id="37" name="TextBox 36">
              <a:extLst>
                <a:ext uri="{FF2B5EF4-FFF2-40B4-BE49-F238E27FC236}">
                  <a16:creationId xmlns:a16="http://schemas.microsoft.com/office/drawing/2014/main" id="{FEA52110-C083-E146-8E98-5D803A5D6096}"/>
                </a:ext>
              </a:extLst>
            </p:cNvPr>
            <p:cNvSpPr txBox="1"/>
            <p:nvPr/>
          </p:nvSpPr>
          <p:spPr>
            <a:xfrm>
              <a:off x="1209086" y="2707468"/>
              <a:ext cx="409006"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6</a:t>
              </a:r>
            </a:p>
          </p:txBody>
        </p:sp>
        <p:sp>
          <p:nvSpPr>
            <p:cNvPr id="38" name="Oval 37">
              <a:extLst>
                <a:ext uri="{FF2B5EF4-FFF2-40B4-BE49-F238E27FC236}">
                  <a16:creationId xmlns:a16="http://schemas.microsoft.com/office/drawing/2014/main" id="{F98C869D-5FD3-4F41-ACBF-DF4EEEACF8CE}"/>
                </a:ext>
              </a:extLst>
            </p:cNvPr>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sp>
        <p:nvSpPr>
          <p:cNvPr id="39" name="TextBox 38">
            <a:extLst>
              <a:ext uri="{FF2B5EF4-FFF2-40B4-BE49-F238E27FC236}">
                <a16:creationId xmlns:a16="http://schemas.microsoft.com/office/drawing/2014/main" id="{A55CF67A-C89A-014D-A35E-BEED00B1B5F1}"/>
              </a:ext>
            </a:extLst>
          </p:cNvPr>
          <p:cNvSpPr txBox="1"/>
          <p:nvPr/>
        </p:nvSpPr>
        <p:spPr>
          <a:xfrm>
            <a:off x="2640186" y="5368171"/>
            <a:ext cx="2243617" cy="738664"/>
          </a:xfrm>
          <a:prstGeom prst="rect">
            <a:avLst/>
          </a:prstGeom>
          <a:noFill/>
        </p:spPr>
        <p:txBody>
          <a:bodyPr wrap="square" rtlCol="0">
            <a:spAutoFit/>
          </a:bodyPr>
          <a:lstStyle/>
          <a:p>
            <a:r>
              <a:rPr lang="en-US" sz="1400" dirty="0">
                <a:solidFill>
                  <a:schemeClr val="bg1"/>
                </a:solidFill>
                <a:latin typeface="Amazon Ember" charset="0"/>
                <a:ea typeface="Amazon Ember" charset="0"/>
                <a:cs typeface="Amazon Ember" charset="0"/>
              </a:rPr>
              <a:t>Batch Transform</a:t>
            </a:r>
          </a:p>
          <a:p>
            <a:pPr marL="285750" indent="-285750">
              <a:buFont typeface="Arial" panose="020B0604020202020204" pitchFamily="34" charset="0"/>
              <a:buChar char="•"/>
            </a:pPr>
            <a:r>
              <a:rPr lang="en-US" sz="1400" dirty="0">
                <a:solidFill>
                  <a:schemeClr val="bg1"/>
                </a:solidFill>
                <a:latin typeface="Amazon Ember" charset="0"/>
                <a:ea typeface="Amazon Ember" charset="0"/>
                <a:cs typeface="Amazon Ember" charset="0"/>
              </a:rPr>
              <a:t>Inferencing</a:t>
            </a:r>
          </a:p>
          <a:p>
            <a:pPr marL="285750" indent="-285750">
              <a:buFont typeface="Arial" panose="020B0604020202020204" pitchFamily="34" charset="0"/>
              <a:buChar char="•"/>
            </a:pPr>
            <a:r>
              <a:rPr lang="en-US" sz="1400" dirty="0">
                <a:solidFill>
                  <a:schemeClr val="bg1"/>
                </a:solidFill>
                <a:latin typeface="Amazon Ember" charset="0"/>
                <a:ea typeface="Amazon Ember" charset="0"/>
                <a:cs typeface="Amazon Ember" charset="0"/>
              </a:rPr>
              <a:t>Data Transformation</a:t>
            </a:r>
          </a:p>
        </p:txBody>
      </p:sp>
      <p:grpSp>
        <p:nvGrpSpPr>
          <p:cNvPr id="40" name="Group 39">
            <a:extLst>
              <a:ext uri="{FF2B5EF4-FFF2-40B4-BE49-F238E27FC236}">
                <a16:creationId xmlns:a16="http://schemas.microsoft.com/office/drawing/2014/main" id="{3600FC63-1856-C14A-8533-525BADDB98E6}"/>
              </a:ext>
            </a:extLst>
          </p:cNvPr>
          <p:cNvGrpSpPr/>
          <p:nvPr/>
        </p:nvGrpSpPr>
        <p:grpSpPr>
          <a:xfrm>
            <a:off x="5298414" y="5295922"/>
            <a:ext cx="651642" cy="830997"/>
            <a:chOff x="1182413" y="2707468"/>
            <a:chExt cx="488731" cy="623248"/>
          </a:xfrm>
        </p:grpSpPr>
        <p:sp>
          <p:nvSpPr>
            <p:cNvPr id="41" name="TextBox 40">
              <a:extLst>
                <a:ext uri="{FF2B5EF4-FFF2-40B4-BE49-F238E27FC236}">
                  <a16:creationId xmlns:a16="http://schemas.microsoft.com/office/drawing/2014/main" id="{08768842-FB3E-804D-88F0-0931B82FEABD}"/>
                </a:ext>
              </a:extLst>
            </p:cNvPr>
            <p:cNvSpPr txBox="1"/>
            <p:nvPr/>
          </p:nvSpPr>
          <p:spPr>
            <a:xfrm>
              <a:off x="1209086" y="2707468"/>
              <a:ext cx="409006"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7</a:t>
              </a:r>
            </a:p>
          </p:txBody>
        </p:sp>
        <p:sp>
          <p:nvSpPr>
            <p:cNvPr id="42" name="Oval 41">
              <a:extLst>
                <a:ext uri="{FF2B5EF4-FFF2-40B4-BE49-F238E27FC236}">
                  <a16:creationId xmlns:a16="http://schemas.microsoft.com/office/drawing/2014/main" id="{3098308F-DD82-A24F-A9B9-9878F5EC6BA8}"/>
                </a:ext>
              </a:extLst>
            </p:cNvPr>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sp>
        <p:nvSpPr>
          <p:cNvPr id="43" name="TextBox 42">
            <a:extLst>
              <a:ext uri="{FF2B5EF4-FFF2-40B4-BE49-F238E27FC236}">
                <a16:creationId xmlns:a16="http://schemas.microsoft.com/office/drawing/2014/main" id="{921B4C00-DF98-7648-B45B-26D14D0318A2}"/>
              </a:ext>
            </a:extLst>
          </p:cNvPr>
          <p:cNvSpPr txBox="1"/>
          <p:nvPr/>
        </p:nvSpPr>
        <p:spPr>
          <a:xfrm>
            <a:off x="6167260" y="5387464"/>
            <a:ext cx="1588299" cy="738664"/>
          </a:xfrm>
          <a:prstGeom prst="rect">
            <a:avLst/>
          </a:prstGeom>
          <a:noFill/>
        </p:spPr>
        <p:txBody>
          <a:bodyPr wrap="square" rtlCol="0">
            <a:spAutoFit/>
          </a:bodyPr>
          <a:lstStyle/>
          <a:p>
            <a:r>
              <a:rPr lang="en-US" sz="1400" dirty="0">
                <a:solidFill>
                  <a:schemeClr val="bg1"/>
                </a:solidFill>
                <a:latin typeface="Amazon Ember" charset="0"/>
                <a:ea typeface="Amazon Ember" charset="0"/>
                <a:cs typeface="Amazon Ember" charset="0"/>
              </a:rPr>
              <a:t>SDK’s: </a:t>
            </a:r>
          </a:p>
          <a:p>
            <a:pPr marL="228594" indent="-228594">
              <a:buFont typeface="Arial" panose="020B0604020202020204" pitchFamily="34" charset="0"/>
              <a:buChar char="•"/>
            </a:pPr>
            <a:r>
              <a:rPr lang="en-US" sz="1400" dirty="0">
                <a:solidFill>
                  <a:schemeClr val="bg1"/>
                </a:solidFill>
                <a:latin typeface="Amazon Ember" charset="0"/>
                <a:ea typeface="Amazon Ember" charset="0"/>
                <a:cs typeface="Amazon Ember" charset="0"/>
              </a:rPr>
              <a:t>Python</a:t>
            </a:r>
          </a:p>
          <a:p>
            <a:pPr marL="228594" indent="-228594">
              <a:buFont typeface="Arial" panose="020B0604020202020204" pitchFamily="34" charset="0"/>
              <a:buChar char="•"/>
            </a:pPr>
            <a:r>
              <a:rPr lang="en-US" sz="1400" dirty="0">
                <a:solidFill>
                  <a:schemeClr val="bg1"/>
                </a:solidFill>
                <a:latin typeface="Amazon Ember" charset="0"/>
                <a:ea typeface="Amazon Ember" charset="0"/>
                <a:cs typeface="Amazon Ember" charset="0"/>
              </a:rPr>
              <a:t>Spark</a:t>
            </a:r>
          </a:p>
        </p:txBody>
      </p:sp>
      <p:grpSp>
        <p:nvGrpSpPr>
          <p:cNvPr id="44" name="Group 43">
            <a:extLst>
              <a:ext uri="{FF2B5EF4-FFF2-40B4-BE49-F238E27FC236}">
                <a16:creationId xmlns:a16="http://schemas.microsoft.com/office/drawing/2014/main" id="{E27D016D-8C14-C948-95D4-0C8F4CA3A685}"/>
              </a:ext>
            </a:extLst>
          </p:cNvPr>
          <p:cNvGrpSpPr/>
          <p:nvPr/>
        </p:nvGrpSpPr>
        <p:grpSpPr>
          <a:xfrm>
            <a:off x="8359408" y="5310326"/>
            <a:ext cx="651642" cy="830997"/>
            <a:chOff x="1182413" y="2707468"/>
            <a:chExt cx="488731" cy="623248"/>
          </a:xfrm>
        </p:grpSpPr>
        <p:sp>
          <p:nvSpPr>
            <p:cNvPr id="45" name="TextBox 44">
              <a:extLst>
                <a:ext uri="{FF2B5EF4-FFF2-40B4-BE49-F238E27FC236}">
                  <a16:creationId xmlns:a16="http://schemas.microsoft.com/office/drawing/2014/main" id="{56828D44-F4B0-7F46-AB85-D709123FB7FC}"/>
                </a:ext>
              </a:extLst>
            </p:cNvPr>
            <p:cNvSpPr txBox="1"/>
            <p:nvPr/>
          </p:nvSpPr>
          <p:spPr>
            <a:xfrm>
              <a:off x="1209086" y="2707468"/>
              <a:ext cx="409006" cy="623248"/>
            </a:xfrm>
            <a:prstGeom prst="rect">
              <a:avLst/>
            </a:prstGeom>
            <a:noFill/>
          </p:spPr>
          <p:txBody>
            <a:bodyPr wrap="none" rtlCol="0">
              <a:spAutoFit/>
            </a:bodyPr>
            <a:lstStyle/>
            <a:p>
              <a:r>
                <a:rPr lang="en-US" sz="4800" dirty="0">
                  <a:solidFill>
                    <a:schemeClr val="bg1"/>
                  </a:solidFill>
                  <a:latin typeface="Amazon Ember" charset="0"/>
                  <a:ea typeface="Amazon Ember" charset="0"/>
                  <a:cs typeface="Amazon Ember" charset="0"/>
                </a:rPr>
                <a:t>8</a:t>
              </a:r>
            </a:p>
          </p:txBody>
        </p:sp>
        <p:sp>
          <p:nvSpPr>
            <p:cNvPr id="46" name="Oval 45">
              <a:extLst>
                <a:ext uri="{FF2B5EF4-FFF2-40B4-BE49-F238E27FC236}">
                  <a16:creationId xmlns:a16="http://schemas.microsoft.com/office/drawing/2014/main" id="{5F660E2E-A8BB-304E-A548-76D04AE365CB}"/>
                </a:ext>
              </a:extLst>
            </p:cNvPr>
            <p:cNvSpPr/>
            <p:nvPr/>
          </p:nvSpPr>
          <p:spPr>
            <a:xfrm>
              <a:off x="1182413" y="2774731"/>
              <a:ext cx="488731" cy="488731"/>
            </a:xfrm>
            <a:prstGeom prst="ellipse">
              <a:avLst/>
            </a:prstGeom>
            <a:noFill/>
            <a:ln w="28575">
              <a:solidFill>
                <a:srgbClr val="07C1F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mazon Ember" charset="0"/>
                <a:ea typeface="Amazon Ember" charset="0"/>
                <a:cs typeface="Amazon Ember" charset="0"/>
              </a:endParaRPr>
            </a:p>
          </p:txBody>
        </p:sp>
      </p:grpSp>
      <p:sp>
        <p:nvSpPr>
          <p:cNvPr id="47" name="TextBox 46">
            <a:extLst>
              <a:ext uri="{FF2B5EF4-FFF2-40B4-BE49-F238E27FC236}">
                <a16:creationId xmlns:a16="http://schemas.microsoft.com/office/drawing/2014/main" id="{6349815D-974C-9546-A56E-6C29DDDA8BB1}"/>
              </a:ext>
            </a:extLst>
          </p:cNvPr>
          <p:cNvSpPr txBox="1"/>
          <p:nvPr/>
        </p:nvSpPr>
        <p:spPr>
          <a:xfrm>
            <a:off x="9195309" y="5402659"/>
            <a:ext cx="1588299" cy="738664"/>
          </a:xfrm>
          <a:prstGeom prst="rect">
            <a:avLst/>
          </a:prstGeom>
          <a:noFill/>
        </p:spPr>
        <p:txBody>
          <a:bodyPr wrap="square" rtlCol="0">
            <a:spAutoFit/>
          </a:bodyPr>
          <a:lstStyle/>
          <a:p>
            <a:r>
              <a:rPr lang="en-US" sz="1400" dirty="0">
                <a:solidFill>
                  <a:schemeClr val="bg1"/>
                </a:solidFill>
                <a:latin typeface="Amazon Ember" charset="0"/>
                <a:ea typeface="Amazon Ember" charset="0"/>
                <a:cs typeface="Amazon Ember" charset="0"/>
              </a:rPr>
              <a:t>Documentation &amp; White Papers</a:t>
            </a:r>
          </a:p>
          <a:p>
            <a:r>
              <a:rPr lang="en-US" sz="1400" dirty="0">
                <a:solidFill>
                  <a:schemeClr val="bg1"/>
                </a:solidFill>
                <a:latin typeface="Amazon Ember" charset="0"/>
                <a:ea typeface="Amazon Ember" charset="0"/>
                <a:cs typeface="Amazon Ember" charset="0"/>
              </a:rPr>
              <a:t>&amp; Blog Posts</a:t>
            </a:r>
          </a:p>
        </p:txBody>
      </p:sp>
    </p:spTree>
    <p:extLst>
      <p:ext uri="{BB962C8B-B14F-4D97-AF65-F5344CB8AC3E}">
        <p14:creationId xmlns:p14="http://schemas.microsoft.com/office/powerpoint/2010/main" val="138958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32" grpId="0"/>
      <p:bldP spid="33" grpId="0"/>
      <p:bldP spid="34" grpId="0"/>
      <p:bldP spid="39" grpId="0"/>
      <p:bldP spid="43" grpId="0"/>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8DC4CBD-6D72-664E-A19E-C31DE7CD46A8}"/>
              </a:ext>
            </a:extLst>
          </p:cNvPr>
          <p:cNvSpPr/>
          <p:nvPr/>
        </p:nvSpPr>
        <p:spPr bwMode="auto">
          <a:xfrm>
            <a:off x="512605" y="880905"/>
            <a:ext cx="3482606" cy="205074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78D6F1FE-0AE1-AA47-8B4F-6105AB97960D}"/>
              </a:ext>
            </a:extLst>
          </p:cNvPr>
          <p:cNvSpPr/>
          <p:nvPr/>
        </p:nvSpPr>
        <p:spPr>
          <a:xfrm>
            <a:off x="770560" y="1020665"/>
            <a:ext cx="2985533" cy="175572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 name="Rectangle 2">
            <a:extLst>
              <a:ext uri="{FF2B5EF4-FFF2-40B4-BE49-F238E27FC236}">
                <a16:creationId xmlns:a16="http://schemas.microsoft.com/office/drawing/2014/main" id="{8124AEF6-CD61-144A-9A38-B3A5ED20105A}"/>
              </a:ext>
            </a:extLst>
          </p:cNvPr>
          <p:cNvSpPr/>
          <p:nvPr/>
        </p:nvSpPr>
        <p:spPr>
          <a:xfrm>
            <a:off x="4343351" y="962343"/>
            <a:ext cx="3393112" cy="125234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4" name="Rectangle 3">
            <a:extLst>
              <a:ext uri="{FF2B5EF4-FFF2-40B4-BE49-F238E27FC236}">
                <a16:creationId xmlns:a16="http://schemas.microsoft.com/office/drawing/2014/main" id="{0687DF8B-70D4-4841-A306-809FFA7BCF24}"/>
              </a:ext>
            </a:extLst>
          </p:cNvPr>
          <p:cNvSpPr/>
          <p:nvPr/>
        </p:nvSpPr>
        <p:spPr>
          <a:xfrm>
            <a:off x="8300638" y="910787"/>
            <a:ext cx="3472013" cy="107892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 name="Rectangle 4">
            <a:extLst>
              <a:ext uri="{FF2B5EF4-FFF2-40B4-BE49-F238E27FC236}">
                <a16:creationId xmlns:a16="http://schemas.microsoft.com/office/drawing/2014/main" id="{104E2B7F-3850-AD48-9D19-C75FB5689AC1}"/>
              </a:ext>
            </a:extLst>
          </p:cNvPr>
          <p:cNvSpPr/>
          <p:nvPr/>
        </p:nvSpPr>
        <p:spPr>
          <a:xfrm>
            <a:off x="802678" y="3057132"/>
            <a:ext cx="2953415" cy="151450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 name="Rectangle 5">
            <a:extLst>
              <a:ext uri="{FF2B5EF4-FFF2-40B4-BE49-F238E27FC236}">
                <a16:creationId xmlns:a16="http://schemas.microsoft.com/office/drawing/2014/main" id="{FAEB320A-055C-3C44-946D-98F569018B55}"/>
              </a:ext>
            </a:extLst>
          </p:cNvPr>
          <p:cNvSpPr/>
          <p:nvPr/>
        </p:nvSpPr>
        <p:spPr>
          <a:xfrm>
            <a:off x="4343351" y="2364586"/>
            <a:ext cx="3377688" cy="110036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ectangle 6">
            <a:extLst>
              <a:ext uri="{FF2B5EF4-FFF2-40B4-BE49-F238E27FC236}">
                <a16:creationId xmlns:a16="http://schemas.microsoft.com/office/drawing/2014/main" id="{A09A76AB-114C-DF4F-85E3-D128491BACBF}"/>
              </a:ext>
            </a:extLst>
          </p:cNvPr>
          <p:cNvSpPr/>
          <p:nvPr/>
        </p:nvSpPr>
        <p:spPr>
          <a:xfrm>
            <a:off x="8294928" y="2226490"/>
            <a:ext cx="3472013" cy="99622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 name="TextBox 7">
            <a:extLst>
              <a:ext uri="{FF2B5EF4-FFF2-40B4-BE49-F238E27FC236}">
                <a16:creationId xmlns:a16="http://schemas.microsoft.com/office/drawing/2014/main" id="{56088270-0D10-4D4C-8120-559811DC063E}"/>
              </a:ext>
            </a:extLst>
          </p:cNvPr>
          <p:cNvSpPr txBox="1"/>
          <p:nvPr/>
        </p:nvSpPr>
        <p:spPr>
          <a:xfrm>
            <a:off x="1068657" y="1097878"/>
            <a:ext cx="2148461" cy="348878"/>
          </a:xfrm>
          <a:prstGeom prst="rect">
            <a:avLst/>
          </a:prstGeom>
          <a:noFill/>
        </p:spPr>
        <p:txBody>
          <a:bodyPr wrap="square" rtlCol="0">
            <a:spAutoFit/>
          </a:bodyPr>
          <a:lstStyle/>
          <a:p>
            <a:pPr algn="ctr"/>
            <a:r>
              <a:rPr lang="en-US" sz="1667" b="1" dirty="0">
                <a:solidFill>
                  <a:srgbClr val="0E2836"/>
                </a:solidFill>
              </a:rPr>
              <a:t>Classification</a:t>
            </a:r>
          </a:p>
        </p:txBody>
      </p:sp>
      <p:sp>
        <p:nvSpPr>
          <p:cNvPr id="9" name="TextBox 8">
            <a:extLst>
              <a:ext uri="{FF2B5EF4-FFF2-40B4-BE49-F238E27FC236}">
                <a16:creationId xmlns:a16="http://schemas.microsoft.com/office/drawing/2014/main" id="{54FF75EE-1DDD-F440-B3B5-9CB165A2CE32}"/>
              </a:ext>
            </a:extLst>
          </p:cNvPr>
          <p:cNvSpPr txBox="1"/>
          <p:nvPr/>
        </p:nvSpPr>
        <p:spPr>
          <a:xfrm>
            <a:off x="4446307" y="938243"/>
            <a:ext cx="3032073" cy="348878"/>
          </a:xfrm>
          <a:prstGeom prst="rect">
            <a:avLst/>
          </a:prstGeom>
          <a:noFill/>
        </p:spPr>
        <p:txBody>
          <a:bodyPr wrap="square" rtlCol="0">
            <a:spAutoFit/>
          </a:bodyPr>
          <a:lstStyle/>
          <a:p>
            <a:pPr algn="ctr"/>
            <a:r>
              <a:rPr lang="en-US" sz="1667" b="1" dirty="0">
                <a:solidFill>
                  <a:srgbClr val="0E2836"/>
                </a:solidFill>
              </a:rPr>
              <a:t>Computer Vision</a:t>
            </a:r>
          </a:p>
        </p:txBody>
      </p:sp>
      <p:sp>
        <p:nvSpPr>
          <p:cNvPr id="10" name="TextBox 9">
            <a:extLst>
              <a:ext uri="{FF2B5EF4-FFF2-40B4-BE49-F238E27FC236}">
                <a16:creationId xmlns:a16="http://schemas.microsoft.com/office/drawing/2014/main" id="{D146C8AE-AD14-4D42-B436-DBAAD8D3BA4B}"/>
              </a:ext>
            </a:extLst>
          </p:cNvPr>
          <p:cNvSpPr txBox="1"/>
          <p:nvPr/>
        </p:nvSpPr>
        <p:spPr>
          <a:xfrm>
            <a:off x="8276965" y="986994"/>
            <a:ext cx="3524564" cy="348878"/>
          </a:xfrm>
          <a:prstGeom prst="rect">
            <a:avLst/>
          </a:prstGeom>
          <a:noFill/>
        </p:spPr>
        <p:txBody>
          <a:bodyPr wrap="square" rtlCol="0">
            <a:spAutoFit/>
          </a:bodyPr>
          <a:lstStyle/>
          <a:p>
            <a:pPr algn="ctr"/>
            <a:r>
              <a:rPr lang="en-US" sz="1667" b="1" dirty="0">
                <a:solidFill>
                  <a:srgbClr val="0E2836"/>
                </a:solidFill>
              </a:rPr>
              <a:t>Topic Modeling</a:t>
            </a:r>
          </a:p>
        </p:txBody>
      </p:sp>
      <p:sp>
        <p:nvSpPr>
          <p:cNvPr id="11" name="TextBox 10">
            <a:extLst>
              <a:ext uri="{FF2B5EF4-FFF2-40B4-BE49-F238E27FC236}">
                <a16:creationId xmlns:a16="http://schemas.microsoft.com/office/drawing/2014/main" id="{3750862F-1B87-4141-AF3D-6D8917CD6B53}"/>
              </a:ext>
            </a:extLst>
          </p:cNvPr>
          <p:cNvSpPr txBox="1"/>
          <p:nvPr/>
        </p:nvSpPr>
        <p:spPr>
          <a:xfrm>
            <a:off x="740715" y="3170556"/>
            <a:ext cx="2951016" cy="348878"/>
          </a:xfrm>
          <a:prstGeom prst="rect">
            <a:avLst/>
          </a:prstGeom>
          <a:noFill/>
        </p:spPr>
        <p:txBody>
          <a:bodyPr wrap="square" rtlCol="0">
            <a:spAutoFit/>
          </a:bodyPr>
          <a:lstStyle/>
          <a:p>
            <a:pPr algn="ctr"/>
            <a:r>
              <a:rPr lang="en-US" sz="1667" b="1" dirty="0">
                <a:solidFill>
                  <a:srgbClr val="0E2836"/>
                </a:solidFill>
              </a:rPr>
              <a:t>Working with Text</a:t>
            </a:r>
          </a:p>
        </p:txBody>
      </p:sp>
      <p:sp>
        <p:nvSpPr>
          <p:cNvPr id="12" name="TextBox 11">
            <a:extLst>
              <a:ext uri="{FF2B5EF4-FFF2-40B4-BE49-F238E27FC236}">
                <a16:creationId xmlns:a16="http://schemas.microsoft.com/office/drawing/2014/main" id="{3F2DF387-10FC-CE40-9B6E-28704469FE15}"/>
              </a:ext>
            </a:extLst>
          </p:cNvPr>
          <p:cNvSpPr txBox="1"/>
          <p:nvPr/>
        </p:nvSpPr>
        <p:spPr>
          <a:xfrm>
            <a:off x="4499299" y="2410682"/>
            <a:ext cx="2729223" cy="348878"/>
          </a:xfrm>
          <a:prstGeom prst="rect">
            <a:avLst/>
          </a:prstGeom>
          <a:noFill/>
        </p:spPr>
        <p:txBody>
          <a:bodyPr wrap="square" rtlCol="0">
            <a:spAutoFit/>
          </a:bodyPr>
          <a:lstStyle/>
          <a:p>
            <a:pPr algn="ctr"/>
            <a:r>
              <a:rPr lang="en-US" sz="1667" b="1" dirty="0">
                <a:solidFill>
                  <a:srgbClr val="0E2836"/>
                </a:solidFill>
              </a:rPr>
              <a:t>Recommendation</a:t>
            </a:r>
          </a:p>
        </p:txBody>
      </p:sp>
      <p:sp>
        <p:nvSpPr>
          <p:cNvPr id="13" name="TextBox 12">
            <a:extLst>
              <a:ext uri="{FF2B5EF4-FFF2-40B4-BE49-F238E27FC236}">
                <a16:creationId xmlns:a16="http://schemas.microsoft.com/office/drawing/2014/main" id="{DB73F719-00DE-714C-A22C-45DBFAF125A6}"/>
              </a:ext>
            </a:extLst>
          </p:cNvPr>
          <p:cNvSpPr txBox="1"/>
          <p:nvPr/>
        </p:nvSpPr>
        <p:spPr>
          <a:xfrm>
            <a:off x="8758565" y="2353593"/>
            <a:ext cx="2179551" cy="348878"/>
          </a:xfrm>
          <a:prstGeom prst="rect">
            <a:avLst/>
          </a:prstGeom>
          <a:noFill/>
        </p:spPr>
        <p:txBody>
          <a:bodyPr wrap="square" rtlCol="0">
            <a:spAutoFit/>
          </a:bodyPr>
          <a:lstStyle/>
          <a:p>
            <a:pPr algn="ctr"/>
            <a:r>
              <a:rPr lang="en-US" sz="1667" b="1" dirty="0">
                <a:solidFill>
                  <a:srgbClr val="0E2836"/>
                </a:solidFill>
              </a:rPr>
              <a:t>Forecasting</a:t>
            </a:r>
          </a:p>
        </p:txBody>
      </p:sp>
      <p:sp>
        <p:nvSpPr>
          <p:cNvPr id="14" name="TextBox 13">
            <a:extLst>
              <a:ext uri="{FF2B5EF4-FFF2-40B4-BE49-F238E27FC236}">
                <a16:creationId xmlns:a16="http://schemas.microsoft.com/office/drawing/2014/main" id="{0B6970A5-0070-FE4A-B6E3-F5A2EDD57A65}"/>
              </a:ext>
            </a:extLst>
          </p:cNvPr>
          <p:cNvSpPr txBox="1"/>
          <p:nvPr/>
        </p:nvSpPr>
        <p:spPr>
          <a:xfrm>
            <a:off x="1068657" y="1336486"/>
            <a:ext cx="2608081" cy="1341842"/>
          </a:xfrm>
          <a:prstGeom prst="rect">
            <a:avLst/>
          </a:prstGeom>
          <a:noFill/>
        </p:spPr>
        <p:txBody>
          <a:bodyPr wrap="square" rtlCol="0">
            <a:spAutoFit/>
          </a:bodyPr>
          <a:lstStyle/>
          <a:p>
            <a:pPr marL="317466" indent="-317466">
              <a:lnSpc>
                <a:spcPct val="150000"/>
              </a:lnSpc>
              <a:buFont typeface="Arial" panose="020B0604020202020204" pitchFamily="34" charset="0"/>
              <a:buChar char="•"/>
            </a:pPr>
            <a:r>
              <a:rPr lang="en-US" sz="1389" dirty="0">
                <a:solidFill>
                  <a:srgbClr val="0E2836"/>
                </a:solidFill>
              </a:rPr>
              <a:t>Linear Learner *</a:t>
            </a:r>
          </a:p>
          <a:p>
            <a:pPr marL="317466" indent="-317466">
              <a:lnSpc>
                <a:spcPct val="150000"/>
              </a:lnSpc>
              <a:buFont typeface="Arial" panose="020B0604020202020204" pitchFamily="34" charset="0"/>
              <a:buChar char="•"/>
            </a:pPr>
            <a:r>
              <a:rPr lang="en-US" sz="1389" dirty="0" err="1">
                <a:solidFill>
                  <a:srgbClr val="0E2836"/>
                </a:solidFill>
              </a:rPr>
              <a:t>XGBoost</a:t>
            </a:r>
            <a:r>
              <a:rPr lang="en-US" sz="1389" dirty="0">
                <a:solidFill>
                  <a:srgbClr val="0E2836"/>
                </a:solidFill>
              </a:rPr>
              <a:t> *</a:t>
            </a:r>
          </a:p>
          <a:p>
            <a:pPr marL="317466" indent="-317466">
              <a:lnSpc>
                <a:spcPct val="150000"/>
              </a:lnSpc>
              <a:buFont typeface="Arial" panose="020B0604020202020204" pitchFamily="34" charset="0"/>
              <a:buChar char="•"/>
            </a:pPr>
            <a:r>
              <a:rPr lang="en-US" sz="1389" dirty="0">
                <a:solidFill>
                  <a:srgbClr val="0E2836"/>
                </a:solidFill>
              </a:rPr>
              <a:t>KNN</a:t>
            </a:r>
          </a:p>
          <a:p>
            <a:pPr marL="317466" indent="-317466">
              <a:lnSpc>
                <a:spcPct val="150000"/>
              </a:lnSpc>
              <a:buFont typeface="Arial" panose="020B0604020202020204" pitchFamily="34" charset="0"/>
              <a:buChar char="•"/>
            </a:pPr>
            <a:r>
              <a:rPr lang="en-US" sz="1389" dirty="0">
                <a:solidFill>
                  <a:srgbClr val="0E2836"/>
                </a:solidFill>
              </a:rPr>
              <a:t>Factorization Machines</a:t>
            </a:r>
          </a:p>
        </p:txBody>
      </p:sp>
      <p:sp>
        <p:nvSpPr>
          <p:cNvPr id="15" name="TextBox 14">
            <a:extLst>
              <a:ext uri="{FF2B5EF4-FFF2-40B4-BE49-F238E27FC236}">
                <a16:creationId xmlns:a16="http://schemas.microsoft.com/office/drawing/2014/main" id="{A0A0D942-E5AF-BE4E-98A3-488ED935D237}"/>
              </a:ext>
            </a:extLst>
          </p:cNvPr>
          <p:cNvSpPr txBox="1"/>
          <p:nvPr/>
        </p:nvSpPr>
        <p:spPr>
          <a:xfrm>
            <a:off x="4528386" y="1271935"/>
            <a:ext cx="3116102"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Image Classification &lt;&gt;</a:t>
            </a:r>
          </a:p>
        </p:txBody>
      </p:sp>
      <p:sp>
        <p:nvSpPr>
          <p:cNvPr id="16" name="TextBox 15">
            <a:extLst>
              <a:ext uri="{FF2B5EF4-FFF2-40B4-BE49-F238E27FC236}">
                <a16:creationId xmlns:a16="http://schemas.microsoft.com/office/drawing/2014/main" id="{6338BD83-DB85-2740-A2F7-DCCD204F1B06}"/>
              </a:ext>
            </a:extLst>
          </p:cNvPr>
          <p:cNvSpPr txBox="1"/>
          <p:nvPr/>
        </p:nvSpPr>
        <p:spPr>
          <a:xfrm>
            <a:off x="930969" y="3430142"/>
            <a:ext cx="2696834" cy="1021177"/>
          </a:xfrm>
          <a:prstGeom prst="rect">
            <a:avLst/>
          </a:prstGeom>
          <a:noFill/>
        </p:spPr>
        <p:txBody>
          <a:bodyPr wrap="square" rtlCol="0">
            <a:spAutoFit/>
          </a:bodyPr>
          <a:lstStyle/>
          <a:p>
            <a:pPr marL="317466" indent="-317466">
              <a:lnSpc>
                <a:spcPct val="150000"/>
              </a:lnSpc>
              <a:buFont typeface="Arial" panose="020B0604020202020204" pitchFamily="34" charset="0"/>
              <a:buChar char="•"/>
            </a:pPr>
            <a:r>
              <a:rPr lang="en-US" sz="1389" dirty="0">
                <a:solidFill>
                  <a:srgbClr val="0E2836"/>
                </a:solidFill>
              </a:rPr>
              <a:t>Blazing Text</a:t>
            </a:r>
          </a:p>
          <a:p>
            <a:pPr marL="825413" lvl="1" indent="-317466">
              <a:lnSpc>
                <a:spcPct val="150000"/>
              </a:lnSpc>
              <a:buFont typeface="Arial" panose="020B0604020202020204" pitchFamily="34" charset="0"/>
              <a:buChar char="•"/>
            </a:pPr>
            <a:r>
              <a:rPr lang="en-US" sz="1389" dirty="0">
                <a:solidFill>
                  <a:srgbClr val="0E2836"/>
                </a:solidFill>
              </a:rPr>
              <a:t>Supervised  </a:t>
            </a:r>
          </a:p>
          <a:p>
            <a:pPr marL="825413" lvl="1" indent="-317466">
              <a:lnSpc>
                <a:spcPct val="150000"/>
              </a:lnSpc>
              <a:buFont typeface="Arial" panose="020B0604020202020204" pitchFamily="34" charset="0"/>
              <a:buChar char="•"/>
            </a:pPr>
            <a:r>
              <a:rPr lang="en-US" sz="1389" dirty="0">
                <a:solidFill>
                  <a:srgbClr val="0E2836"/>
                </a:solidFill>
              </a:rPr>
              <a:t>Unsupervised *</a:t>
            </a:r>
          </a:p>
        </p:txBody>
      </p:sp>
      <p:sp>
        <p:nvSpPr>
          <p:cNvPr id="17" name="TextBox 16">
            <a:extLst>
              <a:ext uri="{FF2B5EF4-FFF2-40B4-BE49-F238E27FC236}">
                <a16:creationId xmlns:a16="http://schemas.microsoft.com/office/drawing/2014/main" id="{F2B4DB26-DA26-624B-9356-8765886D793D}"/>
              </a:ext>
            </a:extLst>
          </p:cNvPr>
          <p:cNvSpPr txBox="1"/>
          <p:nvPr/>
        </p:nvSpPr>
        <p:spPr>
          <a:xfrm>
            <a:off x="4522910" y="2801662"/>
            <a:ext cx="3223107"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Factorization Machines * (+ KNN)</a:t>
            </a:r>
          </a:p>
        </p:txBody>
      </p:sp>
      <p:sp>
        <p:nvSpPr>
          <p:cNvPr id="18" name="TextBox 17">
            <a:extLst>
              <a:ext uri="{FF2B5EF4-FFF2-40B4-BE49-F238E27FC236}">
                <a16:creationId xmlns:a16="http://schemas.microsoft.com/office/drawing/2014/main" id="{15CF8EC1-4CFF-724F-B07F-4CE766410866}"/>
              </a:ext>
            </a:extLst>
          </p:cNvPr>
          <p:cNvSpPr txBox="1"/>
          <p:nvPr/>
        </p:nvSpPr>
        <p:spPr>
          <a:xfrm>
            <a:off x="8762635" y="2741750"/>
            <a:ext cx="2266298"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err="1">
                <a:solidFill>
                  <a:srgbClr val="0E2836"/>
                </a:solidFill>
              </a:rPr>
              <a:t>DeepAR</a:t>
            </a:r>
            <a:r>
              <a:rPr lang="en-US" sz="1389" dirty="0">
                <a:solidFill>
                  <a:srgbClr val="0E2836"/>
                </a:solidFill>
              </a:rPr>
              <a:t> *</a:t>
            </a:r>
          </a:p>
        </p:txBody>
      </p:sp>
      <p:sp>
        <p:nvSpPr>
          <p:cNvPr id="19" name="TextBox 18">
            <a:extLst>
              <a:ext uri="{FF2B5EF4-FFF2-40B4-BE49-F238E27FC236}">
                <a16:creationId xmlns:a16="http://schemas.microsoft.com/office/drawing/2014/main" id="{ED380906-F584-644C-979C-EEEF2A1A3CDB}"/>
              </a:ext>
            </a:extLst>
          </p:cNvPr>
          <p:cNvSpPr txBox="1"/>
          <p:nvPr/>
        </p:nvSpPr>
        <p:spPr>
          <a:xfrm>
            <a:off x="8828113" y="1297784"/>
            <a:ext cx="2137469" cy="306109"/>
          </a:xfrm>
          <a:prstGeom prst="rect">
            <a:avLst/>
          </a:prstGeom>
          <a:noFill/>
        </p:spPr>
        <p:txBody>
          <a:bodyPr wrap="square" numCol="2" rtlCol="0">
            <a:spAutoFit/>
          </a:bodyPr>
          <a:lstStyle/>
          <a:p>
            <a:pPr marL="317466" indent="-317466">
              <a:buFont typeface="Arial" panose="020B0604020202020204" pitchFamily="34" charset="0"/>
              <a:buChar char="•"/>
            </a:pPr>
            <a:r>
              <a:rPr lang="en-US" sz="1389" dirty="0">
                <a:solidFill>
                  <a:srgbClr val="0E2836"/>
                </a:solidFill>
              </a:rPr>
              <a:t>LDA</a:t>
            </a:r>
          </a:p>
          <a:p>
            <a:pPr marL="317466" indent="-317466">
              <a:buFont typeface="Arial" panose="020B0604020202020204" pitchFamily="34" charset="0"/>
              <a:buChar char="•"/>
            </a:pPr>
            <a:r>
              <a:rPr lang="en-US" sz="1389" dirty="0">
                <a:solidFill>
                  <a:srgbClr val="0E2836"/>
                </a:solidFill>
              </a:rPr>
              <a:t>NTM</a:t>
            </a:r>
          </a:p>
        </p:txBody>
      </p:sp>
      <p:sp>
        <p:nvSpPr>
          <p:cNvPr id="20" name="Title 22">
            <a:extLst>
              <a:ext uri="{FF2B5EF4-FFF2-40B4-BE49-F238E27FC236}">
                <a16:creationId xmlns:a16="http://schemas.microsoft.com/office/drawing/2014/main" id="{095076E8-27BB-FD41-8EB4-1CF95E5E7FA9}"/>
              </a:ext>
            </a:extLst>
          </p:cNvPr>
          <p:cNvSpPr txBox="1">
            <a:spLocks/>
          </p:cNvSpPr>
          <p:nvPr/>
        </p:nvSpPr>
        <p:spPr>
          <a:xfrm>
            <a:off x="252366" y="136376"/>
            <a:ext cx="11939634" cy="605769"/>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Each algorithm solves </a:t>
            </a:r>
            <a:r>
              <a:rPr lang="en-US" sz="4000" dirty="0">
                <a:solidFill>
                  <a:srgbClr val="FFC000"/>
                </a:solidFill>
              </a:rPr>
              <a:t>a type of prediction problem</a:t>
            </a:r>
          </a:p>
        </p:txBody>
      </p:sp>
      <p:sp>
        <p:nvSpPr>
          <p:cNvPr id="21" name="Rectangle 20">
            <a:extLst>
              <a:ext uri="{FF2B5EF4-FFF2-40B4-BE49-F238E27FC236}">
                <a16:creationId xmlns:a16="http://schemas.microsoft.com/office/drawing/2014/main" id="{0EEAB7C1-DD89-B748-8237-7F0CA850BB76}"/>
              </a:ext>
            </a:extLst>
          </p:cNvPr>
          <p:cNvSpPr/>
          <p:nvPr/>
        </p:nvSpPr>
        <p:spPr>
          <a:xfrm>
            <a:off x="4343352" y="3601435"/>
            <a:ext cx="3402665" cy="110812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2" name="TextBox 21">
            <a:extLst>
              <a:ext uri="{FF2B5EF4-FFF2-40B4-BE49-F238E27FC236}">
                <a16:creationId xmlns:a16="http://schemas.microsoft.com/office/drawing/2014/main" id="{7CBDAF14-C65D-0B49-B900-4EA17E6B651B}"/>
              </a:ext>
            </a:extLst>
          </p:cNvPr>
          <p:cNvSpPr txBox="1"/>
          <p:nvPr/>
        </p:nvSpPr>
        <p:spPr>
          <a:xfrm>
            <a:off x="4395369" y="3659828"/>
            <a:ext cx="2886482" cy="348878"/>
          </a:xfrm>
          <a:prstGeom prst="rect">
            <a:avLst/>
          </a:prstGeom>
          <a:noFill/>
        </p:spPr>
        <p:txBody>
          <a:bodyPr wrap="square" rtlCol="0">
            <a:spAutoFit/>
          </a:bodyPr>
          <a:lstStyle/>
          <a:p>
            <a:pPr algn="ctr"/>
            <a:r>
              <a:rPr lang="en-US" sz="1667" b="1" dirty="0">
                <a:solidFill>
                  <a:srgbClr val="0E2836"/>
                </a:solidFill>
              </a:rPr>
              <a:t>Anomaly Detection</a:t>
            </a:r>
          </a:p>
        </p:txBody>
      </p:sp>
      <p:sp>
        <p:nvSpPr>
          <p:cNvPr id="23" name="TextBox 22">
            <a:extLst>
              <a:ext uri="{FF2B5EF4-FFF2-40B4-BE49-F238E27FC236}">
                <a16:creationId xmlns:a16="http://schemas.microsoft.com/office/drawing/2014/main" id="{14F3FA1A-4174-BC4D-8517-180E463D4791}"/>
              </a:ext>
            </a:extLst>
          </p:cNvPr>
          <p:cNvSpPr txBox="1"/>
          <p:nvPr/>
        </p:nvSpPr>
        <p:spPr>
          <a:xfrm>
            <a:off x="4518233" y="4014198"/>
            <a:ext cx="2932568"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Random Cut Forests *</a:t>
            </a:r>
          </a:p>
        </p:txBody>
      </p:sp>
      <p:sp>
        <p:nvSpPr>
          <p:cNvPr id="24" name="Rectangle 23">
            <a:extLst>
              <a:ext uri="{FF2B5EF4-FFF2-40B4-BE49-F238E27FC236}">
                <a16:creationId xmlns:a16="http://schemas.microsoft.com/office/drawing/2014/main" id="{28EB01DE-7DD0-3D44-93F0-0BE8D3517BC9}"/>
              </a:ext>
            </a:extLst>
          </p:cNvPr>
          <p:cNvSpPr/>
          <p:nvPr/>
        </p:nvSpPr>
        <p:spPr>
          <a:xfrm>
            <a:off x="815432" y="4827109"/>
            <a:ext cx="2943157" cy="110709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 name="TextBox 24">
            <a:extLst>
              <a:ext uri="{FF2B5EF4-FFF2-40B4-BE49-F238E27FC236}">
                <a16:creationId xmlns:a16="http://schemas.microsoft.com/office/drawing/2014/main" id="{2FFF1912-5F6B-D44E-96B1-46C2DDD46BD2}"/>
              </a:ext>
            </a:extLst>
          </p:cNvPr>
          <p:cNvSpPr txBox="1"/>
          <p:nvPr/>
        </p:nvSpPr>
        <p:spPr>
          <a:xfrm>
            <a:off x="606168" y="4956829"/>
            <a:ext cx="3482269" cy="348878"/>
          </a:xfrm>
          <a:prstGeom prst="rect">
            <a:avLst/>
          </a:prstGeom>
          <a:noFill/>
        </p:spPr>
        <p:txBody>
          <a:bodyPr wrap="square" rtlCol="0">
            <a:spAutoFit/>
          </a:bodyPr>
          <a:lstStyle/>
          <a:p>
            <a:pPr algn="ctr"/>
            <a:r>
              <a:rPr lang="en-US" sz="1667" b="1" dirty="0">
                <a:solidFill>
                  <a:srgbClr val="0E2836"/>
                </a:solidFill>
              </a:rPr>
              <a:t>Sequence Translation</a:t>
            </a:r>
          </a:p>
        </p:txBody>
      </p:sp>
      <p:sp>
        <p:nvSpPr>
          <p:cNvPr id="26" name="TextBox 25">
            <a:extLst>
              <a:ext uri="{FF2B5EF4-FFF2-40B4-BE49-F238E27FC236}">
                <a16:creationId xmlns:a16="http://schemas.microsoft.com/office/drawing/2014/main" id="{8D45A468-3D02-9446-A45E-65FDCF475A2B}"/>
              </a:ext>
            </a:extLst>
          </p:cNvPr>
          <p:cNvSpPr txBox="1"/>
          <p:nvPr/>
        </p:nvSpPr>
        <p:spPr>
          <a:xfrm>
            <a:off x="1083074" y="5383890"/>
            <a:ext cx="2266298"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Seq2Seq *</a:t>
            </a:r>
          </a:p>
        </p:txBody>
      </p:sp>
      <p:sp>
        <p:nvSpPr>
          <p:cNvPr id="27" name="TextBox 26">
            <a:extLst>
              <a:ext uri="{FF2B5EF4-FFF2-40B4-BE49-F238E27FC236}">
                <a16:creationId xmlns:a16="http://schemas.microsoft.com/office/drawing/2014/main" id="{12664616-D4FE-BE42-9B7A-B3439AB233C5}"/>
              </a:ext>
            </a:extLst>
          </p:cNvPr>
          <p:cNvSpPr txBox="1"/>
          <p:nvPr/>
        </p:nvSpPr>
        <p:spPr>
          <a:xfrm>
            <a:off x="4538345" y="1556082"/>
            <a:ext cx="3116102"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Object Detection &lt;&gt;</a:t>
            </a:r>
          </a:p>
        </p:txBody>
      </p:sp>
      <p:sp>
        <p:nvSpPr>
          <p:cNvPr id="28" name="Rectangle 27">
            <a:extLst>
              <a:ext uri="{FF2B5EF4-FFF2-40B4-BE49-F238E27FC236}">
                <a16:creationId xmlns:a16="http://schemas.microsoft.com/office/drawing/2014/main" id="{A782BA8C-4AFF-9D42-ACC5-37B5EBBECD1F}"/>
              </a:ext>
            </a:extLst>
          </p:cNvPr>
          <p:cNvSpPr/>
          <p:nvPr/>
        </p:nvSpPr>
        <p:spPr>
          <a:xfrm>
            <a:off x="8294928" y="3414074"/>
            <a:ext cx="3472013" cy="106751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9" name="TextBox 28">
            <a:extLst>
              <a:ext uri="{FF2B5EF4-FFF2-40B4-BE49-F238E27FC236}">
                <a16:creationId xmlns:a16="http://schemas.microsoft.com/office/drawing/2014/main" id="{32668997-A7D2-DD42-932A-0B137E448AC6}"/>
              </a:ext>
            </a:extLst>
          </p:cNvPr>
          <p:cNvSpPr txBox="1"/>
          <p:nvPr/>
        </p:nvSpPr>
        <p:spPr>
          <a:xfrm>
            <a:off x="8948115" y="3484957"/>
            <a:ext cx="2179551" cy="348878"/>
          </a:xfrm>
          <a:prstGeom prst="rect">
            <a:avLst/>
          </a:prstGeom>
          <a:noFill/>
        </p:spPr>
        <p:txBody>
          <a:bodyPr wrap="square" rtlCol="0">
            <a:spAutoFit/>
          </a:bodyPr>
          <a:lstStyle/>
          <a:p>
            <a:pPr algn="ctr"/>
            <a:r>
              <a:rPr lang="en-US" sz="1667" b="1" dirty="0">
                <a:solidFill>
                  <a:srgbClr val="0E2836"/>
                </a:solidFill>
              </a:rPr>
              <a:t>Clustering</a:t>
            </a:r>
          </a:p>
        </p:txBody>
      </p:sp>
      <p:sp>
        <p:nvSpPr>
          <p:cNvPr id="30" name="TextBox 29">
            <a:extLst>
              <a:ext uri="{FF2B5EF4-FFF2-40B4-BE49-F238E27FC236}">
                <a16:creationId xmlns:a16="http://schemas.microsoft.com/office/drawing/2014/main" id="{9BEFD9FF-D769-D14F-8563-F864805B3F55}"/>
              </a:ext>
            </a:extLst>
          </p:cNvPr>
          <p:cNvSpPr txBox="1"/>
          <p:nvPr/>
        </p:nvSpPr>
        <p:spPr>
          <a:xfrm>
            <a:off x="8544606" y="3890835"/>
            <a:ext cx="2970430" cy="306109"/>
          </a:xfrm>
          <a:prstGeom prst="rect">
            <a:avLst/>
          </a:prstGeom>
          <a:noFill/>
        </p:spPr>
        <p:txBody>
          <a:bodyPr wrap="square" numCol="2" rtlCol="0">
            <a:spAutoFit/>
          </a:bodyPr>
          <a:lstStyle/>
          <a:p>
            <a:pPr marL="317466" indent="-317466">
              <a:buFont typeface="Arial" panose="020B0604020202020204" pitchFamily="34" charset="0"/>
              <a:buChar char="•"/>
            </a:pPr>
            <a:r>
              <a:rPr lang="en-US" sz="1389" dirty="0" err="1">
                <a:solidFill>
                  <a:srgbClr val="0E2836"/>
                </a:solidFill>
              </a:rPr>
              <a:t>Kmeans</a:t>
            </a:r>
            <a:r>
              <a:rPr lang="en-US" sz="1389" dirty="0">
                <a:solidFill>
                  <a:srgbClr val="0E2836"/>
                </a:solidFill>
              </a:rPr>
              <a:t> *</a:t>
            </a:r>
          </a:p>
          <a:p>
            <a:pPr marL="317466" indent="-317466">
              <a:buFont typeface="Arial" panose="020B0604020202020204" pitchFamily="34" charset="0"/>
              <a:buChar char="•"/>
            </a:pPr>
            <a:r>
              <a:rPr lang="en-US" sz="1389" dirty="0">
                <a:solidFill>
                  <a:srgbClr val="0E2836"/>
                </a:solidFill>
              </a:rPr>
              <a:t>KNN</a:t>
            </a:r>
          </a:p>
        </p:txBody>
      </p:sp>
      <p:sp>
        <p:nvSpPr>
          <p:cNvPr id="31" name="Rectangle 30">
            <a:extLst>
              <a:ext uri="{FF2B5EF4-FFF2-40B4-BE49-F238E27FC236}">
                <a16:creationId xmlns:a16="http://schemas.microsoft.com/office/drawing/2014/main" id="{9D7295AE-F956-0D4C-8885-8D26D2AFAE6D}"/>
              </a:ext>
            </a:extLst>
          </p:cNvPr>
          <p:cNvSpPr/>
          <p:nvPr/>
        </p:nvSpPr>
        <p:spPr>
          <a:xfrm>
            <a:off x="8276964" y="4709558"/>
            <a:ext cx="3472013" cy="127512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 name="TextBox 31">
            <a:extLst>
              <a:ext uri="{FF2B5EF4-FFF2-40B4-BE49-F238E27FC236}">
                <a16:creationId xmlns:a16="http://schemas.microsoft.com/office/drawing/2014/main" id="{4E5F9290-2346-2F4B-AA0B-B142B98166D2}"/>
              </a:ext>
            </a:extLst>
          </p:cNvPr>
          <p:cNvSpPr txBox="1"/>
          <p:nvPr/>
        </p:nvSpPr>
        <p:spPr>
          <a:xfrm>
            <a:off x="8699283" y="4813629"/>
            <a:ext cx="2815753" cy="348878"/>
          </a:xfrm>
          <a:prstGeom prst="rect">
            <a:avLst/>
          </a:prstGeom>
          <a:noFill/>
        </p:spPr>
        <p:txBody>
          <a:bodyPr wrap="square" rtlCol="0">
            <a:spAutoFit/>
          </a:bodyPr>
          <a:lstStyle/>
          <a:p>
            <a:pPr algn="ctr"/>
            <a:r>
              <a:rPr lang="en-US" sz="1667" b="1" dirty="0">
                <a:solidFill>
                  <a:srgbClr val="0E2836"/>
                </a:solidFill>
              </a:rPr>
              <a:t>Feature Reduction</a:t>
            </a:r>
          </a:p>
        </p:txBody>
      </p:sp>
      <p:sp>
        <p:nvSpPr>
          <p:cNvPr id="33" name="TextBox 32">
            <a:extLst>
              <a:ext uri="{FF2B5EF4-FFF2-40B4-BE49-F238E27FC236}">
                <a16:creationId xmlns:a16="http://schemas.microsoft.com/office/drawing/2014/main" id="{C53AD0B1-714B-FB4F-A065-65DC8A7EA141}"/>
              </a:ext>
            </a:extLst>
          </p:cNvPr>
          <p:cNvSpPr txBox="1"/>
          <p:nvPr/>
        </p:nvSpPr>
        <p:spPr>
          <a:xfrm>
            <a:off x="8703356" y="5151980"/>
            <a:ext cx="2266298"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PCA</a:t>
            </a:r>
          </a:p>
        </p:txBody>
      </p:sp>
      <p:sp>
        <p:nvSpPr>
          <p:cNvPr id="34" name="Rectangle 33">
            <a:extLst>
              <a:ext uri="{FF2B5EF4-FFF2-40B4-BE49-F238E27FC236}">
                <a16:creationId xmlns:a16="http://schemas.microsoft.com/office/drawing/2014/main" id="{668FE941-B756-E940-8E08-F1A4D26854D0}"/>
              </a:ext>
            </a:extLst>
          </p:cNvPr>
          <p:cNvSpPr/>
          <p:nvPr/>
        </p:nvSpPr>
        <p:spPr>
          <a:xfrm>
            <a:off x="4343351" y="4909973"/>
            <a:ext cx="3377688" cy="102065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5" name="TextBox 34">
            <a:extLst>
              <a:ext uri="{FF2B5EF4-FFF2-40B4-BE49-F238E27FC236}">
                <a16:creationId xmlns:a16="http://schemas.microsoft.com/office/drawing/2014/main" id="{DCC19D64-6705-154B-A72C-145B658912CE}"/>
              </a:ext>
            </a:extLst>
          </p:cNvPr>
          <p:cNvSpPr txBox="1"/>
          <p:nvPr/>
        </p:nvSpPr>
        <p:spPr>
          <a:xfrm>
            <a:off x="4591877" y="4956039"/>
            <a:ext cx="2886482" cy="348878"/>
          </a:xfrm>
          <a:prstGeom prst="rect">
            <a:avLst/>
          </a:prstGeom>
          <a:noFill/>
        </p:spPr>
        <p:txBody>
          <a:bodyPr wrap="square" rtlCol="0">
            <a:spAutoFit/>
          </a:bodyPr>
          <a:lstStyle/>
          <a:p>
            <a:pPr algn="ctr"/>
            <a:r>
              <a:rPr lang="en-US" sz="1667" b="1" dirty="0">
                <a:solidFill>
                  <a:srgbClr val="0E2836"/>
                </a:solidFill>
              </a:rPr>
              <a:t>Regression</a:t>
            </a:r>
          </a:p>
        </p:txBody>
      </p:sp>
      <p:sp>
        <p:nvSpPr>
          <p:cNvPr id="36" name="TextBox 35">
            <a:extLst>
              <a:ext uri="{FF2B5EF4-FFF2-40B4-BE49-F238E27FC236}">
                <a16:creationId xmlns:a16="http://schemas.microsoft.com/office/drawing/2014/main" id="{2C52254B-6B1D-EC4B-AD68-08DB59F36607}"/>
              </a:ext>
            </a:extLst>
          </p:cNvPr>
          <p:cNvSpPr txBox="1"/>
          <p:nvPr/>
        </p:nvSpPr>
        <p:spPr>
          <a:xfrm>
            <a:off x="4499299" y="5263943"/>
            <a:ext cx="3538397" cy="733662"/>
          </a:xfrm>
          <a:prstGeom prst="rect">
            <a:avLst/>
          </a:prstGeom>
          <a:noFill/>
        </p:spPr>
        <p:txBody>
          <a:bodyPr wrap="square" numCol="2" rtlCol="0">
            <a:spAutoFit/>
          </a:bodyPr>
          <a:lstStyle/>
          <a:p>
            <a:pPr marL="317466" indent="-317466">
              <a:buFont typeface="Arial" panose="020B0604020202020204" pitchFamily="34" charset="0"/>
              <a:buChar char="•"/>
            </a:pPr>
            <a:r>
              <a:rPr lang="en-US" sz="1389" dirty="0">
                <a:solidFill>
                  <a:srgbClr val="0E2836"/>
                </a:solidFill>
              </a:rPr>
              <a:t>Linear Learner</a:t>
            </a:r>
          </a:p>
          <a:p>
            <a:r>
              <a:rPr lang="en-US" sz="1389" dirty="0">
                <a:solidFill>
                  <a:srgbClr val="0E2836"/>
                </a:solidFill>
              </a:rPr>
              <a:t> </a:t>
            </a:r>
          </a:p>
          <a:p>
            <a:pPr marL="317466" indent="-317466">
              <a:buFont typeface="Arial" panose="020B0604020202020204" pitchFamily="34" charset="0"/>
              <a:buChar char="•"/>
            </a:pPr>
            <a:endParaRPr lang="en-US" sz="1389" dirty="0">
              <a:solidFill>
                <a:srgbClr val="0E2836"/>
              </a:solidFill>
            </a:endParaRPr>
          </a:p>
          <a:p>
            <a:pPr marL="317466" indent="-317466">
              <a:buFont typeface="Arial" panose="020B0604020202020204" pitchFamily="34" charset="0"/>
              <a:buChar char="•"/>
            </a:pPr>
            <a:r>
              <a:rPr lang="en-US" sz="1389" dirty="0" err="1">
                <a:solidFill>
                  <a:srgbClr val="0E2836"/>
                </a:solidFill>
              </a:rPr>
              <a:t>XGBoost</a:t>
            </a:r>
            <a:endParaRPr lang="en-US" sz="1389" dirty="0">
              <a:solidFill>
                <a:srgbClr val="0E2836"/>
              </a:solidFill>
            </a:endParaRPr>
          </a:p>
          <a:p>
            <a:pPr marL="317466" indent="-317466">
              <a:buFont typeface="Arial" panose="020B0604020202020204" pitchFamily="34" charset="0"/>
              <a:buChar char="•"/>
            </a:pPr>
            <a:r>
              <a:rPr lang="en-US" sz="1389" dirty="0">
                <a:solidFill>
                  <a:srgbClr val="0E2836"/>
                </a:solidFill>
              </a:rPr>
              <a:t>KNN</a:t>
            </a:r>
          </a:p>
        </p:txBody>
      </p:sp>
      <p:sp>
        <p:nvSpPr>
          <p:cNvPr id="37" name="TextBox 36">
            <a:extLst>
              <a:ext uri="{FF2B5EF4-FFF2-40B4-BE49-F238E27FC236}">
                <a16:creationId xmlns:a16="http://schemas.microsoft.com/office/drawing/2014/main" id="{B9C4B0F5-D005-B04C-AB80-2778C5F27BB6}"/>
              </a:ext>
            </a:extLst>
          </p:cNvPr>
          <p:cNvSpPr txBox="1"/>
          <p:nvPr/>
        </p:nvSpPr>
        <p:spPr>
          <a:xfrm>
            <a:off x="2372697" y="6119451"/>
            <a:ext cx="3380452" cy="284693"/>
          </a:xfrm>
          <a:prstGeom prst="rect">
            <a:avLst/>
          </a:prstGeom>
          <a:noFill/>
        </p:spPr>
        <p:txBody>
          <a:bodyPr wrap="square" rtlCol="0">
            <a:spAutoFit/>
          </a:bodyPr>
          <a:lstStyle/>
          <a:p>
            <a:r>
              <a:rPr lang="en-US" sz="1250" dirty="0"/>
              <a:t>&lt;&gt; = incremental training</a:t>
            </a:r>
          </a:p>
        </p:txBody>
      </p:sp>
      <p:sp>
        <p:nvSpPr>
          <p:cNvPr id="38" name="TextBox 37">
            <a:extLst>
              <a:ext uri="{FF2B5EF4-FFF2-40B4-BE49-F238E27FC236}">
                <a16:creationId xmlns:a16="http://schemas.microsoft.com/office/drawing/2014/main" id="{20B5E7CA-4BE9-E648-BA6B-F8701FDBCDDA}"/>
              </a:ext>
            </a:extLst>
          </p:cNvPr>
          <p:cNvSpPr txBox="1"/>
          <p:nvPr/>
        </p:nvSpPr>
        <p:spPr>
          <a:xfrm>
            <a:off x="4518233" y="4307756"/>
            <a:ext cx="2932568"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IP Insights *</a:t>
            </a:r>
          </a:p>
        </p:txBody>
      </p:sp>
      <p:sp>
        <p:nvSpPr>
          <p:cNvPr id="39" name="TextBox 38">
            <a:extLst>
              <a:ext uri="{FF2B5EF4-FFF2-40B4-BE49-F238E27FC236}">
                <a16:creationId xmlns:a16="http://schemas.microsoft.com/office/drawing/2014/main" id="{1AC79D5D-3D0D-C744-B06A-9E99521019DE}"/>
              </a:ext>
            </a:extLst>
          </p:cNvPr>
          <p:cNvSpPr txBox="1"/>
          <p:nvPr/>
        </p:nvSpPr>
        <p:spPr>
          <a:xfrm>
            <a:off x="4528386" y="1872400"/>
            <a:ext cx="3326593"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Semantic Segmentation</a:t>
            </a:r>
          </a:p>
        </p:txBody>
      </p:sp>
      <p:sp>
        <p:nvSpPr>
          <p:cNvPr id="40" name="TextBox 39">
            <a:extLst>
              <a:ext uri="{FF2B5EF4-FFF2-40B4-BE49-F238E27FC236}">
                <a16:creationId xmlns:a16="http://schemas.microsoft.com/office/drawing/2014/main" id="{97795A08-28B7-7A47-9D1E-D2C33FF8D807}"/>
              </a:ext>
            </a:extLst>
          </p:cNvPr>
          <p:cNvSpPr txBox="1"/>
          <p:nvPr/>
        </p:nvSpPr>
        <p:spPr>
          <a:xfrm>
            <a:off x="8699284" y="5510933"/>
            <a:ext cx="2266298" cy="306109"/>
          </a:xfrm>
          <a:prstGeom prst="rect">
            <a:avLst/>
          </a:prstGeom>
          <a:noFill/>
        </p:spPr>
        <p:txBody>
          <a:bodyPr wrap="square" rtlCol="0">
            <a:spAutoFit/>
          </a:bodyPr>
          <a:lstStyle/>
          <a:p>
            <a:pPr marL="317466" indent="-317466">
              <a:buFont typeface="Arial" panose="020B0604020202020204" pitchFamily="34" charset="0"/>
              <a:buChar char="•"/>
            </a:pPr>
            <a:r>
              <a:rPr lang="en-US" sz="1389" dirty="0">
                <a:solidFill>
                  <a:srgbClr val="0E2836"/>
                </a:solidFill>
              </a:rPr>
              <a:t>Object2Vec</a:t>
            </a:r>
          </a:p>
        </p:txBody>
      </p:sp>
      <p:sp>
        <p:nvSpPr>
          <p:cNvPr id="41" name="TextBox 40">
            <a:extLst>
              <a:ext uri="{FF2B5EF4-FFF2-40B4-BE49-F238E27FC236}">
                <a16:creationId xmlns:a16="http://schemas.microsoft.com/office/drawing/2014/main" id="{3BF6B765-3476-AF49-942F-5BD995D9BF79}"/>
              </a:ext>
            </a:extLst>
          </p:cNvPr>
          <p:cNvSpPr txBox="1"/>
          <p:nvPr/>
        </p:nvSpPr>
        <p:spPr>
          <a:xfrm>
            <a:off x="378137" y="6119452"/>
            <a:ext cx="3380452" cy="284693"/>
          </a:xfrm>
          <a:prstGeom prst="rect">
            <a:avLst/>
          </a:prstGeom>
          <a:noFill/>
        </p:spPr>
        <p:txBody>
          <a:bodyPr wrap="square" rtlCol="0">
            <a:spAutoFit/>
          </a:bodyPr>
          <a:lstStyle/>
          <a:p>
            <a:r>
              <a:rPr lang="en-US" sz="1250" dirty="0"/>
              <a:t>* = distributed training</a:t>
            </a:r>
          </a:p>
        </p:txBody>
      </p:sp>
    </p:spTree>
    <p:extLst>
      <p:ext uri="{BB962C8B-B14F-4D97-AF65-F5344CB8AC3E}">
        <p14:creationId xmlns:p14="http://schemas.microsoft.com/office/powerpoint/2010/main" val="12809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nodePh="1">
                                  <p:stCondLst>
                                    <p:cond delay="0"/>
                                  </p:stCondLst>
                                  <p:endCondLst>
                                    <p:cond evt="begin" delay="0">
                                      <p:tn val="101"/>
                                    </p:cond>
                                  </p:endCondLst>
                                  <p:childTnLst>
                                    <p:set>
                                      <p:cBhvr>
                                        <p:cTn id="102" dur="1" fill="hold">
                                          <p:stCondLst>
                                            <p:cond delay="0"/>
                                          </p:stCondLst>
                                        </p:cTn>
                                        <p:tgtEl>
                                          <p:spTgt spid="4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1" nodeType="click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2" grpId="0" animBg="1"/>
      <p:bldP spid="3" grpId="0" animBg="1"/>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P spid="21" grpId="0" animBg="1"/>
      <p:bldP spid="22" grpId="0"/>
      <p:bldP spid="23" grpId="0"/>
      <p:bldP spid="24" grpId="0" animBg="1"/>
      <p:bldP spid="25" grpId="0"/>
      <p:bldP spid="26" grpId="0"/>
      <p:bldP spid="27" grpId="0"/>
      <p:bldP spid="28" grpId="0" animBg="1"/>
      <p:bldP spid="29" grpId="0"/>
      <p:bldP spid="30" grpId="0"/>
      <p:bldP spid="31" grpId="0" animBg="1"/>
      <p:bldP spid="32" grpId="0"/>
      <p:bldP spid="33" grpId="0"/>
      <p:bldP spid="34" grpId="0" animBg="1"/>
      <p:bldP spid="35" grpId="0"/>
      <p:bldP spid="36" grpId="0"/>
      <p:bldP spid="38" grpId="0"/>
      <p:bldP spid="39" grpId="0"/>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DA4AC52-F24F-AF4D-8E71-45313C150B31}"/>
              </a:ext>
            </a:extLst>
          </p:cNvPr>
          <p:cNvSpPr txBox="1"/>
          <p:nvPr/>
        </p:nvSpPr>
        <p:spPr>
          <a:xfrm>
            <a:off x="1611726" y="1278251"/>
            <a:ext cx="10464403" cy="1261820"/>
          </a:xfrm>
          <a:prstGeom prst="rect">
            <a:avLst/>
          </a:prstGeom>
          <a:noFill/>
        </p:spPr>
        <p:txBody>
          <a:bodyPr wrap="none" lIns="152400" tIns="121920" rIns="152400" bIns="121920" rtlCol="0">
            <a:spAutoFit/>
          </a:bodyPr>
          <a:lstStyle/>
          <a:p>
            <a:pPr>
              <a:lnSpc>
                <a:spcPct val="90000"/>
              </a:lnSpc>
              <a:spcAft>
                <a:spcPts val="1500"/>
              </a:spcAft>
            </a:pPr>
            <a:r>
              <a:rPr lang="en-US" sz="7333" dirty="0">
                <a:solidFill>
                  <a:schemeClr val="bg1"/>
                </a:solidFill>
                <a:latin typeface="+mj-lt"/>
              </a:rPr>
              <a:t>1  		          2			       3		</a:t>
            </a:r>
          </a:p>
        </p:txBody>
      </p:sp>
      <p:sp>
        <p:nvSpPr>
          <p:cNvPr id="25" name="Rectangle 24">
            <a:extLst>
              <a:ext uri="{FF2B5EF4-FFF2-40B4-BE49-F238E27FC236}">
                <a16:creationId xmlns:a16="http://schemas.microsoft.com/office/drawing/2014/main" id="{2B566CED-DC7B-264F-935A-8C5EFC8E82B0}"/>
              </a:ext>
            </a:extLst>
          </p:cNvPr>
          <p:cNvSpPr/>
          <p:nvPr/>
        </p:nvSpPr>
        <p:spPr>
          <a:xfrm>
            <a:off x="2732798" y="3873864"/>
            <a:ext cx="5633273" cy="1220783"/>
          </a:xfrm>
          <a:prstGeom prst="rect">
            <a:avLst/>
          </a:prstGeom>
        </p:spPr>
        <p:txBody>
          <a:bodyPr wrap="none">
            <a:spAutoFit/>
          </a:bodyPr>
          <a:lstStyle/>
          <a:p>
            <a:r>
              <a:rPr lang="en-US" sz="7333" dirty="0">
                <a:solidFill>
                  <a:schemeClr val="bg1"/>
                </a:solidFill>
                <a:latin typeface="+mj-lt"/>
              </a:rPr>
              <a:t> 	4	  		      5</a:t>
            </a:r>
          </a:p>
        </p:txBody>
      </p:sp>
      <p:sp>
        <p:nvSpPr>
          <p:cNvPr id="2" name="Title 1">
            <a:extLst>
              <a:ext uri="{FF2B5EF4-FFF2-40B4-BE49-F238E27FC236}">
                <a16:creationId xmlns:a16="http://schemas.microsoft.com/office/drawing/2014/main" id="{115E1E18-FAF3-B84D-9C7B-2FA68D181ECA}"/>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Many Ways to Train Models on </a:t>
            </a:r>
            <a:r>
              <a:rPr lang="en-US" sz="4000" dirty="0" err="1">
                <a:solidFill>
                  <a:schemeClr val="bg1"/>
                </a:solidFill>
              </a:rPr>
              <a:t>SageMaker</a:t>
            </a:r>
            <a:endParaRPr lang="en-US" sz="4000" dirty="0">
              <a:solidFill>
                <a:schemeClr val="bg1"/>
              </a:solidFill>
            </a:endParaRPr>
          </a:p>
        </p:txBody>
      </p:sp>
      <p:sp>
        <p:nvSpPr>
          <p:cNvPr id="15" name="Oval 14">
            <a:extLst>
              <a:ext uri="{FF2B5EF4-FFF2-40B4-BE49-F238E27FC236}">
                <a16:creationId xmlns:a16="http://schemas.microsoft.com/office/drawing/2014/main" id="{C2934566-B23A-214D-87C1-D82F1B596BB9}"/>
              </a:ext>
            </a:extLst>
          </p:cNvPr>
          <p:cNvSpPr/>
          <p:nvPr/>
        </p:nvSpPr>
        <p:spPr bwMode="auto">
          <a:xfrm>
            <a:off x="1469027" y="1318993"/>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B08DDF-874D-1348-ADAD-090AFC5FF450}"/>
              </a:ext>
            </a:extLst>
          </p:cNvPr>
          <p:cNvSpPr txBox="1"/>
          <p:nvPr/>
        </p:nvSpPr>
        <p:spPr>
          <a:xfrm>
            <a:off x="563180" y="2822465"/>
            <a:ext cx="2995780" cy="1169423"/>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Built-in Algorithms</a:t>
            </a:r>
          </a:p>
        </p:txBody>
      </p:sp>
      <p:sp>
        <p:nvSpPr>
          <p:cNvPr id="21" name="TextBox 20">
            <a:extLst>
              <a:ext uri="{FF2B5EF4-FFF2-40B4-BE49-F238E27FC236}">
                <a16:creationId xmlns:a16="http://schemas.microsoft.com/office/drawing/2014/main" id="{0347D7FD-89FC-7649-8D18-F42606E05CBA}"/>
              </a:ext>
            </a:extLst>
          </p:cNvPr>
          <p:cNvSpPr txBox="1"/>
          <p:nvPr/>
        </p:nvSpPr>
        <p:spPr>
          <a:xfrm>
            <a:off x="4538712" y="2846449"/>
            <a:ext cx="2995707" cy="707822"/>
          </a:xfrm>
          <a:prstGeom prst="rect">
            <a:avLst/>
          </a:prstGeom>
          <a:noFill/>
          <a:ln>
            <a:noFill/>
          </a:ln>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Script Mode</a:t>
            </a:r>
          </a:p>
        </p:txBody>
      </p:sp>
      <p:sp>
        <p:nvSpPr>
          <p:cNvPr id="22" name="TextBox 21">
            <a:extLst>
              <a:ext uri="{FF2B5EF4-FFF2-40B4-BE49-F238E27FC236}">
                <a16:creationId xmlns:a16="http://schemas.microsoft.com/office/drawing/2014/main" id="{1216D566-EF17-C74A-8DAE-078155EF7C9D}"/>
              </a:ext>
            </a:extLst>
          </p:cNvPr>
          <p:cNvSpPr txBox="1"/>
          <p:nvPr/>
        </p:nvSpPr>
        <p:spPr>
          <a:xfrm>
            <a:off x="8112943" y="2853056"/>
            <a:ext cx="3591053" cy="707822"/>
          </a:xfrm>
          <a:prstGeom prst="rect">
            <a:avLst/>
          </a:prstGeom>
          <a:noFill/>
          <a:ln>
            <a:noFill/>
          </a:ln>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container</a:t>
            </a:r>
          </a:p>
        </p:txBody>
      </p:sp>
      <p:sp>
        <p:nvSpPr>
          <p:cNvPr id="23" name="TextBox 22">
            <a:extLst>
              <a:ext uri="{FF2B5EF4-FFF2-40B4-BE49-F238E27FC236}">
                <a16:creationId xmlns:a16="http://schemas.microsoft.com/office/drawing/2014/main" id="{2A1EC91B-6505-4E4A-8953-41E564BE5F4D}"/>
              </a:ext>
            </a:extLst>
          </p:cNvPr>
          <p:cNvSpPr txBox="1"/>
          <p:nvPr/>
        </p:nvSpPr>
        <p:spPr>
          <a:xfrm>
            <a:off x="2108693" y="5139700"/>
            <a:ext cx="3927872" cy="1169423"/>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ML Marketplace</a:t>
            </a:r>
          </a:p>
        </p:txBody>
      </p:sp>
      <p:sp>
        <p:nvSpPr>
          <p:cNvPr id="24" name="TextBox 23">
            <a:extLst>
              <a:ext uri="{FF2B5EF4-FFF2-40B4-BE49-F238E27FC236}">
                <a16:creationId xmlns:a16="http://schemas.microsoft.com/office/drawing/2014/main" id="{5370ED7B-BAE4-F74C-ACE0-082C1FC72F89}"/>
              </a:ext>
            </a:extLst>
          </p:cNvPr>
          <p:cNvSpPr txBox="1"/>
          <p:nvPr/>
        </p:nvSpPr>
        <p:spPr>
          <a:xfrm>
            <a:off x="6097160" y="5333695"/>
            <a:ext cx="4588738" cy="707822"/>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Notebook instance</a:t>
            </a:r>
          </a:p>
        </p:txBody>
      </p:sp>
      <p:sp>
        <p:nvSpPr>
          <p:cNvPr id="26" name="Oval 25">
            <a:extLst>
              <a:ext uri="{FF2B5EF4-FFF2-40B4-BE49-F238E27FC236}">
                <a16:creationId xmlns:a16="http://schemas.microsoft.com/office/drawing/2014/main" id="{E5D394B1-AF29-FB45-A740-F29EE6FDBD6F}"/>
              </a:ext>
            </a:extLst>
          </p:cNvPr>
          <p:cNvSpPr/>
          <p:nvPr/>
        </p:nvSpPr>
        <p:spPr bwMode="auto">
          <a:xfrm>
            <a:off x="5419961" y="1337266"/>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E31EE5B4-2D11-4946-9A35-B6FD6730D1EC}"/>
              </a:ext>
            </a:extLst>
          </p:cNvPr>
          <p:cNvSpPr/>
          <p:nvPr/>
        </p:nvSpPr>
        <p:spPr bwMode="auto">
          <a:xfrm>
            <a:off x="9360529" y="1318992"/>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5DDD8111-F5EA-F24A-B3C6-D7BBEF23C823}"/>
              </a:ext>
            </a:extLst>
          </p:cNvPr>
          <p:cNvSpPr/>
          <p:nvPr/>
        </p:nvSpPr>
        <p:spPr bwMode="auto">
          <a:xfrm>
            <a:off x="3480854" y="3965405"/>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EFF735FF-ECB0-CE43-A99E-D2CB9826722E}"/>
              </a:ext>
            </a:extLst>
          </p:cNvPr>
          <p:cNvSpPr/>
          <p:nvPr/>
        </p:nvSpPr>
        <p:spPr bwMode="auto">
          <a:xfrm>
            <a:off x="7444055" y="3947208"/>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3526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84214-A65E-7D48-BA71-2928EFFC08CE}"/>
              </a:ext>
            </a:extLst>
          </p:cNvPr>
          <p:cNvPicPr>
            <a:picLocks noChangeAspect="1"/>
          </p:cNvPicPr>
          <p:nvPr/>
        </p:nvPicPr>
        <p:blipFill>
          <a:blip r:embed="rId2">
            <a:lum bright="70000" contrast="-70000"/>
            <a:alphaModFix amt="20000"/>
          </a:blip>
          <a:stretch>
            <a:fillRect/>
          </a:stretch>
        </p:blipFill>
        <p:spPr>
          <a:xfrm>
            <a:off x="3237836" y="738434"/>
            <a:ext cx="5994094" cy="3991713"/>
          </a:xfrm>
          <a:prstGeom prst="rect">
            <a:avLst/>
          </a:prstGeom>
        </p:spPr>
      </p:pic>
      <p:sp>
        <p:nvSpPr>
          <p:cNvPr id="2" name="Title 22">
            <a:extLst>
              <a:ext uri="{FF2B5EF4-FFF2-40B4-BE49-F238E27FC236}">
                <a16:creationId xmlns:a16="http://schemas.microsoft.com/office/drawing/2014/main" id="{65E2C0A8-BE5F-B742-8924-D83E113D1A3E}"/>
              </a:ext>
            </a:extLst>
          </p:cNvPr>
          <p:cNvSpPr txBox="1">
            <a:spLocks/>
          </p:cNvSpPr>
          <p:nvPr/>
        </p:nvSpPr>
        <p:spPr>
          <a:xfrm>
            <a:off x="392066" y="4907947"/>
            <a:ext cx="11939634" cy="1175353"/>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6000" dirty="0">
                <a:solidFill>
                  <a:schemeClr val="bg1"/>
                </a:solidFill>
              </a:rPr>
              <a:t>Amazon </a:t>
            </a:r>
            <a:r>
              <a:rPr lang="en-US" sz="6000" dirty="0" err="1">
                <a:solidFill>
                  <a:schemeClr val="bg1"/>
                </a:solidFill>
              </a:rPr>
              <a:t>SageMaker</a:t>
            </a:r>
            <a:r>
              <a:rPr lang="en-US" sz="6000" dirty="0">
                <a:solidFill>
                  <a:schemeClr val="bg1"/>
                </a:solidFill>
              </a:rPr>
              <a:t> | </a:t>
            </a:r>
            <a:r>
              <a:rPr lang="en-US" sz="6000" dirty="0">
                <a:solidFill>
                  <a:srgbClr val="FFC000"/>
                </a:solidFill>
              </a:rPr>
              <a:t>Build</a:t>
            </a:r>
          </a:p>
        </p:txBody>
      </p:sp>
    </p:spTree>
    <p:extLst>
      <p:ext uri="{BB962C8B-B14F-4D97-AF65-F5344CB8AC3E}">
        <p14:creationId xmlns:p14="http://schemas.microsoft.com/office/powerpoint/2010/main" val="2934483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BF298CB1-D6BB-5A4A-9107-F376D1FB9E30}"/>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Amazon </a:t>
            </a:r>
            <a:r>
              <a:rPr lang="en-US" sz="4000" dirty="0" err="1">
                <a:solidFill>
                  <a:schemeClr val="bg1"/>
                </a:solidFill>
              </a:rPr>
              <a:t>SageMaker</a:t>
            </a:r>
            <a:r>
              <a:rPr lang="en-US" sz="4000" dirty="0">
                <a:solidFill>
                  <a:schemeClr val="bg1"/>
                </a:solidFill>
              </a:rPr>
              <a:t> Notebook Instances</a:t>
            </a:r>
          </a:p>
        </p:txBody>
      </p:sp>
      <p:grpSp>
        <p:nvGrpSpPr>
          <p:cNvPr id="22" name="Group 21">
            <a:extLst>
              <a:ext uri="{FF2B5EF4-FFF2-40B4-BE49-F238E27FC236}">
                <a16:creationId xmlns:a16="http://schemas.microsoft.com/office/drawing/2014/main" id="{87CB566D-CF2C-D443-9DC3-4A198508B33E}"/>
              </a:ext>
            </a:extLst>
          </p:cNvPr>
          <p:cNvGrpSpPr/>
          <p:nvPr/>
        </p:nvGrpSpPr>
        <p:grpSpPr>
          <a:xfrm>
            <a:off x="592305" y="1357036"/>
            <a:ext cx="5763891" cy="4380404"/>
            <a:chOff x="710765" y="1471271"/>
            <a:chExt cx="7096481" cy="5413657"/>
          </a:xfrm>
        </p:grpSpPr>
        <p:sp>
          <p:nvSpPr>
            <p:cNvPr id="2" name="Can 1">
              <a:extLst>
                <a:ext uri="{FF2B5EF4-FFF2-40B4-BE49-F238E27FC236}">
                  <a16:creationId xmlns:a16="http://schemas.microsoft.com/office/drawing/2014/main" id="{9875209B-57C2-1841-8797-9D65AF71A582}"/>
                </a:ext>
              </a:extLst>
            </p:cNvPr>
            <p:cNvSpPr/>
            <p:nvPr/>
          </p:nvSpPr>
          <p:spPr bwMode="auto">
            <a:xfrm>
              <a:off x="710765" y="3262737"/>
              <a:ext cx="7096481" cy="3622191"/>
            </a:xfrm>
            <a:prstGeom prst="can">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ED4AB254-AC60-9943-9F2C-E1A0F655833F}"/>
                </a:ext>
              </a:extLst>
            </p:cNvPr>
            <p:cNvSpPr/>
            <p:nvPr/>
          </p:nvSpPr>
          <p:spPr bwMode="auto">
            <a:xfrm>
              <a:off x="1591784" y="1471271"/>
              <a:ext cx="6031832" cy="1717242"/>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881A3F8-72FD-844F-AA62-2EE2074B322F}"/>
                </a:ext>
              </a:extLst>
            </p:cNvPr>
            <p:cNvSpPr/>
            <p:nvPr/>
          </p:nvSpPr>
          <p:spPr bwMode="auto">
            <a:xfrm>
              <a:off x="813742" y="1977334"/>
              <a:ext cx="6031832" cy="1748589"/>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8CF17160-C51C-5B44-89FD-998CF713A04B}"/>
                </a:ext>
              </a:extLst>
            </p:cNvPr>
            <p:cNvCxnSpPr>
              <a:cxnSpLocks/>
            </p:cNvCxnSpPr>
            <p:nvPr/>
          </p:nvCxnSpPr>
          <p:spPr>
            <a:xfrm flipV="1">
              <a:off x="6845574" y="3188513"/>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B6FE8-3AE8-A54F-A45E-D4F40ECD325C}"/>
                </a:ext>
              </a:extLst>
            </p:cNvPr>
            <p:cNvCxnSpPr>
              <a:cxnSpLocks/>
            </p:cNvCxnSpPr>
            <p:nvPr/>
          </p:nvCxnSpPr>
          <p:spPr>
            <a:xfrm flipV="1">
              <a:off x="6845574" y="1471271"/>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0E1380-BB2B-A84A-8866-DAF82BBC1841}"/>
                </a:ext>
              </a:extLst>
            </p:cNvPr>
            <p:cNvCxnSpPr>
              <a:cxnSpLocks/>
            </p:cNvCxnSpPr>
            <p:nvPr/>
          </p:nvCxnSpPr>
          <p:spPr>
            <a:xfrm flipV="1">
              <a:off x="813742" y="1471271"/>
              <a:ext cx="778042" cy="506063"/>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FD3631D-F48D-984D-BD71-A4967F4F1083}"/>
                </a:ext>
              </a:extLst>
            </p:cNvPr>
            <p:cNvSpPr txBox="1"/>
            <p:nvPr/>
          </p:nvSpPr>
          <p:spPr>
            <a:xfrm>
              <a:off x="2838822" y="2449849"/>
              <a:ext cx="3114963" cy="760830"/>
            </a:xfrm>
            <a:prstGeom prst="rect">
              <a:avLst/>
            </a:prstGeom>
            <a:noFill/>
          </p:spPr>
          <p:txBody>
            <a:bodyPr wrap="square" lIns="152400" tIns="121920" rIns="152400" bIns="121920" rtlCol="0">
              <a:spAutoFit/>
            </a:bodyPr>
            <a:lstStyle/>
            <a:p>
              <a:pPr>
                <a:lnSpc>
                  <a:spcPct val="90000"/>
                </a:lnSpc>
                <a:spcAft>
                  <a:spcPts val="1500"/>
                </a:spcAft>
              </a:pPr>
              <a:r>
                <a:rPr lang="en-US" sz="2667" dirty="0">
                  <a:solidFill>
                    <a:schemeClr val="bg1"/>
                  </a:solidFill>
                </a:rPr>
                <a:t>EC2 Instance</a:t>
              </a:r>
            </a:p>
          </p:txBody>
        </p:sp>
        <p:sp>
          <p:nvSpPr>
            <p:cNvPr id="13" name="TextBox 12">
              <a:extLst>
                <a:ext uri="{FF2B5EF4-FFF2-40B4-BE49-F238E27FC236}">
                  <a16:creationId xmlns:a16="http://schemas.microsoft.com/office/drawing/2014/main" id="{C62028BC-2815-E04F-854C-A5E20F8827D2}"/>
                </a:ext>
              </a:extLst>
            </p:cNvPr>
            <p:cNvSpPr txBox="1"/>
            <p:nvPr/>
          </p:nvSpPr>
          <p:spPr>
            <a:xfrm>
              <a:off x="3050216" y="5011327"/>
              <a:ext cx="3114965" cy="760830"/>
            </a:xfrm>
            <a:prstGeom prst="rect">
              <a:avLst/>
            </a:prstGeom>
            <a:noFill/>
          </p:spPr>
          <p:txBody>
            <a:bodyPr wrap="square" lIns="152400" tIns="121920" rIns="152400" bIns="121920" rtlCol="0">
              <a:spAutoFit/>
            </a:bodyPr>
            <a:lstStyle/>
            <a:p>
              <a:pPr>
                <a:lnSpc>
                  <a:spcPct val="90000"/>
                </a:lnSpc>
                <a:spcAft>
                  <a:spcPts val="1500"/>
                </a:spcAft>
              </a:pPr>
              <a:r>
                <a:rPr lang="en-US" sz="2667" dirty="0">
                  <a:solidFill>
                    <a:schemeClr val="bg1"/>
                  </a:solidFill>
                </a:rPr>
                <a:t>EBS Volume</a:t>
              </a:r>
            </a:p>
          </p:txBody>
        </p:sp>
      </p:grpSp>
      <p:grpSp>
        <p:nvGrpSpPr>
          <p:cNvPr id="29" name="Group 28">
            <a:extLst>
              <a:ext uri="{FF2B5EF4-FFF2-40B4-BE49-F238E27FC236}">
                <a16:creationId xmlns:a16="http://schemas.microsoft.com/office/drawing/2014/main" id="{C73788B9-3CEC-1D4D-B9FC-010AF6212679}"/>
              </a:ext>
            </a:extLst>
          </p:cNvPr>
          <p:cNvGrpSpPr/>
          <p:nvPr/>
        </p:nvGrpSpPr>
        <p:grpSpPr>
          <a:xfrm>
            <a:off x="8215152" y="1357037"/>
            <a:ext cx="3254357" cy="1824328"/>
            <a:chOff x="8663897" y="1888692"/>
            <a:chExt cx="2520734" cy="1260537"/>
          </a:xfrm>
        </p:grpSpPr>
        <p:sp>
          <p:nvSpPr>
            <p:cNvPr id="16" name="Rectangle 15">
              <a:extLst>
                <a:ext uri="{FF2B5EF4-FFF2-40B4-BE49-F238E27FC236}">
                  <a16:creationId xmlns:a16="http://schemas.microsoft.com/office/drawing/2014/main" id="{A0E7BD5E-71FD-D145-9136-73587163C6ED}"/>
                </a:ext>
              </a:extLst>
            </p:cNvPr>
            <p:cNvSpPr/>
            <p:nvPr/>
          </p:nvSpPr>
          <p:spPr bwMode="auto">
            <a:xfrm>
              <a:off x="9121011" y="1889347"/>
              <a:ext cx="2063620" cy="927487"/>
            </a:xfrm>
            <a:prstGeom prst="rect">
              <a:avLst/>
            </a:prstGeom>
            <a:solidFill>
              <a:schemeClr val="tx1">
                <a:lumMod val="50000"/>
              </a:schemeClr>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1F27CF10-95AA-5F40-9810-E8C8A9D2D82F}"/>
                </a:ext>
              </a:extLst>
            </p:cNvPr>
            <p:cNvSpPr/>
            <p:nvPr/>
          </p:nvSpPr>
          <p:spPr bwMode="auto">
            <a:xfrm>
              <a:off x="8663897" y="2221742"/>
              <a:ext cx="2063620" cy="927487"/>
            </a:xfrm>
            <a:prstGeom prst="rect">
              <a:avLst/>
            </a:prstGeom>
            <a:solidFill>
              <a:schemeClr val="tx1">
                <a:lumMod val="50000"/>
              </a:schemeClr>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DC42EAC1-A2D4-CA4F-8479-34AFA599B2E4}"/>
                </a:ext>
              </a:extLst>
            </p:cNvPr>
            <p:cNvCxnSpPr>
              <a:cxnSpLocks/>
            </p:cNvCxnSpPr>
            <p:nvPr/>
          </p:nvCxnSpPr>
          <p:spPr>
            <a:xfrm flipV="1">
              <a:off x="10727517" y="2794531"/>
              <a:ext cx="457112" cy="354698"/>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196DEC-91A9-004E-9530-5CEFD250E7E2}"/>
                </a:ext>
              </a:extLst>
            </p:cNvPr>
            <p:cNvCxnSpPr>
              <a:cxnSpLocks/>
            </p:cNvCxnSpPr>
            <p:nvPr/>
          </p:nvCxnSpPr>
          <p:spPr>
            <a:xfrm flipV="1">
              <a:off x="10727517" y="1913771"/>
              <a:ext cx="457112" cy="30797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D45A2C-52A4-4741-AEBC-5B4358E6EE55}"/>
                </a:ext>
              </a:extLst>
            </p:cNvPr>
            <p:cNvCxnSpPr>
              <a:cxnSpLocks/>
            </p:cNvCxnSpPr>
            <p:nvPr/>
          </p:nvCxnSpPr>
          <p:spPr>
            <a:xfrm flipV="1">
              <a:off x="8663897" y="1888692"/>
              <a:ext cx="457114" cy="32842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1FA6305E-436D-1440-8C42-D679CD353974}"/>
              </a:ext>
            </a:extLst>
          </p:cNvPr>
          <p:cNvSpPr txBox="1"/>
          <p:nvPr/>
        </p:nvSpPr>
        <p:spPr>
          <a:xfrm>
            <a:off x="8281104" y="1939992"/>
            <a:ext cx="2435110" cy="1177374"/>
          </a:xfrm>
          <a:prstGeom prst="rect">
            <a:avLst/>
          </a:prstGeom>
          <a:noFill/>
        </p:spPr>
        <p:txBody>
          <a:bodyPr wrap="square" lIns="152400" tIns="121920" rIns="152400" bIns="121920" rtlCol="0">
            <a:spAutoFit/>
          </a:bodyPr>
          <a:lstStyle/>
          <a:p>
            <a:pPr algn="ctr">
              <a:lnSpc>
                <a:spcPct val="90000"/>
              </a:lnSpc>
              <a:spcAft>
                <a:spcPts val="1500"/>
              </a:spcAft>
            </a:pPr>
            <a:r>
              <a:rPr lang="en-US" sz="2667" dirty="0">
                <a:solidFill>
                  <a:schemeClr val="bg1"/>
                </a:solidFill>
              </a:rPr>
              <a:t>Elastic </a:t>
            </a:r>
          </a:p>
          <a:p>
            <a:pPr algn="ctr">
              <a:lnSpc>
                <a:spcPct val="90000"/>
              </a:lnSpc>
              <a:spcAft>
                <a:spcPts val="1500"/>
              </a:spcAft>
            </a:pPr>
            <a:r>
              <a:rPr lang="en-US" sz="2667" dirty="0">
                <a:solidFill>
                  <a:schemeClr val="bg1"/>
                </a:solidFill>
              </a:rPr>
              <a:t>Inference</a:t>
            </a:r>
          </a:p>
        </p:txBody>
      </p:sp>
      <p:sp>
        <p:nvSpPr>
          <p:cNvPr id="33" name="Striped Right Arrow 32">
            <a:extLst>
              <a:ext uri="{FF2B5EF4-FFF2-40B4-BE49-F238E27FC236}">
                <a16:creationId xmlns:a16="http://schemas.microsoft.com/office/drawing/2014/main" id="{2648111F-AC09-584A-A2CF-09712C92EE4E}"/>
              </a:ext>
            </a:extLst>
          </p:cNvPr>
          <p:cNvSpPr/>
          <p:nvPr/>
        </p:nvSpPr>
        <p:spPr bwMode="auto">
          <a:xfrm>
            <a:off x="6693615" y="2629133"/>
            <a:ext cx="1143083" cy="591120"/>
          </a:xfrm>
          <a:prstGeom prst="stripedRigh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4" name="Striped Right Arrow 33">
            <a:extLst>
              <a:ext uri="{FF2B5EF4-FFF2-40B4-BE49-F238E27FC236}">
                <a16:creationId xmlns:a16="http://schemas.microsoft.com/office/drawing/2014/main" id="{38B3FED9-E559-434A-997C-9D031E4F478F}"/>
              </a:ext>
            </a:extLst>
          </p:cNvPr>
          <p:cNvSpPr/>
          <p:nvPr/>
        </p:nvSpPr>
        <p:spPr bwMode="auto">
          <a:xfrm rot="10800000">
            <a:off x="6559657" y="1733583"/>
            <a:ext cx="1143083" cy="591120"/>
          </a:xfrm>
          <a:prstGeom prst="stripedRigh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BA41A3D8-C451-6A47-AF05-A3A4E81C52AC}"/>
              </a:ext>
            </a:extLst>
          </p:cNvPr>
          <p:cNvSpPr txBox="1"/>
          <p:nvPr/>
        </p:nvSpPr>
        <p:spPr>
          <a:xfrm>
            <a:off x="6559657" y="3422791"/>
            <a:ext cx="5213639" cy="3424399"/>
          </a:xfrm>
          <a:prstGeom prst="rect">
            <a:avLst/>
          </a:prstGeom>
          <a:noFill/>
        </p:spPr>
        <p:txBody>
          <a:bodyPr wrap="square" lIns="152400" tIns="121920" rIns="152400" bIns="121920" rtlCol="0">
            <a:spAutoFit/>
          </a:bodyPr>
          <a:lstStyle/>
          <a:p>
            <a:pPr algn="ctr">
              <a:lnSpc>
                <a:spcPct val="90000"/>
              </a:lnSpc>
              <a:spcAft>
                <a:spcPts val="1500"/>
              </a:spcAft>
            </a:pPr>
            <a:r>
              <a:rPr lang="en-US" sz="2667" dirty="0">
                <a:solidFill>
                  <a:schemeClr val="bg1"/>
                </a:solidFill>
              </a:rPr>
              <a:t>t, m, c, p, </a:t>
            </a:r>
            <a:r>
              <a:rPr lang="en-US" sz="2667" dirty="0" err="1">
                <a:solidFill>
                  <a:schemeClr val="bg1"/>
                </a:solidFill>
              </a:rPr>
              <a:t>ei</a:t>
            </a:r>
            <a:r>
              <a:rPr lang="en-US" sz="2667" dirty="0">
                <a:solidFill>
                  <a:schemeClr val="bg1"/>
                </a:solidFill>
              </a:rPr>
              <a:t> families</a:t>
            </a:r>
          </a:p>
          <a:p>
            <a:pPr algn="ctr">
              <a:lnSpc>
                <a:spcPct val="90000"/>
              </a:lnSpc>
              <a:spcAft>
                <a:spcPts val="1500"/>
              </a:spcAft>
            </a:pPr>
            <a:r>
              <a:rPr lang="en-US" sz="2667" dirty="0" err="1">
                <a:solidFill>
                  <a:schemeClr val="bg1"/>
                </a:solidFill>
              </a:rPr>
              <a:t>Jupyter</a:t>
            </a:r>
            <a:r>
              <a:rPr lang="en-US" sz="2667" dirty="0">
                <a:solidFill>
                  <a:schemeClr val="bg1"/>
                </a:solidFill>
              </a:rPr>
              <a:t> with 1400+ packages</a:t>
            </a:r>
          </a:p>
          <a:p>
            <a:pPr algn="ctr">
              <a:lnSpc>
                <a:spcPct val="90000"/>
              </a:lnSpc>
              <a:spcAft>
                <a:spcPts val="1500"/>
              </a:spcAft>
            </a:pPr>
            <a:r>
              <a:rPr lang="en-US" sz="2667" dirty="0">
                <a:solidFill>
                  <a:schemeClr val="bg1"/>
                </a:solidFill>
              </a:rPr>
              <a:t>Git repositories</a:t>
            </a:r>
          </a:p>
          <a:p>
            <a:pPr algn="ctr">
              <a:lnSpc>
                <a:spcPct val="90000"/>
              </a:lnSpc>
              <a:spcAft>
                <a:spcPts val="1500"/>
              </a:spcAft>
            </a:pPr>
            <a:r>
              <a:rPr lang="en-US" sz="2667" dirty="0">
                <a:solidFill>
                  <a:schemeClr val="bg1"/>
                </a:solidFill>
              </a:rPr>
              <a:t>Lifecycle Configuration</a:t>
            </a:r>
          </a:p>
          <a:p>
            <a:pPr algn="ctr">
              <a:lnSpc>
                <a:spcPct val="90000"/>
              </a:lnSpc>
              <a:spcAft>
                <a:spcPts val="1500"/>
              </a:spcAft>
            </a:pPr>
            <a:r>
              <a:rPr lang="en-US" sz="2667" dirty="0">
                <a:solidFill>
                  <a:schemeClr val="bg1"/>
                </a:solidFill>
              </a:rPr>
              <a:t>200+ examples</a:t>
            </a:r>
          </a:p>
          <a:p>
            <a:pPr algn="ctr">
              <a:lnSpc>
                <a:spcPct val="90000"/>
              </a:lnSpc>
              <a:spcAft>
                <a:spcPts val="1500"/>
              </a:spcAft>
            </a:pPr>
            <a:r>
              <a:rPr lang="en-US" sz="2667" dirty="0">
                <a:solidFill>
                  <a:schemeClr val="bg1"/>
                </a:solidFill>
              </a:rPr>
              <a:t>AWS Lambda </a:t>
            </a:r>
          </a:p>
        </p:txBody>
      </p:sp>
    </p:spTree>
    <p:extLst>
      <p:ext uri="{BB962C8B-B14F-4D97-AF65-F5344CB8AC3E}">
        <p14:creationId xmlns:p14="http://schemas.microsoft.com/office/powerpoint/2010/main" val="7105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1E1DF-62D6-D94B-A6F6-CF29764219B6}"/>
              </a:ext>
            </a:extLst>
          </p:cNvPr>
          <p:cNvSpPr/>
          <p:nvPr/>
        </p:nvSpPr>
        <p:spPr bwMode="auto">
          <a:xfrm>
            <a:off x="0" y="0"/>
            <a:ext cx="12192000" cy="118917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itle 1">
            <a:extLst>
              <a:ext uri="{FF2B5EF4-FFF2-40B4-BE49-F238E27FC236}">
                <a16:creationId xmlns:a16="http://schemas.microsoft.com/office/drawing/2014/main" id="{BF298CB1-D6BB-5A4A-9107-F376D1FB9E30}"/>
              </a:ext>
            </a:extLst>
          </p:cNvPr>
          <p:cNvSpPr txBox="1">
            <a:spLocks/>
          </p:cNvSpPr>
          <p:nvPr/>
        </p:nvSpPr>
        <p:spPr>
          <a:xfrm>
            <a:off x="26808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t>Notebook Instance Pro Tips</a:t>
            </a:r>
          </a:p>
        </p:txBody>
      </p:sp>
      <p:cxnSp>
        <p:nvCxnSpPr>
          <p:cNvPr id="6" name="Straight Connector 5">
            <a:extLst>
              <a:ext uri="{FF2B5EF4-FFF2-40B4-BE49-F238E27FC236}">
                <a16:creationId xmlns:a16="http://schemas.microsoft.com/office/drawing/2014/main" id="{E9506EF2-799D-7149-BBBA-AC16BE8696E5}"/>
              </a:ext>
            </a:extLst>
          </p:cNvPr>
          <p:cNvCxnSpPr>
            <a:cxnSpLocks/>
          </p:cNvCxnSpPr>
          <p:nvPr/>
        </p:nvCxnSpPr>
        <p:spPr>
          <a:xfrm>
            <a:off x="872839" y="2540465"/>
            <a:ext cx="882061" cy="1107476"/>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318379F-871B-6045-8960-79E710D7F819}"/>
              </a:ext>
            </a:extLst>
          </p:cNvPr>
          <p:cNvCxnSpPr>
            <a:cxnSpLocks/>
          </p:cNvCxnSpPr>
          <p:nvPr/>
        </p:nvCxnSpPr>
        <p:spPr>
          <a:xfrm flipH="1">
            <a:off x="872838" y="3217054"/>
            <a:ext cx="508000" cy="430888"/>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01B05E-7BAE-7841-B2F4-078538F7A50A}"/>
              </a:ext>
            </a:extLst>
          </p:cNvPr>
          <p:cNvSpPr txBox="1"/>
          <p:nvPr/>
        </p:nvSpPr>
        <p:spPr>
          <a:xfrm>
            <a:off x="545382" y="4397447"/>
            <a:ext cx="141064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Lambda</a:t>
            </a:r>
          </a:p>
        </p:txBody>
      </p:sp>
      <p:sp>
        <p:nvSpPr>
          <p:cNvPr id="13" name="TextBox 12">
            <a:extLst>
              <a:ext uri="{FF2B5EF4-FFF2-40B4-BE49-F238E27FC236}">
                <a16:creationId xmlns:a16="http://schemas.microsoft.com/office/drawing/2014/main" id="{F7AD8CAD-4379-5044-8713-04A6EEA0167E}"/>
              </a:ext>
            </a:extLst>
          </p:cNvPr>
          <p:cNvSpPr txBox="1"/>
          <p:nvPr/>
        </p:nvSpPr>
        <p:spPr>
          <a:xfrm>
            <a:off x="2629599" y="4359668"/>
            <a:ext cx="2559099"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Resize on the fly</a:t>
            </a:r>
          </a:p>
        </p:txBody>
      </p:sp>
      <p:grpSp>
        <p:nvGrpSpPr>
          <p:cNvPr id="14" name="Group 13">
            <a:extLst>
              <a:ext uri="{FF2B5EF4-FFF2-40B4-BE49-F238E27FC236}">
                <a16:creationId xmlns:a16="http://schemas.microsoft.com/office/drawing/2014/main" id="{917B2097-EE92-E441-A750-B7CC35E643E3}"/>
              </a:ext>
            </a:extLst>
          </p:cNvPr>
          <p:cNvGrpSpPr/>
          <p:nvPr/>
        </p:nvGrpSpPr>
        <p:grpSpPr>
          <a:xfrm>
            <a:off x="2717102" y="2013937"/>
            <a:ext cx="2258627" cy="1861752"/>
            <a:chOff x="710765" y="1471271"/>
            <a:chExt cx="7096481" cy="5413657"/>
          </a:xfrm>
        </p:grpSpPr>
        <p:sp>
          <p:nvSpPr>
            <p:cNvPr id="15" name="Can 14">
              <a:extLst>
                <a:ext uri="{FF2B5EF4-FFF2-40B4-BE49-F238E27FC236}">
                  <a16:creationId xmlns:a16="http://schemas.microsoft.com/office/drawing/2014/main" id="{97385A20-7FA3-5140-889B-D32126708EF2}"/>
                </a:ext>
              </a:extLst>
            </p:cNvPr>
            <p:cNvSpPr/>
            <p:nvPr/>
          </p:nvSpPr>
          <p:spPr bwMode="auto">
            <a:xfrm>
              <a:off x="710765" y="3262737"/>
              <a:ext cx="7096481" cy="3622191"/>
            </a:xfrm>
            <a:prstGeom prst="can">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8FFFFAC-392E-564D-8189-657BA2B74C0D}"/>
                </a:ext>
              </a:extLst>
            </p:cNvPr>
            <p:cNvSpPr/>
            <p:nvPr/>
          </p:nvSpPr>
          <p:spPr bwMode="auto">
            <a:xfrm>
              <a:off x="1591784" y="1471271"/>
              <a:ext cx="6031832" cy="1717242"/>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1522E0D-08D1-8A49-BAA9-43471E57CCDB}"/>
                </a:ext>
              </a:extLst>
            </p:cNvPr>
            <p:cNvSpPr/>
            <p:nvPr/>
          </p:nvSpPr>
          <p:spPr bwMode="auto">
            <a:xfrm>
              <a:off x="813742" y="1977334"/>
              <a:ext cx="6031832" cy="1748589"/>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EA7858D-6346-DE4A-9E28-C1D8AE8F8B7A}"/>
                </a:ext>
              </a:extLst>
            </p:cNvPr>
            <p:cNvCxnSpPr>
              <a:cxnSpLocks/>
            </p:cNvCxnSpPr>
            <p:nvPr/>
          </p:nvCxnSpPr>
          <p:spPr>
            <a:xfrm flipV="1">
              <a:off x="6845574" y="3188513"/>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56E85F8-21AA-C241-AA0F-3C385F26DF36}"/>
                </a:ext>
              </a:extLst>
            </p:cNvPr>
            <p:cNvCxnSpPr>
              <a:cxnSpLocks/>
            </p:cNvCxnSpPr>
            <p:nvPr/>
          </p:nvCxnSpPr>
          <p:spPr>
            <a:xfrm flipV="1">
              <a:off x="6845574" y="1471271"/>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0FFF0F-0997-5646-95E9-5EC5D2CC55C9}"/>
                </a:ext>
              </a:extLst>
            </p:cNvPr>
            <p:cNvCxnSpPr>
              <a:cxnSpLocks/>
            </p:cNvCxnSpPr>
            <p:nvPr/>
          </p:nvCxnSpPr>
          <p:spPr>
            <a:xfrm flipV="1">
              <a:off x="813742" y="1471271"/>
              <a:ext cx="778042" cy="506063"/>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D3D4253-29F3-EE40-9815-BE76AFDCDF16}"/>
                </a:ext>
              </a:extLst>
            </p:cNvPr>
            <p:cNvSpPr txBox="1"/>
            <p:nvPr/>
          </p:nvSpPr>
          <p:spPr>
            <a:xfrm>
              <a:off x="1759901" y="2375641"/>
              <a:ext cx="4168493" cy="1252763"/>
            </a:xfrm>
            <a:prstGeom prst="rect">
              <a:avLst/>
            </a:prstGeom>
            <a:noFill/>
          </p:spPr>
          <p:txBody>
            <a:bodyPr wrap="square" lIns="152400" tIns="121920" rIns="152400" bIns="121920" rtlCol="0">
              <a:spAutoFit/>
            </a:bodyPr>
            <a:lstStyle/>
            <a:p>
              <a:pPr>
                <a:lnSpc>
                  <a:spcPct val="90000"/>
                </a:lnSpc>
                <a:spcAft>
                  <a:spcPts val="1500"/>
                </a:spcAft>
              </a:pPr>
              <a:r>
                <a:rPr lang="en-US" sz="1333" dirty="0">
                  <a:solidFill>
                    <a:schemeClr val="bg1"/>
                  </a:solidFill>
                </a:rPr>
                <a:t>EC2 Instance</a:t>
              </a:r>
            </a:p>
          </p:txBody>
        </p:sp>
        <p:sp>
          <p:nvSpPr>
            <p:cNvPr id="22" name="TextBox 21">
              <a:extLst>
                <a:ext uri="{FF2B5EF4-FFF2-40B4-BE49-F238E27FC236}">
                  <a16:creationId xmlns:a16="http://schemas.microsoft.com/office/drawing/2014/main" id="{A2485C3D-FDEC-6B46-9FF3-0AA95480D437}"/>
                </a:ext>
              </a:extLst>
            </p:cNvPr>
            <p:cNvSpPr txBox="1"/>
            <p:nvPr/>
          </p:nvSpPr>
          <p:spPr>
            <a:xfrm>
              <a:off x="2229754" y="4969730"/>
              <a:ext cx="4545508" cy="1252763"/>
            </a:xfrm>
            <a:prstGeom prst="rect">
              <a:avLst/>
            </a:prstGeom>
            <a:noFill/>
          </p:spPr>
          <p:txBody>
            <a:bodyPr wrap="square" lIns="152400" tIns="121920" rIns="152400" bIns="121920" rtlCol="0">
              <a:spAutoFit/>
            </a:bodyPr>
            <a:lstStyle/>
            <a:p>
              <a:pPr>
                <a:lnSpc>
                  <a:spcPct val="90000"/>
                </a:lnSpc>
                <a:spcAft>
                  <a:spcPts val="1500"/>
                </a:spcAft>
              </a:pPr>
              <a:r>
                <a:rPr lang="en-US" sz="1333" dirty="0">
                  <a:solidFill>
                    <a:schemeClr val="bg1"/>
                  </a:solidFill>
                </a:rPr>
                <a:t>EBS Volume</a:t>
              </a:r>
            </a:p>
          </p:txBody>
        </p:sp>
      </p:grpSp>
      <p:sp>
        <p:nvSpPr>
          <p:cNvPr id="26" name="Rectangle 25">
            <a:extLst>
              <a:ext uri="{FF2B5EF4-FFF2-40B4-BE49-F238E27FC236}">
                <a16:creationId xmlns:a16="http://schemas.microsoft.com/office/drawing/2014/main" id="{A201ABD2-28E1-7044-BB06-F73FE4BF839D}"/>
              </a:ext>
            </a:extLst>
          </p:cNvPr>
          <p:cNvSpPr/>
          <p:nvPr/>
        </p:nvSpPr>
        <p:spPr bwMode="auto">
          <a:xfrm>
            <a:off x="5708707" y="2114933"/>
            <a:ext cx="2972996" cy="1376066"/>
          </a:xfrm>
          <a:prstGeom prst="rect">
            <a:avLst/>
          </a:prstGeom>
          <a:solidFill>
            <a:schemeClr val="bg2"/>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EF1AA7D2-1D31-5F43-AEBA-C08525BCEEEE}"/>
              </a:ext>
            </a:extLst>
          </p:cNvPr>
          <p:cNvSpPr/>
          <p:nvPr/>
        </p:nvSpPr>
        <p:spPr bwMode="auto">
          <a:xfrm>
            <a:off x="5935876" y="2952343"/>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4DCF746-64E3-B44F-9AB7-CD27707DFE6F}"/>
              </a:ext>
            </a:extLst>
          </p:cNvPr>
          <p:cNvSpPr/>
          <p:nvPr/>
        </p:nvSpPr>
        <p:spPr bwMode="auto">
          <a:xfrm>
            <a:off x="5935875" y="2242768"/>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620FA4C5-37CF-1F48-ADB4-9DB3ECFC9C51}"/>
              </a:ext>
            </a:extLst>
          </p:cNvPr>
          <p:cNvSpPr/>
          <p:nvPr/>
        </p:nvSpPr>
        <p:spPr bwMode="auto">
          <a:xfrm>
            <a:off x="6641343" y="2947200"/>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54988BB7-7DD0-EE4F-9C07-DD3625DF20E8}"/>
              </a:ext>
            </a:extLst>
          </p:cNvPr>
          <p:cNvSpPr/>
          <p:nvPr/>
        </p:nvSpPr>
        <p:spPr bwMode="auto">
          <a:xfrm>
            <a:off x="6641344" y="2242768"/>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EDD3CE86-F2A2-FA40-880E-E38E8E64AC69}"/>
              </a:ext>
            </a:extLst>
          </p:cNvPr>
          <p:cNvSpPr/>
          <p:nvPr/>
        </p:nvSpPr>
        <p:spPr bwMode="auto">
          <a:xfrm>
            <a:off x="7346059" y="2947200"/>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3D7D564-40EF-754A-8A08-D325DA91A486}"/>
              </a:ext>
            </a:extLst>
          </p:cNvPr>
          <p:cNvSpPr/>
          <p:nvPr/>
        </p:nvSpPr>
        <p:spPr bwMode="auto">
          <a:xfrm>
            <a:off x="7319737" y="2242768"/>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77D5924D-A1C2-A840-8BA0-CA6808C4384E}"/>
              </a:ext>
            </a:extLst>
          </p:cNvPr>
          <p:cNvSpPr/>
          <p:nvPr/>
        </p:nvSpPr>
        <p:spPr bwMode="auto">
          <a:xfrm>
            <a:off x="8041493" y="2947200"/>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5D3A94D-4F38-F242-8056-25EB8CD4F075}"/>
              </a:ext>
            </a:extLst>
          </p:cNvPr>
          <p:cNvSpPr/>
          <p:nvPr/>
        </p:nvSpPr>
        <p:spPr bwMode="auto">
          <a:xfrm>
            <a:off x="8041493" y="2242767"/>
            <a:ext cx="472966" cy="4359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7D5A86C7-9D18-2C4C-9E41-4E732A4D24B2}"/>
              </a:ext>
            </a:extLst>
          </p:cNvPr>
          <p:cNvSpPr txBox="1"/>
          <p:nvPr/>
        </p:nvSpPr>
        <p:spPr>
          <a:xfrm>
            <a:off x="5886723" y="4354027"/>
            <a:ext cx="2522422"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Multiprocessing</a:t>
            </a:r>
          </a:p>
        </p:txBody>
      </p:sp>
      <p:sp>
        <p:nvSpPr>
          <p:cNvPr id="44" name="TextBox 43">
            <a:extLst>
              <a:ext uri="{FF2B5EF4-FFF2-40B4-BE49-F238E27FC236}">
                <a16:creationId xmlns:a16="http://schemas.microsoft.com/office/drawing/2014/main" id="{0F7B823F-9B44-AA43-91B8-6E2898BA303C}"/>
              </a:ext>
            </a:extLst>
          </p:cNvPr>
          <p:cNvSpPr txBox="1"/>
          <p:nvPr/>
        </p:nvSpPr>
        <p:spPr>
          <a:xfrm>
            <a:off x="9691679" y="4351341"/>
            <a:ext cx="191597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Local Mode</a:t>
            </a:r>
          </a:p>
        </p:txBody>
      </p:sp>
      <p:pic>
        <p:nvPicPr>
          <p:cNvPr id="3" name="Picture 2">
            <a:extLst>
              <a:ext uri="{FF2B5EF4-FFF2-40B4-BE49-F238E27FC236}">
                <a16:creationId xmlns:a16="http://schemas.microsoft.com/office/drawing/2014/main" id="{27723907-166C-7F4A-8BC5-2EE494C1F160}"/>
              </a:ext>
            </a:extLst>
          </p:cNvPr>
          <p:cNvPicPr>
            <a:picLocks noChangeAspect="1"/>
          </p:cNvPicPr>
          <p:nvPr/>
        </p:nvPicPr>
        <p:blipFill>
          <a:blip r:embed="rId3"/>
          <a:stretch>
            <a:fillRect/>
          </a:stretch>
        </p:blipFill>
        <p:spPr>
          <a:xfrm>
            <a:off x="9626042" y="1986243"/>
            <a:ext cx="2003435" cy="2215920"/>
          </a:xfrm>
          <a:prstGeom prst="rect">
            <a:avLst/>
          </a:prstGeom>
        </p:spPr>
      </p:pic>
    </p:spTree>
    <p:extLst>
      <p:ext uri="{BB962C8B-B14F-4D97-AF65-F5344CB8AC3E}">
        <p14:creationId xmlns:p14="http://schemas.microsoft.com/office/powerpoint/2010/main" val="91913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3C65AB-428C-5F45-86E9-931EFF03A615}"/>
              </a:ext>
            </a:extLst>
          </p:cNvPr>
          <p:cNvPicPr>
            <a:picLocks noChangeAspect="1"/>
          </p:cNvPicPr>
          <p:nvPr/>
        </p:nvPicPr>
        <p:blipFill>
          <a:blip r:embed="rId2"/>
          <a:stretch>
            <a:fillRect/>
          </a:stretch>
        </p:blipFill>
        <p:spPr>
          <a:xfrm>
            <a:off x="0" y="13807"/>
            <a:ext cx="12192000" cy="6830386"/>
          </a:xfrm>
          <a:prstGeom prst="rect">
            <a:avLst/>
          </a:prstGeom>
        </p:spPr>
      </p:pic>
      <p:sp>
        <p:nvSpPr>
          <p:cNvPr id="2" name="TextBox 1">
            <a:extLst>
              <a:ext uri="{FF2B5EF4-FFF2-40B4-BE49-F238E27FC236}">
                <a16:creationId xmlns:a16="http://schemas.microsoft.com/office/drawing/2014/main" id="{6F75602A-E47A-3345-83F3-E7900F840F12}"/>
              </a:ext>
            </a:extLst>
          </p:cNvPr>
          <p:cNvSpPr txBox="1"/>
          <p:nvPr/>
        </p:nvSpPr>
        <p:spPr>
          <a:xfrm>
            <a:off x="3073705" y="231355"/>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pic>
        <p:nvPicPr>
          <p:cNvPr id="4" name="Picture 3">
            <a:extLst>
              <a:ext uri="{FF2B5EF4-FFF2-40B4-BE49-F238E27FC236}">
                <a16:creationId xmlns:a16="http://schemas.microsoft.com/office/drawing/2014/main" id="{B2691FC9-1C44-124B-9125-2B089CF7EE97}"/>
              </a:ext>
            </a:extLst>
          </p:cNvPr>
          <p:cNvPicPr>
            <a:picLocks noChangeAspect="1"/>
          </p:cNvPicPr>
          <p:nvPr/>
        </p:nvPicPr>
        <p:blipFill>
          <a:blip r:embed="rId3"/>
          <a:stretch>
            <a:fillRect/>
          </a:stretch>
        </p:blipFill>
        <p:spPr>
          <a:xfrm>
            <a:off x="336162" y="1255044"/>
            <a:ext cx="7749484" cy="5222873"/>
          </a:xfrm>
          <a:prstGeom prst="rect">
            <a:avLst/>
          </a:prstGeom>
        </p:spPr>
      </p:pic>
      <p:sp>
        <p:nvSpPr>
          <p:cNvPr id="5" name="TextBox 4">
            <a:extLst>
              <a:ext uri="{FF2B5EF4-FFF2-40B4-BE49-F238E27FC236}">
                <a16:creationId xmlns:a16="http://schemas.microsoft.com/office/drawing/2014/main" id="{4528FCB7-2AC3-2A41-9F9E-23A5588F54CE}"/>
              </a:ext>
            </a:extLst>
          </p:cNvPr>
          <p:cNvSpPr txBox="1"/>
          <p:nvPr/>
        </p:nvSpPr>
        <p:spPr>
          <a:xfrm>
            <a:off x="8824511" y="3227943"/>
            <a:ext cx="2486578" cy="461665"/>
          </a:xfrm>
          <a:prstGeom prst="rect">
            <a:avLst/>
          </a:prstGeom>
          <a:noFill/>
        </p:spPr>
        <p:txBody>
          <a:bodyPr wrap="none" rtlCol="0">
            <a:spAutoFit/>
          </a:bodyPr>
          <a:lstStyle/>
          <a:p>
            <a:pPr algn="l">
              <a:spcBef>
                <a:spcPts val="1800"/>
              </a:spcBef>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Analytical Engine</a:t>
            </a:r>
          </a:p>
        </p:txBody>
      </p:sp>
    </p:spTree>
    <p:extLst>
      <p:ext uri="{BB962C8B-B14F-4D97-AF65-F5344CB8AC3E}">
        <p14:creationId xmlns:p14="http://schemas.microsoft.com/office/powerpoint/2010/main" val="3189181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09815-BFCB-9D4A-A3D2-AD5C7A1EC912}"/>
              </a:ext>
            </a:extLst>
          </p:cNvPr>
          <p:cNvSpPr txBox="1"/>
          <p:nvPr/>
        </p:nvSpPr>
        <p:spPr>
          <a:xfrm>
            <a:off x="903381" y="308472"/>
            <a:ext cx="10450297" cy="769441"/>
          </a:xfrm>
          <a:prstGeom prst="rect">
            <a:avLst/>
          </a:prstGeom>
          <a:noFill/>
        </p:spPr>
        <p:txBody>
          <a:bodyPr wrap="none" rtlCol="0">
            <a:spAutoFit/>
          </a:bodyPr>
          <a:lstStyle/>
          <a:p>
            <a:pPr algn="l">
              <a:spcBef>
                <a:spcPts val="1800"/>
              </a:spcBef>
            </a:pPr>
            <a:r>
              <a:rPr lang="en-US" sz="4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Common Machine Learning Development</a:t>
            </a:r>
          </a:p>
        </p:txBody>
      </p:sp>
      <p:sp>
        <p:nvSpPr>
          <p:cNvPr id="3" name="TextBox 2">
            <a:extLst>
              <a:ext uri="{FF2B5EF4-FFF2-40B4-BE49-F238E27FC236}">
                <a16:creationId xmlns:a16="http://schemas.microsoft.com/office/drawing/2014/main" id="{F98845D2-9C2A-BF44-AA81-FD21485B83C3}"/>
              </a:ext>
            </a:extLst>
          </p:cNvPr>
          <p:cNvSpPr txBox="1"/>
          <p:nvPr/>
        </p:nvSpPr>
        <p:spPr>
          <a:xfrm>
            <a:off x="1984195" y="4974115"/>
            <a:ext cx="1771639" cy="707886"/>
          </a:xfrm>
          <a:prstGeom prst="rect">
            <a:avLst/>
          </a:prstGeom>
          <a:noFill/>
        </p:spPr>
        <p:txBody>
          <a:bodyPr wrap="none" rtlCol="0">
            <a:spAutoFit/>
          </a:bodyPr>
          <a:lstStyle/>
          <a:p>
            <a:pPr algn="l">
              <a:spcBef>
                <a:spcPts val="1800"/>
              </a:spcBef>
            </a:pPr>
            <a:r>
              <a:rPr lang="en-US" sz="4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Laptop</a:t>
            </a:r>
          </a:p>
        </p:txBody>
      </p:sp>
      <p:cxnSp>
        <p:nvCxnSpPr>
          <p:cNvPr id="7" name="Straight Connector 6">
            <a:extLst>
              <a:ext uri="{FF2B5EF4-FFF2-40B4-BE49-F238E27FC236}">
                <a16:creationId xmlns:a16="http://schemas.microsoft.com/office/drawing/2014/main" id="{C28CF262-C296-2045-A653-561F66FC697F}"/>
              </a:ext>
            </a:extLst>
          </p:cNvPr>
          <p:cNvCxnSpPr>
            <a:cxnSpLocks/>
          </p:cNvCxnSpPr>
          <p:nvPr/>
        </p:nvCxnSpPr>
        <p:spPr>
          <a:xfrm>
            <a:off x="1520329" y="3905479"/>
            <a:ext cx="1861850" cy="40762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FECFCC4-5B15-E948-A174-2E923DF63893}"/>
              </a:ext>
            </a:extLst>
          </p:cNvPr>
          <p:cNvCxnSpPr>
            <a:cxnSpLocks/>
          </p:cNvCxnSpPr>
          <p:nvPr/>
        </p:nvCxnSpPr>
        <p:spPr>
          <a:xfrm>
            <a:off x="2267639" y="3244467"/>
            <a:ext cx="1861850" cy="40762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041E1C-2455-DB4E-9DC7-B42CEE289028}"/>
              </a:ext>
            </a:extLst>
          </p:cNvPr>
          <p:cNvCxnSpPr>
            <a:cxnSpLocks/>
          </p:cNvCxnSpPr>
          <p:nvPr/>
        </p:nvCxnSpPr>
        <p:spPr>
          <a:xfrm flipV="1">
            <a:off x="3382179" y="3652091"/>
            <a:ext cx="747310" cy="66101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D3ED8A-8939-5A4A-BFE3-FA135B7C062F}"/>
              </a:ext>
            </a:extLst>
          </p:cNvPr>
          <p:cNvCxnSpPr>
            <a:cxnSpLocks/>
          </p:cNvCxnSpPr>
          <p:nvPr/>
        </p:nvCxnSpPr>
        <p:spPr>
          <a:xfrm flipV="1">
            <a:off x="1520329" y="3244467"/>
            <a:ext cx="747310" cy="66101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26B68A-3776-4348-AE6A-61C373E871DF}"/>
              </a:ext>
            </a:extLst>
          </p:cNvPr>
          <p:cNvCxnSpPr>
            <a:cxnSpLocks/>
          </p:cNvCxnSpPr>
          <p:nvPr/>
        </p:nvCxnSpPr>
        <p:spPr>
          <a:xfrm>
            <a:off x="2267639" y="2092335"/>
            <a:ext cx="1861850" cy="40762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5BDD56-88B0-9E43-B0D1-5CE981F57405}"/>
              </a:ext>
            </a:extLst>
          </p:cNvPr>
          <p:cNvCxnSpPr>
            <a:cxnSpLocks/>
          </p:cNvCxnSpPr>
          <p:nvPr/>
        </p:nvCxnSpPr>
        <p:spPr>
          <a:xfrm flipV="1">
            <a:off x="4129489" y="2499959"/>
            <a:ext cx="0" cy="113560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5A59CCA-3F25-504D-A3D2-F19152DD3E57}"/>
              </a:ext>
            </a:extLst>
          </p:cNvPr>
          <p:cNvCxnSpPr>
            <a:cxnSpLocks/>
          </p:cNvCxnSpPr>
          <p:nvPr/>
        </p:nvCxnSpPr>
        <p:spPr>
          <a:xfrm flipV="1">
            <a:off x="2267639" y="2092335"/>
            <a:ext cx="0" cy="113560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02C9252-F2EF-F74E-9AF1-7839F6F90C24}"/>
              </a:ext>
            </a:extLst>
          </p:cNvPr>
          <p:cNvSpPr txBox="1"/>
          <p:nvPr/>
        </p:nvSpPr>
        <p:spPr>
          <a:xfrm>
            <a:off x="5321147" y="1622011"/>
            <a:ext cx="5287281" cy="1061829"/>
          </a:xfrm>
          <a:prstGeom prst="rect">
            <a:avLst/>
          </a:prstGeom>
          <a:noFill/>
        </p:spPr>
        <p:txBody>
          <a:bodyPr wrap="none" rtlCol="0">
            <a:spAutoFit/>
          </a:bodyPr>
          <a:lstStyle/>
          <a:p>
            <a:pPr algn="l">
              <a:spcBef>
                <a:spcPts val="1800"/>
              </a:spcBef>
            </a:pPr>
            <a:r>
              <a:rPr lang="en-US" sz="2400" dirty="0">
                <a:solidFill>
                  <a:srgbClr val="FF9300"/>
                </a:solidFill>
                <a:latin typeface="Relative Medium" panose="02000506040000020004" pitchFamily="2" charset="77"/>
              </a:rPr>
              <a:t>Upside: </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Flexible. Personal. Easy to get started. </a:t>
            </a:r>
          </a:p>
        </p:txBody>
      </p:sp>
      <p:sp>
        <p:nvSpPr>
          <p:cNvPr id="25" name="TextBox 24">
            <a:extLst>
              <a:ext uri="{FF2B5EF4-FFF2-40B4-BE49-F238E27FC236}">
                <a16:creationId xmlns:a16="http://schemas.microsoft.com/office/drawing/2014/main" id="{674197A2-262D-8F4D-9128-E48E8DB7B551}"/>
              </a:ext>
            </a:extLst>
          </p:cNvPr>
          <p:cNvSpPr txBox="1"/>
          <p:nvPr/>
        </p:nvSpPr>
        <p:spPr>
          <a:xfrm>
            <a:off x="5321147" y="2970087"/>
            <a:ext cx="6759671" cy="2262158"/>
          </a:xfrm>
          <a:prstGeom prst="rect">
            <a:avLst/>
          </a:prstGeom>
          <a:noFill/>
        </p:spPr>
        <p:txBody>
          <a:bodyPr wrap="none" rtlCol="0">
            <a:spAutoFit/>
          </a:bodyPr>
          <a:lstStyle/>
          <a:p>
            <a:pPr algn="l">
              <a:spcBef>
                <a:spcPts val="1800"/>
              </a:spcBef>
            </a:pPr>
            <a:r>
              <a:rPr lang="en-US" sz="2400" dirty="0">
                <a:solidFill>
                  <a:srgbClr val="FF9300"/>
                </a:solidFill>
                <a:latin typeface="Relative Medium" panose="02000506040000020004" pitchFamily="2" charset="77"/>
              </a:rPr>
              <a:t>Downside: </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Extremely difficult to scale</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Nearly impossible to run in production</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Need virtual environments in order to experiment</a:t>
            </a:r>
          </a:p>
        </p:txBody>
      </p:sp>
    </p:spTree>
    <p:extLst>
      <p:ext uri="{BB962C8B-B14F-4D97-AF65-F5344CB8AC3E}">
        <p14:creationId xmlns:p14="http://schemas.microsoft.com/office/powerpoint/2010/main" val="146603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09815-BFCB-9D4A-A3D2-AD5C7A1EC912}"/>
              </a:ext>
            </a:extLst>
          </p:cNvPr>
          <p:cNvSpPr txBox="1"/>
          <p:nvPr/>
        </p:nvSpPr>
        <p:spPr>
          <a:xfrm>
            <a:off x="903381" y="308472"/>
            <a:ext cx="10450297" cy="769441"/>
          </a:xfrm>
          <a:prstGeom prst="rect">
            <a:avLst/>
          </a:prstGeom>
          <a:noFill/>
        </p:spPr>
        <p:txBody>
          <a:bodyPr wrap="none" rtlCol="0">
            <a:spAutoFit/>
          </a:bodyPr>
          <a:lstStyle/>
          <a:p>
            <a:pPr algn="l">
              <a:spcBef>
                <a:spcPts val="1800"/>
              </a:spcBef>
            </a:pPr>
            <a:r>
              <a:rPr lang="en-US" sz="4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Common Machine Learning Development</a:t>
            </a:r>
          </a:p>
        </p:txBody>
      </p:sp>
      <p:sp>
        <p:nvSpPr>
          <p:cNvPr id="4" name="TextBox 3">
            <a:extLst>
              <a:ext uri="{FF2B5EF4-FFF2-40B4-BE49-F238E27FC236}">
                <a16:creationId xmlns:a16="http://schemas.microsoft.com/office/drawing/2014/main" id="{B247FDC6-1FDE-604B-80FA-9E6065B1F023}"/>
              </a:ext>
            </a:extLst>
          </p:cNvPr>
          <p:cNvSpPr txBox="1"/>
          <p:nvPr/>
        </p:nvSpPr>
        <p:spPr>
          <a:xfrm>
            <a:off x="8431908" y="5266063"/>
            <a:ext cx="1821332" cy="707886"/>
          </a:xfrm>
          <a:prstGeom prst="rect">
            <a:avLst/>
          </a:prstGeom>
          <a:noFill/>
        </p:spPr>
        <p:txBody>
          <a:bodyPr wrap="none" rtlCol="0">
            <a:spAutoFit/>
          </a:bodyPr>
          <a:lstStyle/>
          <a:p>
            <a:pPr algn="l">
              <a:spcBef>
                <a:spcPts val="1800"/>
              </a:spcBef>
            </a:pPr>
            <a:r>
              <a:rPr lang="en-US" sz="4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Servers</a:t>
            </a:r>
          </a:p>
        </p:txBody>
      </p:sp>
      <p:sp>
        <p:nvSpPr>
          <p:cNvPr id="18" name="Rectangle 17">
            <a:extLst>
              <a:ext uri="{FF2B5EF4-FFF2-40B4-BE49-F238E27FC236}">
                <a16:creationId xmlns:a16="http://schemas.microsoft.com/office/drawing/2014/main" id="{8FBC5542-F14F-1D4B-AF01-1FB611B24472}"/>
              </a:ext>
            </a:extLst>
          </p:cNvPr>
          <p:cNvSpPr/>
          <p:nvPr/>
        </p:nvSpPr>
        <p:spPr>
          <a:xfrm>
            <a:off x="8353022" y="2060155"/>
            <a:ext cx="1771479" cy="2798284"/>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6D2245-C341-2A4D-ADD6-7F528AFC5781}"/>
              </a:ext>
            </a:extLst>
          </p:cNvPr>
          <p:cNvSpPr/>
          <p:nvPr/>
        </p:nvSpPr>
        <p:spPr>
          <a:xfrm>
            <a:off x="8562342" y="2296147"/>
            <a:ext cx="1344058" cy="33050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0EF997-978A-7D4A-AD34-FA213F847326}"/>
              </a:ext>
            </a:extLst>
          </p:cNvPr>
          <p:cNvSpPr/>
          <p:nvPr/>
        </p:nvSpPr>
        <p:spPr>
          <a:xfrm>
            <a:off x="8562342" y="2769004"/>
            <a:ext cx="1344058" cy="33050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B58587-1595-E04F-9562-EE957DE79BC1}"/>
              </a:ext>
            </a:extLst>
          </p:cNvPr>
          <p:cNvSpPr/>
          <p:nvPr/>
        </p:nvSpPr>
        <p:spPr>
          <a:xfrm>
            <a:off x="8562342" y="3282592"/>
            <a:ext cx="1344058" cy="33050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B5E6B8D-6DC6-AD40-A795-EDB31F7540FB}"/>
              </a:ext>
            </a:extLst>
          </p:cNvPr>
          <p:cNvSpPr/>
          <p:nvPr/>
        </p:nvSpPr>
        <p:spPr>
          <a:xfrm>
            <a:off x="8562342" y="3796180"/>
            <a:ext cx="1344058" cy="33050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763CB9-17D4-884A-A952-BCA223717C47}"/>
              </a:ext>
            </a:extLst>
          </p:cNvPr>
          <p:cNvSpPr/>
          <p:nvPr/>
        </p:nvSpPr>
        <p:spPr>
          <a:xfrm>
            <a:off x="8562342" y="4285562"/>
            <a:ext cx="1344058" cy="33050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774079-F83E-164C-B8FF-244C4919DA6C}"/>
              </a:ext>
            </a:extLst>
          </p:cNvPr>
          <p:cNvSpPr txBox="1"/>
          <p:nvPr/>
        </p:nvSpPr>
        <p:spPr>
          <a:xfrm>
            <a:off x="1438137" y="1406078"/>
            <a:ext cx="1637821" cy="1061829"/>
          </a:xfrm>
          <a:prstGeom prst="rect">
            <a:avLst/>
          </a:prstGeom>
          <a:noFill/>
        </p:spPr>
        <p:txBody>
          <a:bodyPr wrap="none" rtlCol="0">
            <a:spAutoFit/>
          </a:bodyPr>
          <a:lstStyle/>
          <a:p>
            <a:pPr algn="l">
              <a:spcBef>
                <a:spcPts val="1800"/>
              </a:spcBef>
            </a:pPr>
            <a:r>
              <a:rPr lang="en-US" sz="2400" dirty="0">
                <a:solidFill>
                  <a:srgbClr val="FF9300"/>
                </a:solidFill>
                <a:latin typeface="Relative Medium" panose="02000506040000020004" pitchFamily="2" charset="77"/>
              </a:rPr>
              <a:t>Upside: </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Familiar </a:t>
            </a:r>
          </a:p>
        </p:txBody>
      </p:sp>
      <p:sp>
        <p:nvSpPr>
          <p:cNvPr id="25" name="TextBox 24">
            <a:extLst>
              <a:ext uri="{FF2B5EF4-FFF2-40B4-BE49-F238E27FC236}">
                <a16:creationId xmlns:a16="http://schemas.microsoft.com/office/drawing/2014/main" id="{7BFDEB93-E344-174A-AB66-0964DDD391F5}"/>
              </a:ext>
            </a:extLst>
          </p:cNvPr>
          <p:cNvSpPr txBox="1"/>
          <p:nvPr/>
        </p:nvSpPr>
        <p:spPr>
          <a:xfrm>
            <a:off x="1438137" y="2677035"/>
            <a:ext cx="6428491" cy="3462486"/>
          </a:xfrm>
          <a:prstGeom prst="rect">
            <a:avLst/>
          </a:prstGeom>
          <a:noFill/>
        </p:spPr>
        <p:txBody>
          <a:bodyPr wrap="none" rtlCol="0">
            <a:spAutoFit/>
          </a:bodyPr>
          <a:lstStyle/>
          <a:p>
            <a:pPr algn="l">
              <a:spcBef>
                <a:spcPts val="1800"/>
              </a:spcBef>
            </a:pPr>
            <a:r>
              <a:rPr lang="en-US" sz="2400" dirty="0">
                <a:solidFill>
                  <a:srgbClr val="FF9300"/>
                </a:solidFill>
                <a:latin typeface="Relative Medium" panose="02000506040000020004" pitchFamily="2" charset="77"/>
              </a:rPr>
              <a:t>Downside: </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Availability is incredibly challenging to maintain</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Stuck in either over- or under- utilization</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Experimentation is risky and expensive</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New ideas have to wait for months to start</a:t>
            </a:r>
          </a:p>
          <a:p>
            <a:pPr marL="342900" indent="-342900" algn="l">
              <a:spcBef>
                <a:spcPts val="1800"/>
              </a:spcBef>
              <a:buFont typeface="Arial" panose="020B0604020202020204" pitchFamily="34" charset="0"/>
              <a:buChar char="•"/>
            </a:pPr>
            <a:r>
              <a:rPr lang="en-US" sz="2400" dirty="0">
                <a:solidFill>
                  <a:schemeClr val="accent3"/>
                </a:solidFill>
                <a:latin typeface="Relative Medium" panose="02000506040000020004" pitchFamily="2" charset="77"/>
              </a:rPr>
              <a:t>Good luck going global!</a:t>
            </a:r>
          </a:p>
        </p:txBody>
      </p:sp>
    </p:spTree>
    <p:extLst>
      <p:ext uri="{BB962C8B-B14F-4D97-AF65-F5344CB8AC3E}">
        <p14:creationId xmlns:p14="http://schemas.microsoft.com/office/powerpoint/2010/main" val="611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13D0-1641-2942-9B1F-2D2A84C0AD56}"/>
              </a:ext>
            </a:extLst>
          </p:cNvPr>
          <p:cNvSpPr txBox="1">
            <a:spLocks/>
          </p:cNvSpPr>
          <p:nvPr/>
        </p:nvSpPr>
        <p:spPr>
          <a:xfrm>
            <a:off x="2867385" y="2955593"/>
            <a:ext cx="68366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Dedicated compute per</a:t>
            </a:r>
          </a:p>
        </p:txBody>
      </p:sp>
      <p:cxnSp>
        <p:nvCxnSpPr>
          <p:cNvPr id="4" name="Straight Connector 3">
            <a:extLst>
              <a:ext uri="{FF2B5EF4-FFF2-40B4-BE49-F238E27FC236}">
                <a16:creationId xmlns:a16="http://schemas.microsoft.com/office/drawing/2014/main" id="{276E024E-EB2B-5D43-9F3B-D180BF05DE4B}"/>
              </a:ext>
            </a:extLst>
          </p:cNvPr>
          <p:cNvCxnSpPr/>
          <p:nvPr/>
        </p:nvCxnSpPr>
        <p:spPr>
          <a:xfrm>
            <a:off x="7820167" y="3712191"/>
            <a:ext cx="1883858" cy="0"/>
          </a:xfrm>
          <a:prstGeom prst="line">
            <a:avLst/>
          </a:prstGeom>
          <a:ln w="57150">
            <a:solidFill>
              <a:srgbClr val="FF9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679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84214-A65E-7D48-BA71-2928EFFC08CE}"/>
              </a:ext>
            </a:extLst>
          </p:cNvPr>
          <p:cNvPicPr>
            <a:picLocks noChangeAspect="1"/>
          </p:cNvPicPr>
          <p:nvPr/>
        </p:nvPicPr>
        <p:blipFill>
          <a:blip r:embed="rId2">
            <a:lum bright="70000" contrast="-70000"/>
            <a:alphaModFix amt="20000"/>
          </a:blip>
          <a:stretch>
            <a:fillRect/>
          </a:stretch>
        </p:blipFill>
        <p:spPr>
          <a:xfrm>
            <a:off x="3237836" y="738434"/>
            <a:ext cx="5994094" cy="3991713"/>
          </a:xfrm>
          <a:prstGeom prst="rect">
            <a:avLst/>
          </a:prstGeom>
        </p:spPr>
      </p:pic>
      <p:sp>
        <p:nvSpPr>
          <p:cNvPr id="2" name="Title 22">
            <a:extLst>
              <a:ext uri="{FF2B5EF4-FFF2-40B4-BE49-F238E27FC236}">
                <a16:creationId xmlns:a16="http://schemas.microsoft.com/office/drawing/2014/main" id="{65E2C0A8-BE5F-B742-8924-D83E113D1A3E}"/>
              </a:ext>
            </a:extLst>
          </p:cNvPr>
          <p:cNvSpPr txBox="1">
            <a:spLocks/>
          </p:cNvSpPr>
          <p:nvPr/>
        </p:nvSpPr>
        <p:spPr>
          <a:xfrm>
            <a:off x="392066" y="4907947"/>
            <a:ext cx="11939634" cy="1175353"/>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6000" dirty="0">
                <a:solidFill>
                  <a:schemeClr val="bg1"/>
                </a:solidFill>
              </a:rPr>
              <a:t>Amazon </a:t>
            </a:r>
            <a:r>
              <a:rPr lang="en-US" sz="6000" dirty="0" err="1">
                <a:solidFill>
                  <a:schemeClr val="bg1"/>
                </a:solidFill>
              </a:rPr>
              <a:t>SageMaker</a:t>
            </a:r>
            <a:r>
              <a:rPr lang="en-US" sz="6000" dirty="0">
                <a:solidFill>
                  <a:schemeClr val="bg1"/>
                </a:solidFill>
              </a:rPr>
              <a:t> | </a:t>
            </a:r>
            <a:r>
              <a:rPr lang="en-US" sz="6000" dirty="0">
                <a:solidFill>
                  <a:srgbClr val="FFC000"/>
                </a:solidFill>
              </a:rPr>
              <a:t>Train</a:t>
            </a:r>
          </a:p>
        </p:txBody>
      </p:sp>
    </p:spTree>
    <p:extLst>
      <p:ext uri="{BB962C8B-B14F-4D97-AF65-F5344CB8AC3E}">
        <p14:creationId xmlns:p14="http://schemas.microsoft.com/office/powerpoint/2010/main" val="1590475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DA4AC52-F24F-AF4D-8E71-45313C150B31}"/>
              </a:ext>
            </a:extLst>
          </p:cNvPr>
          <p:cNvSpPr txBox="1"/>
          <p:nvPr/>
        </p:nvSpPr>
        <p:spPr>
          <a:xfrm>
            <a:off x="1611726" y="1278251"/>
            <a:ext cx="10464403" cy="1261820"/>
          </a:xfrm>
          <a:prstGeom prst="rect">
            <a:avLst/>
          </a:prstGeom>
          <a:noFill/>
        </p:spPr>
        <p:txBody>
          <a:bodyPr wrap="none" lIns="152400" tIns="121920" rIns="152400" bIns="121920" rtlCol="0">
            <a:spAutoFit/>
          </a:bodyPr>
          <a:lstStyle/>
          <a:p>
            <a:pPr>
              <a:lnSpc>
                <a:spcPct val="90000"/>
              </a:lnSpc>
              <a:spcAft>
                <a:spcPts val="1500"/>
              </a:spcAft>
            </a:pPr>
            <a:r>
              <a:rPr lang="en-US" sz="7333" dirty="0">
                <a:solidFill>
                  <a:schemeClr val="bg1"/>
                </a:solidFill>
                <a:latin typeface="+mj-lt"/>
              </a:rPr>
              <a:t>1  		          2			       3		</a:t>
            </a:r>
          </a:p>
        </p:txBody>
      </p:sp>
      <p:sp>
        <p:nvSpPr>
          <p:cNvPr id="25" name="Rectangle 24">
            <a:extLst>
              <a:ext uri="{FF2B5EF4-FFF2-40B4-BE49-F238E27FC236}">
                <a16:creationId xmlns:a16="http://schemas.microsoft.com/office/drawing/2014/main" id="{2B566CED-DC7B-264F-935A-8C5EFC8E82B0}"/>
              </a:ext>
            </a:extLst>
          </p:cNvPr>
          <p:cNvSpPr/>
          <p:nvPr/>
        </p:nvSpPr>
        <p:spPr>
          <a:xfrm>
            <a:off x="2732798" y="3873864"/>
            <a:ext cx="5633273" cy="1220783"/>
          </a:xfrm>
          <a:prstGeom prst="rect">
            <a:avLst/>
          </a:prstGeom>
        </p:spPr>
        <p:txBody>
          <a:bodyPr wrap="none">
            <a:spAutoFit/>
          </a:bodyPr>
          <a:lstStyle/>
          <a:p>
            <a:r>
              <a:rPr lang="en-US" sz="7333" dirty="0">
                <a:solidFill>
                  <a:schemeClr val="bg1"/>
                </a:solidFill>
                <a:latin typeface="+mj-lt"/>
              </a:rPr>
              <a:t> 	4	  		      5</a:t>
            </a:r>
          </a:p>
        </p:txBody>
      </p:sp>
      <p:sp>
        <p:nvSpPr>
          <p:cNvPr id="2" name="Title 1">
            <a:extLst>
              <a:ext uri="{FF2B5EF4-FFF2-40B4-BE49-F238E27FC236}">
                <a16:creationId xmlns:a16="http://schemas.microsoft.com/office/drawing/2014/main" id="{115E1E18-FAF3-B84D-9C7B-2FA68D181ECA}"/>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Many Ways to Train Models on </a:t>
            </a:r>
            <a:r>
              <a:rPr lang="en-US" sz="4000" dirty="0" err="1">
                <a:solidFill>
                  <a:schemeClr val="bg1"/>
                </a:solidFill>
              </a:rPr>
              <a:t>SageMaker</a:t>
            </a:r>
            <a:endParaRPr lang="en-US" sz="4000" dirty="0">
              <a:solidFill>
                <a:schemeClr val="bg1"/>
              </a:solidFill>
            </a:endParaRPr>
          </a:p>
        </p:txBody>
      </p:sp>
      <p:sp>
        <p:nvSpPr>
          <p:cNvPr id="15" name="Oval 14">
            <a:extLst>
              <a:ext uri="{FF2B5EF4-FFF2-40B4-BE49-F238E27FC236}">
                <a16:creationId xmlns:a16="http://schemas.microsoft.com/office/drawing/2014/main" id="{C2934566-B23A-214D-87C1-D82F1B596BB9}"/>
              </a:ext>
            </a:extLst>
          </p:cNvPr>
          <p:cNvSpPr/>
          <p:nvPr/>
        </p:nvSpPr>
        <p:spPr bwMode="auto">
          <a:xfrm>
            <a:off x="1469027" y="1318993"/>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B08DDF-874D-1348-ADAD-090AFC5FF450}"/>
              </a:ext>
            </a:extLst>
          </p:cNvPr>
          <p:cNvSpPr txBox="1"/>
          <p:nvPr/>
        </p:nvSpPr>
        <p:spPr>
          <a:xfrm>
            <a:off x="563180" y="2822465"/>
            <a:ext cx="2995780" cy="1169423"/>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Built-in Algorithms</a:t>
            </a:r>
          </a:p>
        </p:txBody>
      </p:sp>
      <p:sp>
        <p:nvSpPr>
          <p:cNvPr id="21" name="TextBox 20">
            <a:extLst>
              <a:ext uri="{FF2B5EF4-FFF2-40B4-BE49-F238E27FC236}">
                <a16:creationId xmlns:a16="http://schemas.microsoft.com/office/drawing/2014/main" id="{0347D7FD-89FC-7649-8D18-F42606E05CBA}"/>
              </a:ext>
            </a:extLst>
          </p:cNvPr>
          <p:cNvSpPr txBox="1"/>
          <p:nvPr/>
        </p:nvSpPr>
        <p:spPr>
          <a:xfrm>
            <a:off x="4538712" y="2846449"/>
            <a:ext cx="2995707" cy="707822"/>
          </a:xfrm>
          <a:prstGeom prst="rect">
            <a:avLst/>
          </a:prstGeom>
          <a:noFill/>
          <a:ln>
            <a:noFill/>
          </a:ln>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Script Mode</a:t>
            </a:r>
          </a:p>
        </p:txBody>
      </p:sp>
      <p:sp>
        <p:nvSpPr>
          <p:cNvPr id="22" name="TextBox 21">
            <a:extLst>
              <a:ext uri="{FF2B5EF4-FFF2-40B4-BE49-F238E27FC236}">
                <a16:creationId xmlns:a16="http://schemas.microsoft.com/office/drawing/2014/main" id="{1216D566-EF17-C74A-8DAE-078155EF7C9D}"/>
              </a:ext>
            </a:extLst>
          </p:cNvPr>
          <p:cNvSpPr txBox="1"/>
          <p:nvPr/>
        </p:nvSpPr>
        <p:spPr>
          <a:xfrm>
            <a:off x="8112943" y="2853056"/>
            <a:ext cx="3591053" cy="707822"/>
          </a:xfrm>
          <a:prstGeom prst="rect">
            <a:avLst/>
          </a:prstGeom>
          <a:noFill/>
          <a:ln>
            <a:noFill/>
          </a:ln>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 container</a:t>
            </a:r>
          </a:p>
        </p:txBody>
      </p:sp>
      <p:sp>
        <p:nvSpPr>
          <p:cNvPr id="23" name="TextBox 22">
            <a:extLst>
              <a:ext uri="{FF2B5EF4-FFF2-40B4-BE49-F238E27FC236}">
                <a16:creationId xmlns:a16="http://schemas.microsoft.com/office/drawing/2014/main" id="{2A1EC91B-6505-4E4A-8953-41E564BE5F4D}"/>
              </a:ext>
            </a:extLst>
          </p:cNvPr>
          <p:cNvSpPr txBox="1"/>
          <p:nvPr/>
        </p:nvSpPr>
        <p:spPr>
          <a:xfrm>
            <a:off x="2108693" y="5139700"/>
            <a:ext cx="3927872" cy="1169423"/>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ML Marketplace</a:t>
            </a:r>
          </a:p>
        </p:txBody>
      </p:sp>
      <p:sp>
        <p:nvSpPr>
          <p:cNvPr id="24" name="TextBox 23">
            <a:extLst>
              <a:ext uri="{FF2B5EF4-FFF2-40B4-BE49-F238E27FC236}">
                <a16:creationId xmlns:a16="http://schemas.microsoft.com/office/drawing/2014/main" id="{5370ED7B-BAE4-F74C-ACE0-082C1FC72F89}"/>
              </a:ext>
            </a:extLst>
          </p:cNvPr>
          <p:cNvSpPr txBox="1"/>
          <p:nvPr/>
        </p:nvSpPr>
        <p:spPr>
          <a:xfrm>
            <a:off x="6097160" y="5333695"/>
            <a:ext cx="4588738" cy="707822"/>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Notebook instance</a:t>
            </a:r>
          </a:p>
        </p:txBody>
      </p:sp>
      <p:sp>
        <p:nvSpPr>
          <p:cNvPr id="26" name="Oval 25">
            <a:extLst>
              <a:ext uri="{FF2B5EF4-FFF2-40B4-BE49-F238E27FC236}">
                <a16:creationId xmlns:a16="http://schemas.microsoft.com/office/drawing/2014/main" id="{E5D394B1-AF29-FB45-A740-F29EE6FDBD6F}"/>
              </a:ext>
            </a:extLst>
          </p:cNvPr>
          <p:cNvSpPr/>
          <p:nvPr/>
        </p:nvSpPr>
        <p:spPr bwMode="auto">
          <a:xfrm>
            <a:off x="5419961" y="1337266"/>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E31EE5B4-2D11-4946-9A35-B6FD6730D1EC}"/>
              </a:ext>
            </a:extLst>
          </p:cNvPr>
          <p:cNvSpPr/>
          <p:nvPr/>
        </p:nvSpPr>
        <p:spPr bwMode="auto">
          <a:xfrm>
            <a:off x="9360529" y="1318992"/>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5DDD8111-F5EA-F24A-B3C6-D7BBEF23C823}"/>
              </a:ext>
            </a:extLst>
          </p:cNvPr>
          <p:cNvSpPr/>
          <p:nvPr/>
        </p:nvSpPr>
        <p:spPr bwMode="auto">
          <a:xfrm>
            <a:off x="3480854" y="3965405"/>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EFF735FF-ECB0-CE43-A99E-D2CB9826722E}"/>
              </a:ext>
            </a:extLst>
          </p:cNvPr>
          <p:cNvSpPr/>
          <p:nvPr/>
        </p:nvSpPr>
        <p:spPr bwMode="auto">
          <a:xfrm>
            <a:off x="7444055" y="3947208"/>
            <a:ext cx="1090708" cy="1074094"/>
          </a:xfrm>
          <a:prstGeom prst="ellipse">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3333"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49087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a:extLst>
              <a:ext uri="{FF2B5EF4-FFF2-40B4-BE49-F238E27FC236}">
                <a16:creationId xmlns:a16="http://schemas.microsoft.com/office/drawing/2014/main" id="{39CA3758-A8DD-1C4A-916B-2991BAF451D9}"/>
              </a:ext>
            </a:extLst>
          </p:cNvPr>
          <p:cNvSpPr/>
          <p:nvPr/>
        </p:nvSpPr>
        <p:spPr>
          <a:xfrm>
            <a:off x="4424853" y="1612365"/>
            <a:ext cx="4467812" cy="1792650"/>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C4B4A74-DC5B-E547-A419-87B736686E13}"/>
              </a:ext>
            </a:extLst>
          </p:cNvPr>
          <p:cNvSpPr txBox="1">
            <a:spLocks/>
          </p:cNvSpPr>
          <p:nvPr/>
        </p:nvSpPr>
        <p:spPr>
          <a:xfrm>
            <a:off x="103295" y="157445"/>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err="1">
                <a:solidFill>
                  <a:schemeClr val="bg1"/>
                </a:solidFill>
              </a:rPr>
              <a:t>SageMaker</a:t>
            </a:r>
            <a:r>
              <a:rPr lang="en-US" sz="4000" dirty="0">
                <a:solidFill>
                  <a:schemeClr val="bg1"/>
                </a:solidFill>
              </a:rPr>
              <a:t> Training Clusters</a:t>
            </a:r>
          </a:p>
        </p:txBody>
      </p:sp>
      <p:grpSp>
        <p:nvGrpSpPr>
          <p:cNvPr id="3" name="Group 2">
            <a:extLst>
              <a:ext uri="{FF2B5EF4-FFF2-40B4-BE49-F238E27FC236}">
                <a16:creationId xmlns:a16="http://schemas.microsoft.com/office/drawing/2014/main" id="{64E2E5D0-553A-6643-9C4B-512A0AAA8B77}"/>
              </a:ext>
            </a:extLst>
          </p:cNvPr>
          <p:cNvGrpSpPr/>
          <p:nvPr/>
        </p:nvGrpSpPr>
        <p:grpSpPr>
          <a:xfrm>
            <a:off x="4362678" y="4715218"/>
            <a:ext cx="2357073" cy="1352727"/>
            <a:chOff x="710765" y="1471271"/>
            <a:chExt cx="7096481" cy="5413657"/>
          </a:xfrm>
        </p:grpSpPr>
        <p:sp>
          <p:nvSpPr>
            <p:cNvPr id="4" name="Can 3">
              <a:extLst>
                <a:ext uri="{FF2B5EF4-FFF2-40B4-BE49-F238E27FC236}">
                  <a16:creationId xmlns:a16="http://schemas.microsoft.com/office/drawing/2014/main" id="{A3430382-86CF-EC48-88C8-EEEBE17D0A60}"/>
                </a:ext>
              </a:extLst>
            </p:cNvPr>
            <p:cNvSpPr/>
            <p:nvPr/>
          </p:nvSpPr>
          <p:spPr bwMode="auto">
            <a:xfrm>
              <a:off x="710765" y="3262737"/>
              <a:ext cx="7096481" cy="3622191"/>
            </a:xfrm>
            <a:prstGeom prst="can">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04850D79-927A-B34A-A569-13B6F46CB9D7}"/>
                </a:ext>
              </a:extLst>
            </p:cNvPr>
            <p:cNvSpPr/>
            <p:nvPr/>
          </p:nvSpPr>
          <p:spPr bwMode="auto">
            <a:xfrm>
              <a:off x="1591784" y="1471271"/>
              <a:ext cx="6031832" cy="1717242"/>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79699E7-4DE2-5E4A-B878-3A881E7D9159}"/>
                </a:ext>
              </a:extLst>
            </p:cNvPr>
            <p:cNvSpPr/>
            <p:nvPr/>
          </p:nvSpPr>
          <p:spPr bwMode="auto">
            <a:xfrm>
              <a:off x="813741" y="1943971"/>
              <a:ext cx="6031831" cy="1748588"/>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BD702BD5-DEFC-AD4D-A321-ED801617B3CD}"/>
                </a:ext>
              </a:extLst>
            </p:cNvPr>
            <p:cNvCxnSpPr>
              <a:cxnSpLocks/>
            </p:cNvCxnSpPr>
            <p:nvPr/>
          </p:nvCxnSpPr>
          <p:spPr>
            <a:xfrm flipV="1">
              <a:off x="6845574" y="3188513"/>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B9690C-2C76-4440-AA1F-0486635D6E47}"/>
                </a:ext>
              </a:extLst>
            </p:cNvPr>
            <p:cNvCxnSpPr>
              <a:cxnSpLocks/>
            </p:cNvCxnSpPr>
            <p:nvPr/>
          </p:nvCxnSpPr>
          <p:spPr>
            <a:xfrm flipV="1">
              <a:off x="6845574" y="1471271"/>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406118-8337-FF4F-9E37-ADC09A33EA81}"/>
                </a:ext>
              </a:extLst>
            </p:cNvPr>
            <p:cNvCxnSpPr>
              <a:cxnSpLocks/>
            </p:cNvCxnSpPr>
            <p:nvPr/>
          </p:nvCxnSpPr>
          <p:spPr>
            <a:xfrm flipV="1">
              <a:off x="813742" y="1471271"/>
              <a:ext cx="778042" cy="506063"/>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11C9AD-F4B5-9B4D-8BF1-71CC715654B9}"/>
                </a:ext>
              </a:extLst>
            </p:cNvPr>
            <p:cNvSpPr txBox="1"/>
            <p:nvPr/>
          </p:nvSpPr>
          <p:spPr>
            <a:xfrm>
              <a:off x="2031681" y="1942394"/>
              <a:ext cx="4109726" cy="1872231"/>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EC2 Instance</a:t>
              </a:r>
            </a:p>
          </p:txBody>
        </p:sp>
        <p:sp>
          <p:nvSpPr>
            <p:cNvPr id="11" name="TextBox 10">
              <a:extLst>
                <a:ext uri="{FF2B5EF4-FFF2-40B4-BE49-F238E27FC236}">
                  <a16:creationId xmlns:a16="http://schemas.microsoft.com/office/drawing/2014/main" id="{3B6F2223-089E-6B47-A7DC-17D74B3872A9}"/>
                </a:ext>
              </a:extLst>
            </p:cNvPr>
            <p:cNvSpPr txBox="1"/>
            <p:nvPr/>
          </p:nvSpPr>
          <p:spPr>
            <a:xfrm>
              <a:off x="2329664" y="4560632"/>
              <a:ext cx="4144051" cy="1872231"/>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EBS Volume</a:t>
              </a:r>
            </a:p>
          </p:txBody>
        </p:sp>
      </p:grpSp>
      <p:sp>
        <p:nvSpPr>
          <p:cNvPr id="12" name="TextBox 11">
            <a:extLst>
              <a:ext uri="{FF2B5EF4-FFF2-40B4-BE49-F238E27FC236}">
                <a16:creationId xmlns:a16="http://schemas.microsoft.com/office/drawing/2014/main" id="{8A051412-EEF7-D548-9B9B-D7DE4AC62206}"/>
              </a:ext>
            </a:extLst>
          </p:cNvPr>
          <p:cNvSpPr txBox="1"/>
          <p:nvPr/>
        </p:nvSpPr>
        <p:spPr>
          <a:xfrm>
            <a:off x="4801416" y="3963663"/>
            <a:ext cx="1564852" cy="461665"/>
          </a:xfrm>
          <a:prstGeom prst="rect">
            <a:avLst/>
          </a:prstGeom>
          <a:noFill/>
        </p:spPr>
        <p:txBody>
          <a:bodyPr wrap="none" rtlCol="0">
            <a:spAutoFit/>
          </a:bodyPr>
          <a:lstStyle/>
          <a:p>
            <a:pPr algn="l">
              <a:spcBef>
                <a:spcPts val="1800"/>
              </a:spcBef>
            </a:pPr>
            <a:r>
              <a:rPr lang="en-US" sz="24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model.fit</a:t>
            </a: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3" name="Connection Line">
            <a:extLst>
              <a:ext uri="{FF2B5EF4-FFF2-40B4-BE49-F238E27FC236}">
                <a16:creationId xmlns:a16="http://schemas.microsoft.com/office/drawing/2014/main" id="{59D0060A-D91E-9F41-946F-A91EF70FC0C8}"/>
              </a:ext>
            </a:extLst>
          </p:cNvPr>
          <p:cNvSpPr/>
          <p:nvPr/>
        </p:nvSpPr>
        <p:spPr>
          <a:xfrm rot="3090001">
            <a:off x="1255401" y="4334092"/>
            <a:ext cx="2686739" cy="888705"/>
          </a:xfrm>
          <a:custGeom>
            <a:avLst/>
            <a:gdLst/>
            <a:ahLst/>
            <a:cxnLst>
              <a:cxn ang="0">
                <a:pos x="wd2" y="hd2"/>
              </a:cxn>
              <a:cxn ang="5400000">
                <a:pos x="wd2" y="hd2"/>
              </a:cxn>
              <a:cxn ang="10800000">
                <a:pos x="wd2" y="hd2"/>
              </a:cxn>
              <a:cxn ang="16200000">
                <a:pos x="wd2" y="hd2"/>
              </a:cxn>
            </a:cxnLst>
            <a:rect l="0" t="0" r="r" b="b"/>
            <a:pathLst>
              <a:path w="21600" h="16588" extrusionOk="0">
                <a:moveTo>
                  <a:pt x="21600" y="0"/>
                </a:moveTo>
                <a:cubicBezTo>
                  <a:pt x="14792" y="18734"/>
                  <a:pt x="7592" y="21600"/>
                  <a:pt x="0" y="8598"/>
                </a:cubicBezTo>
              </a:path>
            </a:pathLst>
          </a:custGeom>
          <a:ln w="63500">
            <a:solidFill>
              <a:schemeClr val="accent2"/>
            </a:solidFill>
            <a:miter lim="400000"/>
            <a:tailEnd type="triangle"/>
          </a:ln>
        </p:spPr>
        <p:txBody>
          <a:bodyPr/>
          <a:lstStyle/>
          <a:p>
            <a:endParaRPr dirty="0">
              <a:solidFill>
                <a:schemeClr val="bg1"/>
              </a:solidFill>
            </a:endParaRPr>
          </a:p>
        </p:txBody>
      </p:sp>
      <p:grpSp>
        <p:nvGrpSpPr>
          <p:cNvPr id="66" name="Group 65">
            <a:extLst>
              <a:ext uri="{FF2B5EF4-FFF2-40B4-BE49-F238E27FC236}">
                <a16:creationId xmlns:a16="http://schemas.microsoft.com/office/drawing/2014/main" id="{0215F033-F569-694F-ACDE-C4151D15EBA7}"/>
              </a:ext>
            </a:extLst>
          </p:cNvPr>
          <p:cNvGrpSpPr/>
          <p:nvPr/>
        </p:nvGrpSpPr>
        <p:grpSpPr>
          <a:xfrm>
            <a:off x="522604" y="1727259"/>
            <a:ext cx="2061223" cy="1661229"/>
            <a:chOff x="522604" y="1727259"/>
            <a:chExt cx="2061223" cy="1661229"/>
          </a:xfrm>
        </p:grpSpPr>
        <p:sp>
          <p:nvSpPr>
            <p:cNvPr id="15" name="Oval 14">
              <a:extLst>
                <a:ext uri="{FF2B5EF4-FFF2-40B4-BE49-F238E27FC236}">
                  <a16:creationId xmlns:a16="http://schemas.microsoft.com/office/drawing/2014/main" id="{4EA3F6BD-6CDA-5447-8B1D-00004B7EA3A8}"/>
                </a:ext>
              </a:extLst>
            </p:cNvPr>
            <p:cNvSpPr/>
            <p:nvPr/>
          </p:nvSpPr>
          <p:spPr bwMode="auto">
            <a:xfrm>
              <a:off x="522604" y="1727259"/>
              <a:ext cx="2061223" cy="4745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689D6ED7-04EE-8F41-A70A-B639C5A64C5E}"/>
                </a:ext>
              </a:extLst>
            </p:cNvPr>
            <p:cNvSpPr/>
            <p:nvPr/>
          </p:nvSpPr>
          <p:spPr bwMode="auto">
            <a:xfrm>
              <a:off x="923926" y="3031888"/>
              <a:ext cx="1258578" cy="3566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46102DD3-A66C-C947-A555-6A6622D28483}"/>
                </a:ext>
              </a:extLst>
            </p:cNvPr>
            <p:cNvCxnSpPr>
              <a:cxnSpLocks/>
              <a:stCxn id="15" idx="2"/>
              <a:endCxn id="16" idx="2"/>
            </p:cNvCxnSpPr>
            <p:nvPr/>
          </p:nvCxnSpPr>
          <p:spPr>
            <a:xfrm>
              <a:off x="522604" y="1964556"/>
              <a:ext cx="401322" cy="124563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5C01F7-0179-254C-84EC-A555BED416DF}"/>
                </a:ext>
              </a:extLst>
            </p:cNvPr>
            <p:cNvCxnSpPr>
              <a:cxnSpLocks/>
              <a:stCxn id="15" idx="6"/>
            </p:cNvCxnSpPr>
            <p:nvPr/>
          </p:nvCxnSpPr>
          <p:spPr>
            <a:xfrm flipH="1">
              <a:off x="2064879" y="1964556"/>
              <a:ext cx="518948" cy="1256685"/>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FE3F31B-B88A-DA42-854C-5AF3CB7B7E65}"/>
                </a:ext>
              </a:extLst>
            </p:cNvPr>
            <p:cNvSpPr txBox="1"/>
            <p:nvPr/>
          </p:nvSpPr>
          <p:spPr>
            <a:xfrm>
              <a:off x="936933" y="2291582"/>
              <a:ext cx="1443519"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S3 Bucket</a:t>
              </a:r>
            </a:p>
          </p:txBody>
        </p:sp>
      </p:grpSp>
      <p:sp>
        <p:nvSpPr>
          <p:cNvPr id="37" name="Line">
            <a:extLst>
              <a:ext uri="{FF2B5EF4-FFF2-40B4-BE49-F238E27FC236}">
                <a16:creationId xmlns:a16="http://schemas.microsoft.com/office/drawing/2014/main" id="{E71E740E-9756-EB49-99D2-EF988ADD4A15}"/>
              </a:ext>
            </a:extLst>
          </p:cNvPr>
          <p:cNvSpPr/>
          <p:nvPr/>
        </p:nvSpPr>
        <p:spPr>
          <a:xfrm flipV="1">
            <a:off x="2668956" y="2533688"/>
            <a:ext cx="1456526" cy="1"/>
          </a:xfrm>
          <a:prstGeom prst="line">
            <a:avLst/>
          </a:prstGeom>
          <a:ln w="63500">
            <a:solidFill>
              <a:schemeClr val="accent2"/>
            </a:solidFill>
            <a:miter lim="400000"/>
            <a:tailEnd type="triangle"/>
          </a:ln>
        </p:spPr>
        <p:txBody>
          <a:bodyPr lIns="50800" tIns="50800" rIns="50800" bIns="50800" anchor="ctr"/>
          <a:lstStyle/>
          <a:p>
            <a:pPr algn="ctr">
              <a:lnSpc>
                <a:spcPct val="100000"/>
              </a:lnSpc>
              <a:spcBef>
                <a:spcPts val="0"/>
              </a:spcBef>
              <a:defRPr sz="3200" spc="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sp>
        <p:nvSpPr>
          <p:cNvPr id="38" name="TextBox 37">
            <a:extLst>
              <a:ext uri="{FF2B5EF4-FFF2-40B4-BE49-F238E27FC236}">
                <a16:creationId xmlns:a16="http://schemas.microsoft.com/office/drawing/2014/main" id="{7AF4BFB3-E18D-4A43-B212-C3F3F5473B20}"/>
              </a:ext>
            </a:extLst>
          </p:cNvPr>
          <p:cNvSpPr txBox="1"/>
          <p:nvPr/>
        </p:nvSpPr>
        <p:spPr>
          <a:xfrm>
            <a:off x="2286291" y="2785635"/>
            <a:ext cx="2340807" cy="369332"/>
          </a:xfrm>
          <a:prstGeom prst="rect">
            <a:avLst/>
          </a:prstGeom>
          <a:noFill/>
        </p:spPr>
        <p:txBody>
          <a:bodyPr wrap="square" rtlCol="0">
            <a:spAutoFit/>
          </a:bodyPr>
          <a:lstStyle/>
          <a:p>
            <a:pPr algn="ctr">
              <a:spcBef>
                <a:spcPts val="1800"/>
              </a:spcBef>
            </a:pPr>
            <a:r>
              <a:rPr lang="en-US" dirty="0">
                <a:solidFill>
                  <a:schemeClr val="bg1"/>
                </a:solidFill>
                <a:latin typeface="Relative Medium" panose="02000506040000020004" pitchFamily="2" charset="77"/>
              </a:rPr>
              <a:t>Sends your data</a:t>
            </a:r>
          </a:p>
        </p:txBody>
      </p:sp>
      <p:sp>
        <p:nvSpPr>
          <p:cNvPr id="49" name="Rectangle 48">
            <a:extLst>
              <a:ext uri="{FF2B5EF4-FFF2-40B4-BE49-F238E27FC236}">
                <a16:creationId xmlns:a16="http://schemas.microsoft.com/office/drawing/2014/main" id="{0A6673CC-6C2A-FE48-98A4-F904D7A930C7}"/>
              </a:ext>
            </a:extLst>
          </p:cNvPr>
          <p:cNvSpPr/>
          <p:nvPr/>
        </p:nvSpPr>
        <p:spPr bwMode="auto">
          <a:xfrm>
            <a:off x="4921090" y="2550216"/>
            <a:ext cx="2003453" cy="429093"/>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577B1244-F982-7941-A2FF-5289E5227855}"/>
              </a:ext>
            </a:extLst>
          </p:cNvPr>
          <p:cNvSpPr/>
          <p:nvPr/>
        </p:nvSpPr>
        <p:spPr bwMode="auto">
          <a:xfrm>
            <a:off x="4662665" y="2668331"/>
            <a:ext cx="2003453" cy="436925"/>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E815F12-70B2-F040-81C3-3A9AFF4F0F36}"/>
              </a:ext>
            </a:extLst>
          </p:cNvPr>
          <p:cNvCxnSpPr>
            <a:cxnSpLocks/>
          </p:cNvCxnSpPr>
          <p:nvPr/>
        </p:nvCxnSpPr>
        <p:spPr>
          <a:xfrm flipV="1">
            <a:off x="6666119" y="2979309"/>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13E7E2C-351D-BF4D-899E-A20A5184B46B}"/>
              </a:ext>
            </a:extLst>
          </p:cNvPr>
          <p:cNvCxnSpPr>
            <a:cxnSpLocks/>
          </p:cNvCxnSpPr>
          <p:nvPr/>
        </p:nvCxnSpPr>
        <p:spPr>
          <a:xfrm flipV="1">
            <a:off x="6666119" y="255021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72414E-C5BD-ED44-8BEC-CC03EB887D95}"/>
              </a:ext>
            </a:extLst>
          </p:cNvPr>
          <p:cNvCxnSpPr>
            <a:cxnSpLocks/>
          </p:cNvCxnSpPr>
          <p:nvPr/>
        </p:nvCxnSpPr>
        <p:spPr>
          <a:xfrm flipV="1">
            <a:off x="4662665" y="2550216"/>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62C810B-3C61-FC4C-A3F2-93B65D08A1C3}"/>
              </a:ext>
            </a:extLst>
          </p:cNvPr>
          <p:cNvSpPr txBox="1"/>
          <p:nvPr/>
        </p:nvSpPr>
        <p:spPr>
          <a:xfrm>
            <a:off x="5067200" y="2667937"/>
            <a:ext cx="136503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EC2 Instance</a:t>
            </a:r>
          </a:p>
        </p:txBody>
      </p:sp>
      <p:sp>
        <p:nvSpPr>
          <p:cNvPr id="55" name="Rectangle 54">
            <a:extLst>
              <a:ext uri="{FF2B5EF4-FFF2-40B4-BE49-F238E27FC236}">
                <a16:creationId xmlns:a16="http://schemas.microsoft.com/office/drawing/2014/main" id="{692E5358-9B03-7041-BB13-C150CCE3E352}"/>
              </a:ext>
            </a:extLst>
          </p:cNvPr>
          <p:cNvSpPr/>
          <p:nvPr/>
        </p:nvSpPr>
        <p:spPr bwMode="auto">
          <a:xfrm>
            <a:off x="4921090" y="1809751"/>
            <a:ext cx="2003453" cy="429093"/>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8A5E5600-E2EA-EA4B-A6F0-9461C83CB994}"/>
              </a:ext>
            </a:extLst>
          </p:cNvPr>
          <p:cNvSpPr/>
          <p:nvPr/>
        </p:nvSpPr>
        <p:spPr bwMode="auto">
          <a:xfrm>
            <a:off x="4662665" y="1927866"/>
            <a:ext cx="2003453" cy="436925"/>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B6303072-AF9D-DF43-AAEB-145B66399170}"/>
              </a:ext>
            </a:extLst>
          </p:cNvPr>
          <p:cNvCxnSpPr>
            <a:cxnSpLocks/>
          </p:cNvCxnSpPr>
          <p:nvPr/>
        </p:nvCxnSpPr>
        <p:spPr>
          <a:xfrm flipV="1">
            <a:off x="6666119" y="2238844"/>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3DA6A2-8CFA-6E4D-8AF0-FC21B9B3677B}"/>
              </a:ext>
            </a:extLst>
          </p:cNvPr>
          <p:cNvCxnSpPr>
            <a:cxnSpLocks/>
          </p:cNvCxnSpPr>
          <p:nvPr/>
        </p:nvCxnSpPr>
        <p:spPr>
          <a:xfrm flipV="1">
            <a:off x="6666119" y="1809751"/>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30D710E-F530-3C49-B696-EE0664EB86D9}"/>
              </a:ext>
            </a:extLst>
          </p:cNvPr>
          <p:cNvCxnSpPr>
            <a:cxnSpLocks/>
          </p:cNvCxnSpPr>
          <p:nvPr/>
        </p:nvCxnSpPr>
        <p:spPr>
          <a:xfrm flipV="1">
            <a:off x="4662665" y="1809751"/>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CBB846C-5D7C-FB49-8D22-BF5AAB5FCFCB}"/>
              </a:ext>
            </a:extLst>
          </p:cNvPr>
          <p:cNvSpPr txBox="1"/>
          <p:nvPr/>
        </p:nvSpPr>
        <p:spPr>
          <a:xfrm>
            <a:off x="5067200" y="1927472"/>
            <a:ext cx="136503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EC2 Instance</a:t>
            </a:r>
          </a:p>
        </p:txBody>
      </p:sp>
      <p:sp>
        <p:nvSpPr>
          <p:cNvPr id="62" name="TextBox 61">
            <a:extLst>
              <a:ext uri="{FF2B5EF4-FFF2-40B4-BE49-F238E27FC236}">
                <a16:creationId xmlns:a16="http://schemas.microsoft.com/office/drawing/2014/main" id="{7A1ACFF4-730C-554D-BF26-9698A12F6CFC}"/>
              </a:ext>
            </a:extLst>
          </p:cNvPr>
          <p:cNvSpPr txBox="1"/>
          <p:nvPr/>
        </p:nvSpPr>
        <p:spPr>
          <a:xfrm>
            <a:off x="7182968" y="2019608"/>
            <a:ext cx="1597446" cy="830997"/>
          </a:xfrm>
          <a:prstGeom prst="rect">
            <a:avLst/>
          </a:prstGeom>
          <a:noFill/>
        </p:spPr>
        <p:txBody>
          <a:bodyPr wrap="square" rtlCol="0">
            <a:spAutoFit/>
          </a:bodyPr>
          <a:lstStyle/>
          <a:p>
            <a:pPr algn="l">
              <a:spcBef>
                <a:spcPts val="1800"/>
              </a:spcBef>
            </a:pPr>
            <a:r>
              <a:rPr lang="en-US" sz="2400" dirty="0">
                <a:solidFill>
                  <a:schemeClr val="bg1"/>
                </a:solidFill>
                <a:latin typeface="Relative Medium" panose="02000506040000020004" pitchFamily="2" charset="77"/>
              </a:rPr>
              <a:t>Docker Container</a:t>
            </a:r>
          </a:p>
        </p:txBody>
      </p:sp>
      <p:sp>
        <p:nvSpPr>
          <p:cNvPr id="63" name="Cloud 62">
            <a:extLst>
              <a:ext uri="{FF2B5EF4-FFF2-40B4-BE49-F238E27FC236}">
                <a16:creationId xmlns:a16="http://schemas.microsoft.com/office/drawing/2014/main" id="{76224D29-FBAB-AE40-877C-6DC278A6BC34}"/>
              </a:ext>
            </a:extLst>
          </p:cNvPr>
          <p:cNvSpPr/>
          <p:nvPr/>
        </p:nvSpPr>
        <p:spPr>
          <a:xfrm>
            <a:off x="8696416" y="3841437"/>
            <a:ext cx="3062719" cy="1550599"/>
          </a:xfrm>
          <a:prstGeom prst="clou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TextBox 63">
            <a:extLst>
              <a:ext uri="{FF2B5EF4-FFF2-40B4-BE49-F238E27FC236}">
                <a16:creationId xmlns:a16="http://schemas.microsoft.com/office/drawing/2014/main" id="{2EB03F65-112A-4B47-AFCF-1B7217DEE1A4}"/>
              </a:ext>
            </a:extLst>
          </p:cNvPr>
          <p:cNvSpPr txBox="1"/>
          <p:nvPr/>
        </p:nvSpPr>
        <p:spPr>
          <a:xfrm>
            <a:off x="8988907" y="4409112"/>
            <a:ext cx="2548968" cy="369332"/>
          </a:xfrm>
          <a:prstGeom prst="rect">
            <a:avLst/>
          </a:prstGeom>
          <a:noFill/>
        </p:spPr>
        <p:txBody>
          <a:bodyPr wrap="none" rtlCol="0">
            <a:spAutoFit/>
          </a:bodyPr>
          <a:lstStyle/>
          <a:p>
            <a:pPr algn="l">
              <a:spcBef>
                <a:spcPts val="1800"/>
              </a:spcBef>
            </a:pPr>
            <a:r>
              <a:rPr lang="en-US" dirty="0">
                <a:solidFill>
                  <a:schemeClr val="bg1"/>
                </a:solidFill>
                <a:latin typeface="Relative Medium" panose="02000506040000020004" pitchFamily="2" charset="77"/>
              </a:rPr>
              <a:t>Elastic Container Registry</a:t>
            </a:r>
          </a:p>
        </p:txBody>
      </p:sp>
      <p:sp>
        <p:nvSpPr>
          <p:cNvPr id="65" name="Connection Line">
            <a:extLst>
              <a:ext uri="{FF2B5EF4-FFF2-40B4-BE49-F238E27FC236}">
                <a16:creationId xmlns:a16="http://schemas.microsoft.com/office/drawing/2014/main" id="{8304F32D-8389-7245-A012-42C3FDE04B6B}"/>
              </a:ext>
            </a:extLst>
          </p:cNvPr>
          <p:cNvSpPr/>
          <p:nvPr/>
        </p:nvSpPr>
        <p:spPr>
          <a:xfrm rot="13204089" flipH="1">
            <a:off x="9162308" y="2614561"/>
            <a:ext cx="1646419" cy="525435"/>
          </a:xfrm>
          <a:custGeom>
            <a:avLst/>
            <a:gdLst/>
            <a:ahLst/>
            <a:cxnLst>
              <a:cxn ang="0">
                <a:pos x="wd2" y="hd2"/>
              </a:cxn>
              <a:cxn ang="5400000">
                <a:pos x="wd2" y="hd2"/>
              </a:cxn>
              <a:cxn ang="10800000">
                <a:pos x="wd2" y="hd2"/>
              </a:cxn>
              <a:cxn ang="16200000">
                <a:pos x="wd2" y="hd2"/>
              </a:cxn>
            </a:cxnLst>
            <a:rect l="0" t="0" r="r" b="b"/>
            <a:pathLst>
              <a:path w="21600" h="16588" extrusionOk="0">
                <a:moveTo>
                  <a:pt x="21600" y="0"/>
                </a:moveTo>
                <a:cubicBezTo>
                  <a:pt x="14792" y="18734"/>
                  <a:pt x="7592" y="21600"/>
                  <a:pt x="0" y="8598"/>
                </a:cubicBezTo>
              </a:path>
            </a:pathLst>
          </a:custGeom>
          <a:ln w="63500">
            <a:solidFill>
              <a:schemeClr val="accent2"/>
            </a:solidFill>
            <a:miter lim="400000"/>
            <a:tailEnd type="triangle"/>
          </a:ln>
        </p:spPr>
        <p:txBody>
          <a:bodyPr/>
          <a:lstStyle/>
          <a:p>
            <a:endParaRPr dirty="0">
              <a:solidFill>
                <a:schemeClr val="bg1"/>
              </a:solidFill>
            </a:endParaRPr>
          </a:p>
        </p:txBody>
      </p:sp>
      <p:sp>
        <p:nvSpPr>
          <p:cNvPr id="68" name="Connection Line">
            <a:extLst>
              <a:ext uri="{FF2B5EF4-FFF2-40B4-BE49-F238E27FC236}">
                <a16:creationId xmlns:a16="http://schemas.microsoft.com/office/drawing/2014/main" id="{CC906C1B-DEB5-0E47-A698-8E6710585270}"/>
              </a:ext>
            </a:extLst>
          </p:cNvPr>
          <p:cNvSpPr/>
          <p:nvPr/>
        </p:nvSpPr>
        <p:spPr>
          <a:xfrm rot="10197247" flipH="1">
            <a:off x="2321280" y="1116670"/>
            <a:ext cx="2043203" cy="635429"/>
          </a:xfrm>
          <a:custGeom>
            <a:avLst/>
            <a:gdLst/>
            <a:ahLst/>
            <a:cxnLst>
              <a:cxn ang="0">
                <a:pos x="wd2" y="hd2"/>
              </a:cxn>
              <a:cxn ang="5400000">
                <a:pos x="wd2" y="hd2"/>
              </a:cxn>
              <a:cxn ang="10800000">
                <a:pos x="wd2" y="hd2"/>
              </a:cxn>
              <a:cxn ang="16200000">
                <a:pos x="wd2" y="hd2"/>
              </a:cxn>
            </a:cxnLst>
            <a:rect l="0" t="0" r="r" b="b"/>
            <a:pathLst>
              <a:path w="21600" h="16588" extrusionOk="0">
                <a:moveTo>
                  <a:pt x="21600" y="0"/>
                </a:moveTo>
                <a:cubicBezTo>
                  <a:pt x="14792" y="18734"/>
                  <a:pt x="7592" y="21600"/>
                  <a:pt x="0" y="8598"/>
                </a:cubicBezTo>
              </a:path>
            </a:pathLst>
          </a:custGeom>
          <a:ln w="63500">
            <a:solidFill>
              <a:schemeClr val="accent2"/>
            </a:solidFill>
            <a:miter lim="400000"/>
            <a:tailEnd type="triangle"/>
          </a:ln>
        </p:spPr>
        <p:txBody>
          <a:bodyPr/>
          <a:lstStyle/>
          <a:p>
            <a:endParaRPr dirty="0">
              <a:solidFill>
                <a:schemeClr val="bg1"/>
              </a:solidFill>
            </a:endParaRPr>
          </a:p>
        </p:txBody>
      </p:sp>
      <p:sp>
        <p:nvSpPr>
          <p:cNvPr id="69" name="TextBox 68">
            <a:extLst>
              <a:ext uri="{FF2B5EF4-FFF2-40B4-BE49-F238E27FC236}">
                <a16:creationId xmlns:a16="http://schemas.microsoft.com/office/drawing/2014/main" id="{31A25733-A1F5-AB4F-915D-11E0AFBBF28F}"/>
              </a:ext>
            </a:extLst>
          </p:cNvPr>
          <p:cNvSpPr txBox="1"/>
          <p:nvPr/>
        </p:nvSpPr>
        <p:spPr>
          <a:xfrm>
            <a:off x="3937171" y="931529"/>
            <a:ext cx="2608215" cy="369332"/>
          </a:xfrm>
          <a:prstGeom prst="rect">
            <a:avLst/>
          </a:prstGeom>
          <a:noFill/>
        </p:spPr>
        <p:txBody>
          <a:bodyPr wrap="none" rtlCol="0">
            <a:spAutoFit/>
          </a:bodyPr>
          <a:lstStyle/>
          <a:p>
            <a:pPr algn="l">
              <a:spcBef>
                <a:spcPts val="1800"/>
              </a:spcBef>
            </a:pPr>
            <a:r>
              <a:rPr lang="en-US" dirty="0">
                <a:solidFill>
                  <a:schemeClr val="bg1"/>
                </a:solidFill>
                <a:latin typeface="Relative Medium" panose="02000506040000020004" pitchFamily="2" charset="77"/>
              </a:rPr>
              <a:t>Write trained model to S3</a:t>
            </a:r>
          </a:p>
        </p:txBody>
      </p:sp>
      <p:sp>
        <p:nvSpPr>
          <p:cNvPr id="70" name="TextBox 69">
            <a:extLst>
              <a:ext uri="{FF2B5EF4-FFF2-40B4-BE49-F238E27FC236}">
                <a16:creationId xmlns:a16="http://schemas.microsoft.com/office/drawing/2014/main" id="{8EDC49F4-003D-F04C-9514-3D70113C12A3}"/>
              </a:ext>
            </a:extLst>
          </p:cNvPr>
          <p:cNvSpPr txBox="1"/>
          <p:nvPr/>
        </p:nvSpPr>
        <p:spPr>
          <a:xfrm>
            <a:off x="9092691" y="1731381"/>
            <a:ext cx="2359557" cy="369332"/>
          </a:xfrm>
          <a:prstGeom prst="rect">
            <a:avLst/>
          </a:prstGeom>
          <a:noFill/>
        </p:spPr>
        <p:txBody>
          <a:bodyPr wrap="none" rtlCol="0">
            <a:spAutoFit/>
          </a:bodyPr>
          <a:lstStyle/>
          <a:p>
            <a:pPr algn="l">
              <a:spcBef>
                <a:spcPts val="1800"/>
              </a:spcBef>
            </a:pPr>
            <a:r>
              <a:rPr lang="en-US" dirty="0">
                <a:solidFill>
                  <a:schemeClr val="bg1"/>
                </a:solidFill>
                <a:latin typeface="Relative Medium" panose="02000506040000020004" pitchFamily="2" charset="77"/>
              </a:rPr>
              <a:t>Downloads your model</a:t>
            </a:r>
          </a:p>
        </p:txBody>
      </p:sp>
    </p:spTree>
    <p:extLst>
      <p:ext uri="{BB962C8B-B14F-4D97-AF65-F5344CB8AC3E}">
        <p14:creationId xmlns:p14="http://schemas.microsoft.com/office/powerpoint/2010/main" val="217561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5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5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6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6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5"/>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64"/>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69"/>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6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3"/>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3" grpId="0" animBg="1"/>
      <p:bldP spid="13" grpId="1" animBg="1"/>
      <p:bldP spid="37" grpId="0" animBg="1"/>
      <p:bldP spid="37" grpId="1" animBg="1"/>
      <p:bldP spid="38" grpId="0"/>
      <p:bldP spid="38" grpId="1"/>
      <p:bldP spid="49" grpId="0" animBg="1"/>
      <p:bldP spid="49" grpId="1" animBg="1"/>
      <p:bldP spid="50" grpId="0" animBg="1"/>
      <p:bldP spid="50" grpId="1" animBg="1"/>
      <p:bldP spid="54" grpId="0"/>
      <p:bldP spid="54" grpId="1"/>
      <p:bldP spid="55" grpId="0" animBg="1"/>
      <p:bldP spid="55" grpId="1" animBg="1"/>
      <p:bldP spid="56" grpId="0" animBg="1"/>
      <p:bldP spid="56" grpId="1" animBg="1"/>
      <p:bldP spid="60" grpId="0"/>
      <p:bldP spid="60" grpId="1"/>
      <p:bldP spid="62" grpId="0"/>
      <p:bldP spid="62" grpId="1"/>
      <p:bldP spid="63" grpId="0" animBg="1"/>
      <p:bldP spid="63" grpId="1" animBg="1"/>
      <p:bldP spid="64" grpId="0"/>
      <p:bldP spid="64" grpId="1"/>
      <p:bldP spid="65" grpId="0" animBg="1"/>
      <p:bldP spid="65" grpId="1" animBg="1"/>
      <p:bldP spid="68" grpId="0" animBg="1"/>
      <p:bldP spid="68" grpId="1" animBg="1"/>
      <p:bldP spid="69" grpId="0"/>
      <p:bldP spid="69" grpId="1"/>
      <p:bldP spid="70" grpId="0"/>
      <p:bldP spid="70" grpId="1"/>
      <p:bldP spid="70" grpId="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24E2E47-12D4-6646-B1E2-A7DBC1252A21}"/>
              </a:ext>
            </a:extLst>
          </p:cNvPr>
          <p:cNvSpPr/>
          <p:nvPr/>
        </p:nvSpPr>
        <p:spPr>
          <a:xfrm>
            <a:off x="4679536" y="1772249"/>
            <a:ext cx="2503357" cy="769822"/>
          </a:xfrm>
          <a:prstGeom prst="rect">
            <a:avLst/>
          </a:prstGeom>
          <a:solidFill>
            <a:schemeClr val="tx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14445-8E61-4C4B-9BE4-6B83DF5D190B}"/>
              </a:ext>
            </a:extLst>
          </p:cNvPr>
          <p:cNvSpPr txBox="1">
            <a:spLocks/>
          </p:cNvSpPr>
          <p:nvPr/>
        </p:nvSpPr>
        <p:spPr>
          <a:xfrm>
            <a:off x="283177" y="324042"/>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err="1">
                <a:solidFill>
                  <a:schemeClr val="bg1"/>
                </a:solidFill>
              </a:rPr>
              <a:t>SageMaker</a:t>
            </a:r>
            <a:r>
              <a:rPr lang="en-US" sz="4000" dirty="0">
                <a:solidFill>
                  <a:schemeClr val="bg1"/>
                </a:solidFill>
              </a:rPr>
              <a:t> Training Clusters Data Sources</a:t>
            </a:r>
          </a:p>
        </p:txBody>
      </p:sp>
      <p:sp>
        <p:nvSpPr>
          <p:cNvPr id="21" name="Oval 20">
            <a:extLst>
              <a:ext uri="{FF2B5EF4-FFF2-40B4-BE49-F238E27FC236}">
                <a16:creationId xmlns:a16="http://schemas.microsoft.com/office/drawing/2014/main" id="{9D95BDA4-8B4E-0943-8191-1BBE9A96F052}"/>
              </a:ext>
            </a:extLst>
          </p:cNvPr>
          <p:cNvSpPr/>
          <p:nvPr/>
        </p:nvSpPr>
        <p:spPr>
          <a:xfrm>
            <a:off x="703385" y="1559283"/>
            <a:ext cx="2321169" cy="597877"/>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88506DF-389A-8243-B751-D802FA6FD957}"/>
              </a:ext>
            </a:extLst>
          </p:cNvPr>
          <p:cNvSpPr/>
          <p:nvPr/>
        </p:nvSpPr>
        <p:spPr>
          <a:xfrm>
            <a:off x="1066801" y="2776629"/>
            <a:ext cx="1594338" cy="469521"/>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0240169-D8DA-4348-9220-9F18CC9E993B}"/>
              </a:ext>
            </a:extLst>
          </p:cNvPr>
          <p:cNvCxnSpPr>
            <a:cxnSpLocks/>
            <a:stCxn id="22" idx="6"/>
            <a:endCxn id="21" idx="6"/>
          </p:cNvCxnSpPr>
          <p:nvPr/>
        </p:nvCxnSpPr>
        <p:spPr>
          <a:xfrm flipV="1">
            <a:off x="2661139" y="1858222"/>
            <a:ext cx="363415" cy="11531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38EC79-269F-7746-B12F-CD33F11B7C12}"/>
              </a:ext>
            </a:extLst>
          </p:cNvPr>
          <p:cNvCxnSpPr>
            <a:cxnSpLocks/>
            <a:stCxn id="22" idx="2"/>
            <a:endCxn id="21" idx="2"/>
          </p:cNvCxnSpPr>
          <p:nvPr/>
        </p:nvCxnSpPr>
        <p:spPr>
          <a:xfrm flipH="1" flipV="1">
            <a:off x="703385" y="1858222"/>
            <a:ext cx="363416" cy="11531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2C747FA-EB20-6D44-85B4-A313F498B32E}"/>
              </a:ext>
            </a:extLst>
          </p:cNvPr>
          <p:cNvSpPr txBox="1"/>
          <p:nvPr/>
        </p:nvSpPr>
        <p:spPr>
          <a:xfrm>
            <a:off x="1093276" y="3760687"/>
            <a:ext cx="1664677" cy="523220"/>
          </a:xfrm>
          <a:prstGeom prst="rect">
            <a:avLst/>
          </a:prstGeom>
          <a:noFill/>
        </p:spPr>
        <p:txBody>
          <a:bodyPr wrap="square" rtlCol="0">
            <a:spAutoFit/>
          </a:bodyPr>
          <a:lstStyle/>
          <a:p>
            <a:r>
              <a:rPr lang="en-US" sz="2800" dirty="0">
                <a:solidFill>
                  <a:schemeClr val="bg1"/>
                </a:solidFill>
              </a:rPr>
              <a:t>S3 Bucket</a:t>
            </a:r>
          </a:p>
        </p:txBody>
      </p:sp>
      <p:sp>
        <p:nvSpPr>
          <p:cNvPr id="26" name="Rectangle 25">
            <a:extLst>
              <a:ext uri="{FF2B5EF4-FFF2-40B4-BE49-F238E27FC236}">
                <a16:creationId xmlns:a16="http://schemas.microsoft.com/office/drawing/2014/main" id="{93BB7423-660C-2B47-B9D9-789D943655F6}"/>
              </a:ext>
            </a:extLst>
          </p:cNvPr>
          <p:cNvSpPr/>
          <p:nvPr/>
        </p:nvSpPr>
        <p:spPr>
          <a:xfrm>
            <a:off x="4350991" y="2241567"/>
            <a:ext cx="2503357" cy="769822"/>
          </a:xfrm>
          <a:prstGeom prst="rect">
            <a:avLst/>
          </a:prstGeom>
          <a:solidFill>
            <a:schemeClr val="tx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4CFB7EA-A4B1-A746-9B42-B8CF6B0087B2}"/>
              </a:ext>
            </a:extLst>
          </p:cNvPr>
          <p:cNvCxnSpPr/>
          <p:nvPr/>
        </p:nvCxnSpPr>
        <p:spPr>
          <a:xfrm flipV="1">
            <a:off x="6854348" y="1772249"/>
            <a:ext cx="328545" cy="46931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008A0B-458F-5E4F-A6D1-799B3AB969E3}"/>
              </a:ext>
            </a:extLst>
          </p:cNvPr>
          <p:cNvCxnSpPr/>
          <p:nvPr/>
        </p:nvCxnSpPr>
        <p:spPr>
          <a:xfrm flipV="1">
            <a:off x="6854348" y="2539572"/>
            <a:ext cx="328545" cy="46931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06D4273-554A-6446-A7CB-D98B1D3FBAEC}"/>
              </a:ext>
            </a:extLst>
          </p:cNvPr>
          <p:cNvCxnSpPr/>
          <p:nvPr/>
        </p:nvCxnSpPr>
        <p:spPr>
          <a:xfrm flipV="1">
            <a:off x="4355881" y="1738520"/>
            <a:ext cx="328545" cy="46931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2BEF5BC-7859-AB4B-858A-E5A72134E256}"/>
              </a:ext>
            </a:extLst>
          </p:cNvPr>
          <p:cNvSpPr txBox="1"/>
          <p:nvPr/>
        </p:nvSpPr>
        <p:spPr>
          <a:xfrm>
            <a:off x="4350991" y="3760687"/>
            <a:ext cx="2660755" cy="523220"/>
          </a:xfrm>
          <a:prstGeom prst="rect">
            <a:avLst/>
          </a:prstGeom>
          <a:noFill/>
        </p:spPr>
        <p:txBody>
          <a:bodyPr wrap="square" rtlCol="0">
            <a:spAutoFit/>
          </a:bodyPr>
          <a:lstStyle/>
          <a:p>
            <a:pPr algn="ctr"/>
            <a:r>
              <a:rPr lang="en-US" sz="2800" dirty="0" err="1">
                <a:solidFill>
                  <a:schemeClr val="bg1"/>
                </a:solidFill>
              </a:rPr>
              <a:t>FSx</a:t>
            </a:r>
            <a:r>
              <a:rPr lang="en-US" sz="2800" dirty="0">
                <a:solidFill>
                  <a:schemeClr val="bg1"/>
                </a:solidFill>
              </a:rPr>
              <a:t> For Luster</a:t>
            </a:r>
          </a:p>
        </p:txBody>
      </p:sp>
      <p:sp>
        <p:nvSpPr>
          <p:cNvPr id="33" name="Oval 32">
            <a:extLst>
              <a:ext uri="{FF2B5EF4-FFF2-40B4-BE49-F238E27FC236}">
                <a16:creationId xmlns:a16="http://schemas.microsoft.com/office/drawing/2014/main" id="{ED974C6B-F4F2-1841-B263-25F3865BE5C4}"/>
              </a:ext>
            </a:extLst>
          </p:cNvPr>
          <p:cNvSpPr/>
          <p:nvPr/>
        </p:nvSpPr>
        <p:spPr>
          <a:xfrm>
            <a:off x="8994096" y="1623562"/>
            <a:ext cx="1738859" cy="38334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3EFCCA-6B21-564B-B60B-437CB319CBC8}"/>
              </a:ext>
            </a:extLst>
          </p:cNvPr>
          <p:cNvSpPr/>
          <p:nvPr/>
        </p:nvSpPr>
        <p:spPr>
          <a:xfrm>
            <a:off x="8994095" y="2774231"/>
            <a:ext cx="1738859" cy="383346"/>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6C352539-CCC3-C24F-8E0C-E46656952639}"/>
              </a:ext>
            </a:extLst>
          </p:cNvPr>
          <p:cNvCxnSpPr>
            <a:stCxn id="35" idx="6"/>
            <a:endCxn id="33" idx="6"/>
          </p:cNvCxnSpPr>
          <p:nvPr/>
        </p:nvCxnSpPr>
        <p:spPr>
          <a:xfrm flipV="1">
            <a:off x="10732954" y="1815235"/>
            <a:ext cx="1" cy="115066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1D2FB7-57AE-0048-8EF7-B9352321A30D}"/>
              </a:ext>
            </a:extLst>
          </p:cNvPr>
          <p:cNvCxnSpPr/>
          <p:nvPr/>
        </p:nvCxnSpPr>
        <p:spPr>
          <a:xfrm flipV="1">
            <a:off x="9014170" y="1805569"/>
            <a:ext cx="1" cy="115066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5A2DB62-6872-4946-AC28-17DC06FE3C34}"/>
              </a:ext>
            </a:extLst>
          </p:cNvPr>
          <p:cNvSpPr txBox="1"/>
          <p:nvPr/>
        </p:nvSpPr>
        <p:spPr>
          <a:xfrm>
            <a:off x="8533146" y="3760687"/>
            <a:ext cx="2660755" cy="523220"/>
          </a:xfrm>
          <a:prstGeom prst="rect">
            <a:avLst/>
          </a:prstGeom>
          <a:noFill/>
        </p:spPr>
        <p:txBody>
          <a:bodyPr wrap="square" rtlCol="0">
            <a:spAutoFit/>
          </a:bodyPr>
          <a:lstStyle/>
          <a:p>
            <a:pPr algn="ctr"/>
            <a:r>
              <a:rPr lang="en-US" sz="2800" dirty="0">
                <a:solidFill>
                  <a:schemeClr val="bg1"/>
                </a:solidFill>
              </a:rPr>
              <a:t>EFS</a:t>
            </a:r>
          </a:p>
        </p:txBody>
      </p:sp>
      <p:sp>
        <p:nvSpPr>
          <p:cNvPr id="41" name="TextBox 40">
            <a:extLst>
              <a:ext uri="{FF2B5EF4-FFF2-40B4-BE49-F238E27FC236}">
                <a16:creationId xmlns:a16="http://schemas.microsoft.com/office/drawing/2014/main" id="{E11EAD49-7295-DD49-9405-A425C724437F}"/>
              </a:ext>
            </a:extLst>
          </p:cNvPr>
          <p:cNvSpPr txBox="1"/>
          <p:nvPr/>
        </p:nvSpPr>
        <p:spPr>
          <a:xfrm>
            <a:off x="703385" y="4553170"/>
            <a:ext cx="2244974"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Enable versioning</a:t>
            </a:r>
          </a:p>
          <a:p>
            <a:pPr marL="285750" indent="-285750">
              <a:buFont typeface="Arial" panose="020B0604020202020204" pitchFamily="34" charset="0"/>
              <a:buChar char="•"/>
            </a:pPr>
            <a:r>
              <a:rPr lang="en-US" dirty="0">
                <a:solidFill>
                  <a:schemeClr val="bg1"/>
                </a:solidFill>
              </a:rPr>
              <a:t>Accelerate transfer</a:t>
            </a:r>
          </a:p>
          <a:p>
            <a:pPr marL="285750" indent="-285750">
              <a:buFont typeface="Arial" panose="020B0604020202020204" pitchFamily="34" charset="0"/>
              <a:buChar char="•"/>
            </a:pPr>
            <a:r>
              <a:rPr lang="en-US" dirty="0">
                <a:solidFill>
                  <a:schemeClr val="bg1"/>
                </a:solidFill>
              </a:rPr>
              <a:t>Lifecycle</a:t>
            </a:r>
          </a:p>
          <a:p>
            <a:pPr marL="285750" indent="-285750">
              <a:buFont typeface="Arial" panose="020B0604020202020204" pitchFamily="34" charset="0"/>
              <a:buChar char="•"/>
            </a:pPr>
            <a:r>
              <a:rPr lang="en-US" dirty="0">
                <a:solidFill>
                  <a:schemeClr val="bg1"/>
                </a:solidFill>
              </a:rPr>
              <a:t>Visual upload</a:t>
            </a:r>
          </a:p>
          <a:p>
            <a:pPr marL="285750" indent="-285750">
              <a:buFont typeface="Arial" panose="020B0604020202020204" pitchFamily="34" charset="0"/>
              <a:buChar char="•"/>
            </a:pPr>
            <a:r>
              <a:rPr lang="en-US" dirty="0" err="1">
                <a:solidFill>
                  <a:schemeClr val="bg1"/>
                </a:solidFill>
              </a:rPr>
              <a:t>Etc</a:t>
            </a:r>
            <a:r>
              <a:rPr lang="en-US" dirty="0">
                <a:solidFill>
                  <a:schemeClr val="bg1"/>
                </a:solidFill>
              </a:rPr>
              <a:t> … </a:t>
            </a:r>
          </a:p>
        </p:txBody>
      </p:sp>
      <p:sp>
        <p:nvSpPr>
          <p:cNvPr id="42" name="TextBox 41">
            <a:extLst>
              <a:ext uri="{FF2B5EF4-FFF2-40B4-BE49-F238E27FC236}">
                <a16:creationId xmlns:a16="http://schemas.microsoft.com/office/drawing/2014/main" id="{305BA3B0-EBC8-124D-B451-BBCF3CB3CDCF}"/>
              </a:ext>
            </a:extLst>
          </p:cNvPr>
          <p:cNvSpPr txBox="1"/>
          <p:nvPr/>
        </p:nvSpPr>
        <p:spPr>
          <a:xfrm>
            <a:off x="3745610" y="4579310"/>
            <a:ext cx="4119333"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Highly optimized file system</a:t>
            </a:r>
          </a:p>
          <a:p>
            <a:pPr marL="285750" indent="-285750">
              <a:buFont typeface="Arial" panose="020B0604020202020204" pitchFamily="34" charset="0"/>
              <a:buChar char="•"/>
            </a:pPr>
            <a:r>
              <a:rPr lang="en-US" dirty="0">
                <a:solidFill>
                  <a:schemeClr val="bg1"/>
                </a:solidFill>
              </a:rPr>
              <a:t>Iterative development from training</a:t>
            </a:r>
          </a:p>
          <a:p>
            <a:pPr marL="285750" indent="-285750">
              <a:buFont typeface="Arial" panose="020B0604020202020204" pitchFamily="34" charset="0"/>
              <a:buChar char="•"/>
            </a:pPr>
            <a:r>
              <a:rPr lang="en-US" dirty="0">
                <a:solidFill>
                  <a:schemeClr val="bg1"/>
                </a:solidFill>
              </a:rPr>
              <a:t>Avoid copy from S3 during training</a:t>
            </a:r>
          </a:p>
          <a:p>
            <a:pPr marL="285750" indent="-285750">
              <a:buFont typeface="Arial" panose="020B0604020202020204" pitchFamily="34" charset="0"/>
              <a:buChar char="•"/>
            </a:pPr>
            <a:r>
              <a:rPr lang="en-US" dirty="0">
                <a:solidFill>
                  <a:schemeClr val="bg1"/>
                </a:solidFill>
              </a:rPr>
              <a:t>Can connect from notebook to training</a:t>
            </a:r>
          </a:p>
          <a:p>
            <a:pPr marL="285750" indent="-285750">
              <a:buFont typeface="Arial" panose="020B0604020202020204" pitchFamily="34" charset="0"/>
              <a:buChar char="•"/>
            </a:pPr>
            <a:endParaRPr lang="en-US" dirty="0">
              <a:solidFill>
                <a:schemeClr val="bg1"/>
              </a:solidFill>
            </a:endParaRPr>
          </a:p>
        </p:txBody>
      </p:sp>
      <p:sp>
        <p:nvSpPr>
          <p:cNvPr id="43" name="TextBox 42">
            <a:extLst>
              <a:ext uri="{FF2B5EF4-FFF2-40B4-BE49-F238E27FC236}">
                <a16:creationId xmlns:a16="http://schemas.microsoft.com/office/drawing/2014/main" id="{D32985BA-F445-3647-A067-E1DF5D117C8A}"/>
              </a:ext>
            </a:extLst>
          </p:cNvPr>
          <p:cNvSpPr txBox="1"/>
          <p:nvPr/>
        </p:nvSpPr>
        <p:spPr>
          <a:xfrm>
            <a:off x="8199044" y="4579310"/>
            <a:ext cx="332895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Can connect from notebook to training cluster</a:t>
            </a:r>
          </a:p>
          <a:p>
            <a:pPr marL="285750" indent="-285750">
              <a:buFont typeface="Arial" panose="020B0604020202020204" pitchFamily="34" charset="0"/>
              <a:buChar char="•"/>
            </a:pPr>
            <a:r>
              <a:rPr lang="en-US" dirty="0">
                <a:solidFill>
                  <a:schemeClr val="bg1"/>
                </a:solidFill>
              </a:rPr>
              <a:t>Ideal when you have large data volumes stored in EFS</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84705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p:bldP spid="32" grpId="0"/>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6BB8-06E9-CB4D-A6DE-17C645A17FA4}"/>
              </a:ext>
            </a:extLst>
          </p:cNvPr>
          <p:cNvSpPr txBox="1">
            <a:spLocks/>
          </p:cNvSpPr>
          <p:nvPr/>
        </p:nvSpPr>
        <p:spPr>
          <a:xfrm>
            <a:off x="266337" y="316670"/>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err="1">
                <a:solidFill>
                  <a:schemeClr val="bg1"/>
                </a:solidFill>
              </a:rPr>
              <a:t>SageMaker</a:t>
            </a:r>
            <a:r>
              <a:rPr lang="en-US" sz="4000" dirty="0">
                <a:solidFill>
                  <a:schemeClr val="bg1"/>
                </a:solidFill>
              </a:rPr>
              <a:t> Spot</a:t>
            </a:r>
          </a:p>
        </p:txBody>
      </p:sp>
      <p:cxnSp>
        <p:nvCxnSpPr>
          <p:cNvPr id="15" name="Straight Connector 14">
            <a:extLst>
              <a:ext uri="{FF2B5EF4-FFF2-40B4-BE49-F238E27FC236}">
                <a16:creationId xmlns:a16="http://schemas.microsoft.com/office/drawing/2014/main" id="{9C24D17A-2019-C344-BD9A-C920812C105C}"/>
              </a:ext>
            </a:extLst>
          </p:cNvPr>
          <p:cNvCxnSpPr>
            <a:cxnSpLocks/>
          </p:cNvCxnSpPr>
          <p:nvPr/>
        </p:nvCxnSpPr>
        <p:spPr>
          <a:xfrm>
            <a:off x="1029897" y="1585807"/>
            <a:ext cx="0" cy="265543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875F9C-F431-BD43-8075-C8E4372D54B2}"/>
              </a:ext>
            </a:extLst>
          </p:cNvPr>
          <p:cNvCxnSpPr>
            <a:cxnSpLocks/>
          </p:cNvCxnSpPr>
          <p:nvPr/>
        </p:nvCxnSpPr>
        <p:spPr>
          <a:xfrm flipH="1">
            <a:off x="1029897" y="4241242"/>
            <a:ext cx="309060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4AB5BE5F-FBE3-A14F-AE28-5C6E6EF395C2}"/>
              </a:ext>
            </a:extLst>
          </p:cNvPr>
          <p:cNvSpPr/>
          <p:nvPr/>
        </p:nvSpPr>
        <p:spPr>
          <a:xfrm>
            <a:off x="1176201" y="1767226"/>
            <a:ext cx="2666006" cy="2297774"/>
          </a:xfrm>
          <a:custGeom>
            <a:avLst/>
            <a:gdLst>
              <a:gd name="connsiteX0" fmla="*/ 0 w 1938528"/>
              <a:gd name="connsiteY0" fmla="*/ 457200 h 1774166"/>
              <a:gd name="connsiteX1" fmla="*/ 201168 w 1938528"/>
              <a:gd name="connsiteY1" fmla="*/ 146304 h 1774166"/>
              <a:gd name="connsiteX2" fmla="*/ 201168 w 1938528"/>
              <a:gd name="connsiteY2" fmla="*/ 146304 h 1774166"/>
              <a:gd name="connsiteX3" fmla="*/ 530352 w 1938528"/>
              <a:gd name="connsiteY3" fmla="*/ 585216 h 1774166"/>
              <a:gd name="connsiteX4" fmla="*/ 566928 w 1938528"/>
              <a:gd name="connsiteY4" fmla="*/ 1097280 h 1774166"/>
              <a:gd name="connsiteX5" fmla="*/ 694944 w 1938528"/>
              <a:gd name="connsiteY5" fmla="*/ 1536192 h 1774166"/>
              <a:gd name="connsiteX6" fmla="*/ 987552 w 1938528"/>
              <a:gd name="connsiteY6" fmla="*/ 1773936 h 1774166"/>
              <a:gd name="connsiteX7" fmla="*/ 1243584 w 1938528"/>
              <a:gd name="connsiteY7" fmla="*/ 1572768 h 1774166"/>
              <a:gd name="connsiteX8" fmla="*/ 1371600 w 1938528"/>
              <a:gd name="connsiteY8" fmla="*/ 1225296 h 1774166"/>
              <a:gd name="connsiteX9" fmla="*/ 1371600 w 1938528"/>
              <a:gd name="connsiteY9" fmla="*/ 1225296 h 1774166"/>
              <a:gd name="connsiteX10" fmla="*/ 1426464 w 1938528"/>
              <a:gd name="connsiteY10" fmla="*/ 859536 h 1774166"/>
              <a:gd name="connsiteX11" fmla="*/ 1572768 w 1938528"/>
              <a:gd name="connsiteY11" fmla="*/ 987552 h 1774166"/>
              <a:gd name="connsiteX12" fmla="*/ 1700784 w 1938528"/>
              <a:gd name="connsiteY12" fmla="*/ 822960 h 1774166"/>
              <a:gd name="connsiteX13" fmla="*/ 1755648 w 1938528"/>
              <a:gd name="connsiteY13" fmla="*/ 310896 h 1774166"/>
              <a:gd name="connsiteX14" fmla="*/ 1938528 w 1938528"/>
              <a:gd name="connsiteY14" fmla="*/ 0 h 177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528" h="1774166">
                <a:moveTo>
                  <a:pt x="0" y="457200"/>
                </a:moveTo>
                <a:lnTo>
                  <a:pt x="201168" y="146304"/>
                </a:lnTo>
                <a:lnTo>
                  <a:pt x="201168" y="146304"/>
                </a:lnTo>
                <a:cubicBezTo>
                  <a:pt x="256032" y="219456"/>
                  <a:pt x="469392" y="426720"/>
                  <a:pt x="530352" y="585216"/>
                </a:cubicBezTo>
                <a:cubicBezTo>
                  <a:pt x="591312" y="743712"/>
                  <a:pt x="539496" y="938784"/>
                  <a:pt x="566928" y="1097280"/>
                </a:cubicBezTo>
                <a:cubicBezTo>
                  <a:pt x="594360" y="1255776"/>
                  <a:pt x="624840" y="1423416"/>
                  <a:pt x="694944" y="1536192"/>
                </a:cubicBezTo>
                <a:cubicBezTo>
                  <a:pt x="765048" y="1648968"/>
                  <a:pt x="896112" y="1767840"/>
                  <a:pt x="987552" y="1773936"/>
                </a:cubicBezTo>
                <a:cubicBezTo>
                  <a:pt x="1078992" y="1780032"/>
                  <a:pt x="1179576" y="1664208"/>
                  <a:pt x="1243584" y="1572768"/>
                </a:cubicBezTo>
                <a:cubicBezTo>
                  <a:pt x="1307592" y="1481328"/>
                  <a:pt x="1371600" y="1225296"/>
                  <a:pt x="1371600" y="1225296"/>
                </a:cubicBezTo>
                <a:lnTo>
                  <a:pt x="1371600" y="1225296"/>
                </a:lnTo>
                <a:cubicBezTo>
                  <a:pt x="1380744" y="1164336"/>
                  <a:pt x="1392936" y="899160"/>
                  <a:pt x="1426464" y="859536"/>
                </a:cubicBezTo>
                <a:cubicBezTo>
                  <a:pt x="1459992" y="819912"/>
                  <a:pt x="1527048" y="993648"/>
                  <a:pt x="1572768" y="987552"/>
                </a:cubicBezTo>
                <a:cubicBezTo>
                  <a:pt x="1618488" y="981456"/>
                  <a:pt x="1670304" y="935736"/>
                  <a:pt x="1700784" y="822960"/>
                </a:cubicBezTo>
                <a:cubicBezTo>
                  <a:pt x="1731264" y="710184"/>
                  <a:pt x="1716024" y="448056"/>
                  <a:pt x="1755648" y="310896"/>
                </a:cubicBezTo>
                <a:cubicBezTo>
                  <a:pt x="1795272" y="173736"/>
                  <a:pt x="1866900" y="86868"/>
                  <a:pt x="1938528" y="0"/>
                </a:cubicBezTo>
              </a:path>
            </a:pathLst>
          </a:custGeom>
          <a:no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5E5ADCA-4C87-7947-9C16-FC1A8BB330D9}"/>
              </a:ext>
            </a:extLst>
          </p:cNvPr>
          <p:cNvSpPr txBox="1"/>
          <p:nvPr/>
        </p:nvSpPr>
        <p:spPr>
          <a:xfrm>
            <a:off x="1302794" y="4566136"/>
            <a:ext cx="2539413" cy="369332"/>
          </a:xfrm>
          <a:prstGeom prst="rect">
            <a:avLst/>
          </a:prstGeom>
          <a:noFill/>
        </p:spPr>
        <p:txBody>
          <a:bodyPr wrap="none" rtlCol="0">
            <a:spAutoFit/>
          </a:bodyPr>
          <a:lstStyle/>
          <a:p>
            <a:r>
              <a:rPr lang="en-US" dirty="0">
                <a:solidFill>
                  <a:schemeClr val="bg1"/>
                </a:solidFill>
              </a:rPr>
              <a:t>EC2 Instance Spot Pricing</a:t>
            </a:r>
          </a:p>
        </p:txBody>
      </p:sp>
      <p:sp>
        <p:nvSpPr>
          <p:cNvPr id="19" name="TextBox 18">
            <a:extLst>
              <a:ext uri="{FF2B5EF4-FFF2-40B4-BE49-F238E27FC236}">
                <a16:creationId xmlns:a16="http://schemas.microsoft.com/office/drawing/2014/main" id="{F7AA2020-1EBF-F845-9AD0-8BDD3D2F2C17}"/>
              </a:ext>
            </a:extLst>
          </p:cNvPr>
          <p:cNvSpPr txBox="1"/>
          <p:nvPr/>
        </p:nvSpPr>
        <p:spPr>
          <a:xfrm>
            <a:off x="5741232" y="1392472"/>
            <a:ext cx="5650181"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Specify a max wait time</a:t>
            </a:r>
          </a:p>
          <a:p>
            <a:pPr marL="285750" indent="-285750">
              <a:lnSpc>
                <a:spcPct val="150000"/>
              </a:lnSpc>
              <a:buFont typeface="Arial" panose="020B0604020202020204" pitchFamily="34" charset="0"/>
              <a:buChar char="•"/>
            </a:pPr>
            <a:r>
              <a:rPr lang="en-US" dirty="0" err="1">
                <a:solidFill>
                  <a:schemeClr val="bg1"/>
                </a:solidFill>
              </a:rPr>
              <a:t>SageMaker</a:t>
            </a:r>
            <a:r>
              <a:rPr lang="en-US" dirty="0">
                <a:solidFill>
                  <a:schemeClr val="bg1"/>
                </a:solidFill>
              </a:rPr>
              <a:t> will default to giving you the lowest possible cost</a:t>
            </a:r>
          </a:p>
          <a:p>
            <a:pPr marL="285750" indent="-285750">
              <a:lnSpc>
                <a:spcPct val="150000"/>
              </a:lnSpc>
              <a:buFont typeface="Arial" panose="020B0604020202020204" pitchFamily="34" charset="0"/>
              <a:buChar char="•"/>
            </a:pPr>
            <a:r>
              <a:rPr lang="en-US" dirty="0">
                <a:solidFill>
                  <a:schemeClr val="bg1"/>
                </a:solidFill>
              </a:rPr>
              <a:t>Store model checkpoints in S3 incase your job is interrupted</a:t>
            </a:r>
          </a:p>
          <a:p>
            <a:pPr marL="285750" indent="-285750">
              <a:lnSpc>
                <a:spcPct val="150000"/>
              </a:lnSpc>
              <a:buFont typeface="Arial" panose="020B0604020202020204" pitchFamily="34" charset="0"/>
              <a:buChar char="•"/>
            </a:pPr>
            <a:r>
              <a:rPr lang="en-US" dirty="0">
                <a:solidFill>
                  <a:schemeClr val="bg1"/>
                </a:solidFill>
              </a:rPr>
              <a:t>Many built-in algorithms automatically revert to a training job</a:t>
            </a:r>
          </a:p>
          <a:p>
            <a:pPr marL="285750" indent="-285750">
              <a:lnSpc>
                <a:spcPct val="150000"/>
              </a:lnSpc>
              <a:buFont typeface="Arial" panose="020B0604020202020204" pitchFamily="34" charset="0"/>
              <a:buChar char="•"/>
            </a:pPr>
            <a:r>
              <a:rPr lang="en-US" dirty="0">
                <a:solidFill>
                  <a:schemeClr val="bg1"/>
                </a:solidFill>
              </a:rPr>
              <a:t>We have examples </a:t>
            </a:r>
          </a:p>
          <a:p>
            <a:pPr marL="285750" indent="-285750">
              <a:lnSpc>
                <a:spcPct val="150000"/>
              </a:lnSpc>
              <a:buFont typeface="Arial" panose="020B0604020202020204" pitchFamily="34" charset="0"/>
              <a:buChar char="•"/>
            </a:pPr>
            <a:r>
              <a:rPr lang="en-US" dirty="0">
                <a:solidFill>
                  <a:schemeClr val="bg1"/>
                </a:solidFill>
              </a:rPr>
              <a:t>Save up to 90%!</a:t>
            </a:r>
          </a:p>
        </p:txBody>
      </p:sp>
    </p:spTree>
    <p:extLst>
      <p:ext uri="{BB962C8B-B14F-4D97-AF65-F5344CB8AC3E}">
        <p14:creationId xmlns:p14="http://schemas.microsoft.com/office/powerpoint/2010/main" val="3179212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90E8-D35A-5240-8F56-C488FCAF6F7B}"/>
              </a:ext>
            </a:extLst>
          </p:cNvPr>
          <p:cNvSpPr txBox="1">
            <a:spLocks/>
          </p:cNvSpPr>
          <p:nvPr/>
        </p:nvSpPr>
        <p:spPr>
          <a:xfrm>
            <a:off x="251166" y="2791436"/>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en-US" sz="4000" dirty="0">
                <a:solidFill>
                  <a:schemeClr val="bg1"/>
                </a:solidFill>
              </a:rPr>
              <a:t>But wait, what’s a </a:t>
            </a:r>
            <a:r>
              <a:rPr lang="en-US" sz="4000" dirty="0">
                <a:solidFill>
                  <a:srgbClr val="FFC000"/>
                </a:solidFill>
              </a:rPr>
              <a:t>tuning</a:t>
            </a:r>
            <a:r>
              <a:rPr lang="en-US" sz="4000" dirty="0"/>
              <a:t> </a:t>
            </a:r>
            <a:r>
              <a:rPr lang="en-US" sz="4000" dirty="0">
                <a:solidFill>
                  <a:srgbClr val="FFC000"/>
                </a:solidFill>
              </a:rPr>
              <a:t>job?</a:t>
            </a:r>
            <a:endParaRPr lang="en-US" sz="4000" dirty="0"/>
          </a:p>
        </p:txBody>
      </p:sp>
    </p:spTree>
    <p:extLst>
      <p:ext uri="{BB962C8B-B14F-4D97-AF65-F5344CB8AC3E}">
        <p14:creationId xmlns:p14="http://schemas.microsoft.com/office/powerpoint/2010/main" val="115097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C24E7C-B791-E14A-84E4-AD02222260DD}"/>
              </a:ext>
            </a:extLst>
          </p:cNvPr>
          <p:cNvGrpSpPr/>
          <p:nvPr/>
        </p:nvGrpSpPr>
        <p:grpSpPr>
          <a:xfrm>
            <a:off x="412750" y="4905375"/>
            <a:ext cx="2116002" cy="1130820"/>
            <a:chOff x="710765" y="1471271"/>
            <a:chExt cx="7096481" cy="5413657"/>
          </a:xfrm>
        </p:grpSpPr>
        <p:sp>
          <p:nvSpPr>
            <p:cNvPr id="3" name="Can 2">
              <a:extLst>
                <a:ext uri="{FF2B5EF4-FFF2-40B4-BE49-F238E27FC236}">
                  <a16:creationId xmlns:a16="http://schemas.microsoft.com/office/drawing/2014/main" id="{04C1A4A7-204D-A244-A887-2B6D6BA6C8DB}"/>
                </a:ext>
              </a:extLst>
            </p:cNvPr>
            <p:cNvSpPr/>
            <p:nvPr/>
          </p:nvSpPr>
          <p:spPr bwMode="auto">
            <a:xfrm>
              <a:off x="710765" y="3262737"/>
              <a:ext cx="7096481" cy="3622191"/>
            </a:xfrm>
            <a:prstGeom prst="can">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8DA5B59E-6B2D-5E4F-94DD-3F4075A986ED}"/>
                </a:ext>
              </a:extLst>
            </p:cNvPr>
            <p:cNvSpPr/>
            <p:nvPr/>
          </p:nvSpPr>
          <p:spPr bwMode="auto">
            <a:xfrm>
              <a:off x="1591784" y="1471271"/>
              <a:ext cx="6031832" cy="1717242"/>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92B83E2-8CFB-8D40-B7EA-8F94AC4AD58A}"/>
                </a:ext>
              </a:extLst>
            </p:cNvPr>
            <p:cNvSpPr/>
            <p:nvPr/>
          </p:nvSpPr>
          <p:spPr bwMode="auto">
            <a:xfrm>
              <a:off x="813741" y="1943971"/>
              <a:ext cx="6031831" cy="1748588"/>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D476B75-3DE2-EF43-AFB5-562A639C31F5}"/>
                </a:ext>
              </a:extLst>
            </p:cNvPr>
            <p:cNvCxnSpPr>
              <a:cxnSpLocks/>
            </p:cNvCxnSpPr>
            <p:nvPr/>
          </p:nvCxnSpPr>
          <p:spPr>
            <a:xfrm flipV="1">
              <a:off x="6845574" y="3188513"/>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8F79D69-126C-274E-86B7-2DE0EDCCF569}"/>
                </a:ext>
              </a:extLst>
            </p:cNvPr>
            <p:cNvCxnSpPr>
              <a:cxnSpLocks/>
            </p:cNvCxnSpPr>
            <p:nvPr/>
          </p:nvCxnSpPr>
          <p:spPr>
            <a:xfrm flipV="1">
              <a:off x="6845574" y="1471271"/>
              <a:ext cx="778042" cy="537410"/>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3056C7-E53E-204D-90F4-49F6B3C63159}"/>
                </a:ext>
              </a:extLst>
            </p:cNvPr>
            <p:cNvCxnSpPr>
              <a:cxnSpLocks/>
            </p:cNvCxnSpPr>
            <p:nvPr/>
          </p:nvCxnSpPr>
          <p:spPr>
            <a:xfrm flipV="1">
              <a:off x="813742" y="1471271"/>
              <a:ext cx="778042" cy="506063"/>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B4A998D-46FE-D144-8AE6-1F7BBD327DD3}"/>
                </a:ext>
              </a:extLst>
            </p:cNvPr>
            <p:cNvSpPr txBox="1"/>
            <p:nvPr/>
          </p:nvSpPr>
          <p:spPr>
            <a:xfrm>
              <a:off x="1612031" y="1801447"/>
              <a:ext cx="5878540" cy="2239629"/>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10" name="TextBox 9">
              <a:extLst>
                <a:ext uri="{FF2B5EF4-FFF2-40B4-BE49-F238E27FC236}">
                  <a16:creationId xmlns:a16="http://schemas.microsoft.com/office/drawing/2014/main" id="{1FBD81F5-B258-BC4B-A09B-EBE57AA7D9D4}"/>
                </a:ext>
              </a:extLst>
            </p:cNvPr>
            <p:cNvSpPr txBox="1"/>
            <p:nvPr/>
          </p:nvSpPr>
          <p:spPr>
            <a:xfrm>
              <a:off x="1612031" y="4425712"/>
              <a:ext cx="5293950" cy="2239629"/>
            </a:xfrm>
            <a:prstGeom prst="rect">
              <a:avLst/>
            </a:prstGeom>
            <a:noFill/>
          </p:spPr>
          <p:txBody>
            <a:bodyPr wrap="square" lIns="152400" tIns="121920" rIns="152400" bIns="121920" rtlCol="0">
              <a:spAutoFit/>
            </a:bodyPr>
            <a:lstStyle/>
            <a:p>
              <a:pPr>
                <a:lnSpc>
                  <a:spcPct val="90000"/>
                </a:lnSpc>
                <a:spcAft>
                  <a:spcPts val="1500"/>
                </a:spcAft>
              </a:pPr>
              <a:r>
                <a:rPr lang="en-US" sz="1600" dirty="0"/>
                <a:t>EBS Volume</a:t>
              </a:r>
            </a:p>
          </p:txBody>
        </p:sp>
      </p:grpSp>
      <p:sp>
        <p:nvSpPr>
          <p:cNvPr id="11" name="TextBox 10">
            <a:extLst>
              <a:ext uri="{FF2B5EF4-FFF2-40B4-BE49-F238E27FC236}">
                <a16:creationId xmlns:a16="http://schemas.microsoft.com/office/drawing/2014/main" id="{FFB354CC-3F71-1741-AAF3-4B19A4C222E7}"/>
              </a:ext>
            </a:extLst>
          </p:cNvPr>
          <p:cNvSpPr txBox="1"/>
          <p:nvPr/>
        </p:nvSpPr>
        <p:spPr>
          <a:xfrm>
            <a:off x="681486" y="4311618"/>
            <a:ext cx="1947338" cy="461665"/>
          </a:xfrm>
          <a:prstGeom prst="rect">
            <a:avLst/>
          </a:prstGeom>
          <a:noFill/>
        </p:spPr>
        <p:txBody>
          <a:bodyPr wrap="square" rtlCol="0">
            <a:spAutoFit/>
          </a:bodyPr>
          <a:lstStyle/>
          <a:p>
            <a:pPr>
              <a:spcBef>
                <a:spcPts val="1800"/>
              </a:spcBef>
            </a:pPr>
            <a:r>
              <a:rPr lang="en-US" sz="24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tuner.fit</a:t>
            </a: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Connection Line">
            <a:extLst>
              <a:ext uri="{FF2B5EF4-FFF2-40B4-BE49-F238E27FC236}">
                <a16:creationId xmlns:a16="http://schemas.microsoft.com/office/drawing/2014/main" id="{9B38CCC4-EBDD-7D45-A39B-5DD30E3C4EB9}"/>
              </a:ext>
            </a:extLst>
          </p:cNvPr>
          <p:cNvSpPr/>
          <p:nvPr/>
        </p:nvSpPr>
        <p:spPr>
          <a:xfrm rot="10800000" flipV="1">
            <a:off x="2908377" y="5376334"/>
            <a:ext cx="1180893" cy="59908"/>
          </a:xfrm>
          <a:custGeom>
            <a:avLst/>
            <a:gdLst/>
            <a:ahLst/>
            <a:cxnLst>
              <a:cxn ang="0">
                <a:pos x="wd2" y="hd2"/>
              </a:cxn>
              <a:cxn ang="5400000">
                <a:pos x="wd2" y="hd2"/>
              </a:cxn>
              <a:cxn ang="10800000">
                <a:pos x="wd2" y="hd2"/>
              </a:cxn>
              <a:cxn ang="16200000">
                <a:pos x="wd2" y="hd2"/>
              </a:cxn>
            </a:cxnLst>
            <a:rect l="0" t="0" r="r" b="b"/>
            <a:pathLst>
              <a:path w="21600" h="16588" extrusionOk="0">
                <a:moveTo>
                  <a:pt x="21600" y="0"/>
                </a:moveTo>
                <a:cubicBezTo>
                  <a:pt x="14792" y="18734"/>
                  <a:pt x="7592" y="21600"/>
                  <a:pt x="0" y="8598"/>
                </a:cubicBezTo>
              </a:path>
            </a:pathLst>
          </a:custGeom>
          <a:ln w="63500">
            <a:solidFill>
              <a:srgbClr val="FFC000"/>
            </a:solidFill>
            <a:miter lim="400000"/>
            <a:tailEnd type="triangle"/>
          </a:ln>
        </p:spPr>
        <p:txBody>
          <a:bodyPr/>
          <a:lstStyle/>
          <a:p>
            <a:endParaRPr sz="2118" dirty="0">
              <a:solidFill>
                <a:schemeClr val="bg1"/>
              </a:solidFill>
            </a:endParaRPr>
          </a:p>
        </p:txBody>
      </p:sp>
      <p:grpSp>
        <p:nvGrpSpPr>
          <p:cNvPr id="13" name="Group 12">
            <a:extLst>
              <a:ext uri="{FF2B5EF4-FFF2-40B4-BE49-F238E27FC236}">
                <a16:creationId xmlns:a16="http://schemas.microsoft.com/office/drawing/2014/main" id="{48B9D1D9-730A-1440-A026-73E84B02E025}"/>
              </a:ext>
            </a:extLst>
          </p:cNvPr>
          <p:cNvGrpSpPr/>
          <p:nvPr/>
        </p:nvGrpSpPr>
        <p:grpSpPr>
          <a:xfrm>
            <a:off x="4402654" y="4920096"/>
            <a:ext cx="1688282" cy="1220713"/>
            <a:chOff x="522604" y="1727259"/>
            <a:chExt cx="2074480" cy="1661229"/>
          </a:xfrm>
        </p:grpSpPr>
        <p:sp>
          <p:nvSpPr>
            <p:cNvPr id="14" name="Oval 13">
              <a:extLst>
                <a:ext uri="{FF2B5EF4-FFF2-40B4-BE49-F238E27FC236}">
                  <a16:creationId xmlns:a16="http://schemas.microsoft.com/office/drawing/2014/main" id="{1F6F7266-8922-B64A-85E8-54F6B0D7B413}"/>
                </a:ext>
              </a:extLst>
            </p:cNvPr>
            <p:cNvSpPr/>
            <p:nvPr/>
          </p:nvSpPr>
          <p:spPr bwMode="auto">
            <a:xfrm>
              <a:off x="522604" y="1727259"/>
              <a:ext cx="2061223" cy="4745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355E5282-C9F1-2848-B25C-E1064F6AACF2}"/>
                </a:ext>
              </a:extLst>
            </p:cNvPr>
            <p:cNvSpPr/>
            <p:nvPr/>
          </p:nvSpPr>
          <p:spPr bwMode="auto">
            <a:xfrm>
              <a:off x="923926" y="3031888"/>
              <a:ext cx="1258578" cy="3566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FA363CAB-FC4C-6347-8CF1-4D68D41F7CE8}"/>
                </a:ext>
              </a:extLst>
            </p:cNvPr>
            <p:cNvCxnSpPr>
              <a:cxnSpLocks/>
              <a:stCxn id="14" idx="2"/>
              <a:endCxn id="15" idx="2"/>
            </p:cNvCxnSpPr>
            <p:nvPr/>
          </p:nvCxnSpPr>
          <p:spPr>
            <a:xfrm>
              <a:off x="522604" y="1964556"/>
              <a:ext cx="401322" cy="124563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292C0E-B9E7-0549-A54E-F8A9D7E36732}"/>
                </a:ext>
              </a:extLst>
            </p:cNvPr>
            <p:cNvCxnSpPr>
              <a:cxnSpLocks/>
              <a:stCxn id="14" idx="6"/>
            </p:cNvCxnSpPr>
            <p:nvPr/>
          </p:nvCxnSpPr>
          <p:spPr>
            <a:xfrm flipH="1">
              <a:off x="2114595" y="1964555"/>
              <a:ext cx="469232" cy="1256686"/>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F7F553-1D0C-A648-91C7-44BBE969B093}"/>
                </a:ext>
              </a:extLst>
            </p:cNvPr>
            <p:cNvSpPr txBox="1"/>
            <p:nvPr/>
          </p:nvSpPr>
          <p:spPr>
            <a:xfrm>
              <a:off x="850187" y="2298555"/>
              <a:ext cx="1746897" cy="636641"/>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S3 Bucket</a:t>
              </a:r>
            </a:p>
          </p:txBody>
        </p:sp>
      </p:grpSp>
      <p:sp>
        <p:nvSpPr>
          <p:cNvPr id="20" name="Rectangle 19">
            <a:extLst>
              <a:ext uri="{FF2B5EF4-FFF2-40B4-BE49-F238E27FC236}">
                <a16:creationId xmlns:a16="http://schemas.microsoft.com/office/drawing/2014/main" id="{7233DCFA-E130-394C-A5E7-E68F17D3AA3D}"/>
              </a:ext>
            </a:extLst>
          </p:cNvPr>
          <p:cNvSpPr/>
          <p:nvPr/>
        </p:nvSpPr>
        <p:spPr bwMode="auto">
          <a:xfrm>
            <a:off x="1240277" y="3132046"/>
            <a:ext cx="2003453" cy="429093"/>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73D188D-AD94-C245-94D2-EF847ECE2040}"/>
              </a:ext>
            </a:extLst>
          </p:cNvPr>
          <p:cNvSpPr/>
          <p:nvPr/>
        </p:nvSpPr>
        <p:spPr bwMode="auto">
          <a:xfrm>
            <a:off x="981852" y="3250161"/>
            <a:ext cx="2003453" cy="436925"/>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8EECD32-AD64-A341-8E95-FA07050217C5}"/>
              </a:ext>
            </a:extLst>
          </p:cNvPr>
          <p:cNvCxnSpPr>
            <a:cxnSpLocks/>
          </p:cNvCxnSpPr>
          <p:nvPr/>
        </p:nvCxnSpPr>
        <p:spPr>
          <a:xfrm flipV="1">
            <a:off x="2985306" y="3561139"/>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2F8531-7E20-5641-8707-22CB325AF73F}"/>
              </a:ext>
            </a:extLst>
          </p:cNvPr>
          <p:cNvCxnSpPr>
            <a:cxnSpLocks/>
          </p:cNvCxnSpPr>
          <p:nvPr/>
        </p:nvCxnSpPr>
        <p:spPr>
          <a:xfrm flipV="1">
            <a:off x="2985306" y="313204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D54570-9E8E-A746-AAED-5B59B200C07D}"/>
              </a:ext>
            </a:extLst>
          </p:cNvPr>
          <p:cNvCxnSpPr>
            <a:cxnSpLocks/>
          </p:cNvCxnSpPr>
          <p:nvPr/>
        </p:nvCxnSpPr>
        <p:spPr>
          <a:xfrm flipV="1">
            <a:off x="981852" y="3132045"/>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5FE6DAE-5092-AE45-8802-A4EDEA2358B1}"/>
              </a:ext>
            </a:extLst>
          </p:cNvPr>
          <p:cNvSpPr txBox="1"/>
          <p:nvPr/>
        </p:nvSpPr>
        <p:spPr>
          <a:xfrm>
            <a:off x="1386387" y="3249766"/>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26" name="Rectangle 25">
            <a:extLst>
              <a:ext uri="{FF2B5EF4-FFF2-40B4-BE49-F238E27FC236}">
                <a16:creationId xmlns:a16="http://schemas.microsoft.com/office/drawing/2014/main" id="{765BA835-9700-294A-ADB6-570CBAF7B141}"/>
              </a:ext>
            </a:extLst>
          </p:cNvPr>
          <p:cNvSpPr/>
          <p:nvPr/>
        </p:nvSpPr>
        <p:spPr bwMode="auto">
          <a:xfrm>
            <a:off x="4799651" y="3101556"/>
            <a:ext cx="2003453" cy="429093"/>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6D2D3014-F65E-7746-9EC6-954C2DE4B8D1}"/>
              </a:ext>
            </a:extLst>
          </p:cNvPr>
          <p:cNvSpPr/>
          <p:nvPr/>
        </p:nvSpPr>
        <p:spPr bwMode="auto">
          <a:xfrm>
            <a:off x="4541226" y="3219671"/>
            <a:ext cx="2003453" cy="436925"/>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A39DB0B4-0A8D-2B4D-A925-05E131AEF0D8}"/>
              </a:ext>
            </a:extLst>
          </p:cNvPr>
          <p:cNvCxnSpPr>
            <a:cxnSpLocks/>
          </p:cNvCxnSpPr>
          <p:nvPr/>
        </p:nvCxnSpPr>
        <p:spPr>
          <a:xfrm flipV="1">
            <a:off x="6544681" y="3530649"/>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ABE4E1-FE0C-7649-85B8-63337CB3FFB4}"/>
              </a:ext>
            </a:extLst>
          </p:cNvPr>
          <p:cNvCxnSpPr>
            <a:cxnSpLocks/>
          </p:cNvCxnSpPr>
          <p:nvPr/>
        </p:nvCxnSpPr>
        <p:spPr>
          <a:xfrm flipV="1">
            <a:off x="6544681" y="310155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0F14B2C-3837-884E-909A-5DA576EB708A}"/>
              </a:ext>
            </a:extLst>
          </p:cNvPr>
          <p:cNvCxnSpPr>
            <a:cxnSpLocks/>
          </p:cNvCxnSpPr>
          <p:nvPr/>
        </p:nvCxnSpPr>
        <p:spPr>
          <a:xfrm flipV="1">
            <a:off x="4541226" y="3101555"/>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303AB4B-B90A-F740-BAA8-DC61C4CD6C6E}"/>
              </a:ext>
            </a:extLst>
          </p:cNvPr>
          <p:cNvSpPr txBox="1"/>
          <p:nvPr/>
        </p:nvSpPr>
        <p:spPr>
          <a:xfrm>
            <a:off x="4945761" y="3219276"/>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32" name="Rectangle 31">
            <a:extLst>
              <a:ext uri="{FF2B5EF4-FFF2-40B4-BE49-F238E27FC236}">
                <a16:creationId xmlns:a16="http://schemas.microsoft.com/office/drawing/2014/main" id="{C301C740-BED5-1748-90A6-9CAA27A76671}"/>
              </a:ext>
            </a:extLst>
          </p:cNvPr>
          <p:cNvSpPr/>
          <p:nvPr/>
        </p:nvSpPr>
        <p:spPr bwMode="auto">
          <a:xfrm>
            <a:off x="8078299" y="3107387"/>
            <a:ext cx="2003453" cy="429093"/>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848CE35-192C-3E42-B61B-EF065BC33E24}"/>
              </a:ext>
            </a:extLst>
          </p:cNvPr>
          <p:cNvSpPr/>
          <p:nvPr/>
        </p:nvSpPr>
        <p:spPr bwMode="auto">
          <a:xfrm>
            <a:off x="7819874" y="3225502"/>
            <a:ext cx="2003453" cy="436925"/>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5EC366F3-5DE4-0F48-9D1C-E84D6B763892}"/>
              </a:ext>
            </a:extLst>
          </p:cNvPr>
          <p:cNvCxnSpPr>
            <a:cxnSpLocks/>
          </p:cNvCxnSpPr>
          <p:nvPr/>
        </p:nvCxnSpPr>
        <p:spPr>
          <a:xfrm flipV="1">
            <a:off x="9823328" y="3536480"/>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4EC4E9-B93D-3E4C-AA36-256CD95BAA35}"/>
              </a:ext>
            </a:extLst>
          </p:cNvPr>
          <p:cNvCxnSpPr>
            <a:cxnSpLocks/>
          </p:cNvCxnSpPr>
          <p:nvPr/>
        </p:nvCxnSpPr>
        <p:spPr>
          <a:xfrm flipV="1">
            <a:off x="9823328" y="310738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C83D31-48F5-274A-80B1-2CC1E72B1A83}"/>
              </a:ext>
            </a:extLst>
          </p:cNvPr>
          <p:cNvCxnSpPr>
            <a:cxnSpLocks/>
          </p:cNvCxnSpPr>
          <p:nvPr/>
        </p:nvCxnSpPr>
        <p:spPr>
          <a:xfrm flipV="1">
            <a:off x="7819874" y="3107386"/>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BCA3063-8DDD-7943-ABA2-35C16725BA4E}"/>
              </a:ext>
            </a:extLst>
          </p:cNvPr>
          <p:cNvSpPr txBox="1"/>
          <p:nvPr/>
        </p:nvSpPr>
        <p:spPr>
          <a:xfrm>
            <a:off x="8224408" y="3225107"/>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38" name="TextBox 37">
            <a:extLst>
              <a:ext uri="{FF2B5EF4-FFF2-40B4-BE49-F238E27FC236}">
                <a16:creationId xmlns:a16="http://schemas.microsoft.com/office/drawing/2014/main" id="{F2D5D826-DD9B-8542-BB2B-00C9C3BFD3F3}"/>
              </a:ext>
            </a:extLst>
          </p:cNvPr>
          <p:cNvSpPr txBox="1"/>
          <p:nvPr/>
        </p:nvSpPr>
        <p:spPr>
          <a:xfrm>
            <a:off x="9176402" y="4597598"/>
            <a:ext cx="2117054" cy="1177374"/>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Count</a:t>
            </a:r>
          </a:p>
          <a:p>
            <a:pPr algn="ctr">
              <a:lnSpc>
                <a:spcPct val="90000"/>
              </a:lnSpc>
              <a:spcAft>
                <a:spcPts val="1500"/>
              </a:spcAft>
            </a:pPr>
            <a:r>
              <a:rPr lang="en-US" sz="2667" dirty="0">
                <a:solidFill>
                  <a:schemeClr val="bg1"/>
                </a:solidFill>
              </a:rPr>
              <a:t>1/7</a:t>
            </a:r>
          </a:p>
        </p:txBody>
      </p:sp>
      <p:sp>
        <p:nvSpPr>
          <p:cNvPr id="39" name="Title 1">
            <a:extLst>
              <a:ext uri="{FF2B5EF4-FFF2-40B4-BE49-F238E27FC236}">
                <a16:creationId xmlns:a16="http://schemas.microsoft.com/office/drawing/2014/main" id="{B22EFE45-5F63-6E47-9FD0-8EF8FFE06203}"/>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sp>
        <p:nvSpPr>
          <p:cNvPr id="40" name="Rounded Rectangle 39">
            <a:extLst>
              <a:ext uri="{FF2B5EF4-FFF2-40B4-BE49-F238E27FC236}">
                <a16:creationId xmlns:a16="http://schemas.microsoft.com/office/drawing/2014/main" id="{608E6AFA-223E-414F-BCD1-52A7A50D1E6C}"/>
              </a:ext>
            </a:extLst>
          </p:cNvPr>
          <p:cNvSpPr/>
          <p:nvPr/>
        </p:nvSpPr>
        <p:spPr>
          <a:xfrm rot="16200000">
            <a:off x="1448484" y="1989198"/>
            <a:ext cx="1302938" cy="2849010"/>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tx1"/>
              </a:solidFill>
            </a:endParaRPr>
          </a:p>
        </p:txBody>
      </p:sp>
      <p:sp>
        <p:nvSpPr>
          <p:cNvPr id="41" name="TextBox 40">
            <a:extLst>
              <a:ext uri="{FF2B5EF4-FFF2-40B4-BE49-F238E27FC236}">
                <a16:creationId xmlns:a16="http://schemas.microsoft.com/office/drawing/2014/main" id="{6FE2F300-AEA2-CF45-801C-16C91C9FB451}"/>
              </a:ext>
            </a:extLst>
          </p:cNvPr>
          <p:cNvSpPr txBox="1"/>
          <p:nvPr/>
        </p:nvSpPr>
        <p:spPr>
          <a:xfrm>
            <a:off x="10076951" y="2938787"/>
            <a:ext cx="1881728" cy="830997"/>
          </a:xfrm>
          <a:prstGeom prst="rect">
            <a:avLst/>
          </a:prstGeom>
          <a:noFill/>
        </p:spPr>
        <p:txBody>
          <a:bodyPr wrap="square" rtlCol="0">
            <a:spAutoFit/>
          </a:bodyPr>
          <a:lstStyle/>
          <a:p>
            <a:pPr algn="ctr">
              <a:spcBef>
                <a:spcPts val="1800"/>
              </a:spcBef>
            </a:pPr>
            <a:r>
              <a:rPr lang="en-US" sz="2400" dirty="0">
                <a:solidFill>
                  <a:schemeClr val="bg1"/>
                </a:solidFill>
                <a:latin typeface="Relative Medium" panose="02000506040000020004" pitchFamily="2" charset="77"/>
              </a:rPr>
              <a:t>Docker Containers</a:t>
            </a:r>
          </a:p>
        </p:txBody>
      </p:sp>
      <p:sp>
        <p:nvSpPr>
          <p:cNvPr id="42" name="Rounded Rectangle 41">
            <a:extLst>
              <a:ext uri="{FF2B5EF4-FFF2-40B4-BE49-F238E27FC236}">
                <a16:creationId xmlns:a16="http://schemas.microsoft.com/office/drawing/2014/main" id="{B4E85787-9201-1B44-AFB0-4A12AE65169F}"/>
              </a:ext>
            </a:extLst>
          </p:cNvPr>
          <p:cNvSpPr/>
          <p:nvPr/>
        </p:nvSpPr>
        <p:spPr>
          <a:xfrm rot="16200000">
            <a:off x="5055999" y="1922088"/>
            <a:ext cx="1302938" cy="2849010"/>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tx1"/>
              </a:solidFill>
            </a:endParaRPr>
          </a:p>
        </p:txBody>
      </p:sp>
      <p:sp>
        <p:nvSpPr>
          <p:cNvPr id="43" name="Rounded Rectangle 42">
            <a:extLst>
              <a:ext uri="{FF2B5EF4-FFF2-40B4-BE49-F238E27FC236}">
                <a16:creationId xmlns:a16="http://schemas.microsoft.com/office/drawing/2014/main" id="{D11EF3FE-D01F-CF40-81F8-7AE4FE584EE5}"/>
              </a:ext>
            </a:extLst>
          </p:cNvPr>
          <p:cNvSpPr/>
          <p:nvPr/>
        </p:nvSpPr>
        <p:spPr>
          <a:xfrm rot="16200000">
            <a:off x="9138560" y="1182743"/>
            <a:ext cx="1302938" cy="4327698"/>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endParaRPr>
          </a:p>
        </p:txBody>
      </p:sp>
      <p:sp>
        <p:nvSpPr>
          <p:cNvPr id="44" name="Line">
            <a:extLst>
              <a:ext uri="{FF2B5EF4-FFF2-40B4-BE49-F238E27FC236}">
                <a16:creationId xmlns:a16="http://schemas.microsoft.com/office/drawing/2014/main" id="{187DBFD2-563A-BD4C-B901-EF5FB6DD4CF9}"/>
              </a:ext>
            </a:extLst>
          </p:cNvPr>
          <p:cNvSpPr/>
          <p:nvPr/>
        </p:nvSpPr>
        <p:spPr>
          <a:xfrm flipH="1" flipV="1">
            <a:off x="3243731" y="4239543"/>
            <a:ext cx="845539" cy="632758"/>
          </a:xfrm>
          <a:prstGeom prst="line">
            <a:avLst/>
          </a:prstGeom>
          <a:ln w="63500">
            <a:solidFill>
              <a:srgbClr val="FFC000"/>
            </a:solidFill>
            <a:miter lim="400000"/>
            <a:tailEnd type="triangle"/>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solidFill>
                <a:schemeClr val="bg1"/>
              </a:solidFill>
            </a:endParaRPr>
          </a:p>
        </p:txBody>
      </p:sp>
      <p:sp>
        <p:nvSpPr>
          <p:cNvPr id="45" name="Line">
            <a:extLst>
              <a:ext uri="{FF2B5EF4-FFF2-40B4-BE49-F238E27FC236}">
                <a16:creationId xmlns:a16="http://schemas.microsoft.com/office/drawing/2014/main" id="{68780ADD-B5B7-A248-8AB9-792ADFB2C6D2}"/>
              </a:ext>
            </a:extLst>
          </p:cNvPr>
          <p:cNvSpPr/>
          <p:nvPr/>
        </p:nvSpPr>
        <p:spPr>
          <a:xfrm flipV="1">
            <a:off x="6090937" y="4239541"/>
            <a:ext cx="1211563" cy="632760"/>
          </a:xfrm>
          <a:prstGeom prst="line">
            <a:avLst/>
          </a:prstGeom>
          <a:ln w="63500">
            <a:solidFill>
              <a:srgbClr val="FFC000"/>
            </a:solidFill>
            <a:miter lim="400000"/>
            <a:tailEnd type="triangle"/>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solidFill>
                <a:schemeClr val="bg1"/>
              </a:solidFill>
            </a:endParaRPr>
          </a:p>
        </p:txBody>
      </p:sp>
      <p:sp>
        <p:nvSpPr>
          <p:cNvPr id="46" name="Line">
            <a:extLst>
              <a:ext uri="{FF2B5EF4-FFF2-40B4-BE49-F238E27FC236}">
                <a16:creationId xmlns:a16="http://schemas.microsoft.com/office/drawing/2014/main" id="{77560706-EADC-EE4F-97D5-F44E2594D353}"/>
              </a:ext>
            </a:extLst>
          </p:cNvPr>
          <p:cNvSpPr/>
          <p:nvPr/>
        </p:nvSpPr>
        <p:spPr>
          <a:xfrm flipV="1">
            <a:off x="5382745" y="4115782"/>
            <a:ext cx="1" cy="633699"/>
          </a:xfrm>
          <a:prstGeom prst="line">
            <a:avLst/>
          </a:prstGeom>
          <a:ln w="63500">
            <a:solidFill>
              <a:srgbClr val="FFC000"/>
            </a:solidFill>
            <a:miter lim="400000"/>
            <a:tailEnd type="triangle"/>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solidFill>
                <a:schemeClr val="bg1"/>
              </a:solidFill>
            </a:endParaRPr>
          </a:p>
        </p:txBody>
      </p:sp>
      <p:sp>
        <p:nvSpPr>
          <p:cNvPr id="53" name="TextBox 52">
            <a:extLst>
              <a:ext uri="{FF2B5EF4-FFF2-40B4-BE49-F238E27FC236}">
                <a16:creationId xmlns:a16="http://schemas.microsoft.com/office/drawing/2014/main" id="{A8DA84AE-D480-184D-A7AF-511E1A749A6E}"/>
              </a:ext>
            </a:extLst>
          </p:cNvPr>
          <p:cNvSpPr txBox="1"/>
          <p:nvPr/>
        </p:nvSpPr>
        <p:spPr>
          <a:xfrm>
            <a:off x="4358631" y="1019348"/>
            <a:ext cx="1505156" cy="1084784"/>
          </a:xfrm>
          <a:prstGeom prst="rect">
            <a:avLst/>
          </a:prstGeom>
          <a:noFill/>
        </p:spPr>
        <p:txBody>
          <a:bodyPr wrap="none" lIns="152400" tIns="121920" rIns="152400" bIns="121920" rtlCol="0">
            <a:spAutoFit/>
          </a:bodyPr>
          <a:lstStyle/>
          <a:p>
            <a:pPr>
              <a:lnSpc>
                <a:spcPct val="90000"/>
              </a:lnSpc>
              <a:spcAft>
                <a:spcPts val="1500"/>
              </a:spcAft>
            </a:pPr>
            <a:r>
              <a:rPr lang="en-US" sz="2333" dirty="0">
                <a:solidFill>
                  <a:schemeClr val="bg1"/>
                </a:solidFill>
              </a:rPr>
              <a:t>Bayesian</a:t>
            </a:r>
          </a:p>
          <a:p>
            <a:pPr>
              <a:lnSpc>
                <a:spcPct val="90000"/>
              </a:lnSpc>
              <a:spcAft>
                <a:spcPts val="1500"/>
              </a:spcAft>
            </a:pPr>
            <a:r>
              <a:rPr lang="en-US" sz="2333" dirty="0">
                <a:solidFill>
                  <a:schemeClr val="bg1"/>
                </a:solidFill>
              </a:rPr>
              <a:t>Optimizer</a:t>
            </a:r>
          </a:p>
        </p:txBody>
      </p:sp>
      <p:sp>
        <p:nvSpPr>
          <p:cNvPr id="54" name="Line">
            <a:extLst>
              <a:ext uri="{FF2B5EF4-FFF2-40B4-BE49-F238E27FC236}">
                <a16:creationId xmlns:a16="http://schemas.microsoft.com/office/drawing/2014/main" id="{9E4DDBFD-AE84-014A-B7DC-4D8E955CE142}"/>
              </a:ext>
            </a:extLst>
          </p:cNvPr>
          <p:cNvSpPr/>
          <p:nvPr/>
        </p:nvSpPr>
        <p:spPr>
          <a:xfrm flipV="1">
            <a:off x="1940713" y="1740235"/>
            <a:ext cx="1308500" cy="710336"/>
          </a:xfrm>
          <a:prstGeom prst="line">
            <a:avLst/>
          </a:prstGeom>
          <a:ln w="63500">
            <a:solidFill>
              <a:srgbClr val="00B0F0"/>
            </a:solidFill>
            <a:miter lim="400000"/>
            <a:tailEnd type="triangle"/>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solidFill>
                <a:schemeClr val="bg1"/>
              </a:solidFill>
            </a:endParaRPr>
          </a:p>
        </p:txBody>
      </p:sp>
      <p:sp>
        <p:nvSpPr>
          <p:cNvPr id="56" name="Line">
            <a:extLst>
              <a:ext uri="{FF2B5EF4-FFF2-40B4-BE49-F238E27FC236}">
                <a16:creationId xmlns:a16="http://schemas.microsoft.com/office/drawing/2014/main" id="{3A4D4358-4C08-134B-A5EF-A4EA0FDA33A5}"/>
              </a:ext>
            </a:extLst>
          </p:cNvPr>
          <p:cNvSpPr/>
          <p:nvPr/>
        </p:nvSpPr>
        <p:spPr>
          <a:xfrm flipH="1" flipV="1">
            <a:off x="7813372" y="1582546"/>
            <a:ext cx="1092436" cy="683987"/>
          </a:xfrm>
          <a:prstGeom prst="line">
            <a:avLst/>
          </a:prstGeom>
          <a:ln w="63500">
            <a:solidFill>
              <a:srgbClr val="00B0F0"/>
            </a:solidFill>
            <a:miter lim="400000"/>
            <a:tailEnd type="triangle"/>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solidFill>
                <a:schemeClr val="bg1"/>
              </a:solidFill>
            </a:endParaRPr>
          </a:p>
        </p:txBody>
      </p:sp>
      <p:pic>
        <p:nvPicPr>
          <p:cNvPr id="57" name="Graphic 1">
            <a:extLst>
              <a:ext uri="{FF2B5EF4-FFF2-40B4-BE49-F238E27FC236}">
                <a16:creationId xmlns:a16="http://schemas.microsoft.com/office/drawing/2014/main" id="{F3C2E3DD-EB91-D644-8398-30C115A95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0690" y="1110698"/>
            <a:ext cx="806883" cy="823022"/>
          </a:xfrm>
          <a:prstGeom prst="rect">
            <a:avLst/>
          </a:prstGeom>
        </p:spPr>
      </p:pic>
      <p:sp>
        <p:nvSpPr>
          <p:cNvPr id="58" name="Line">
            <a:extLst>
              <a:ext uri="{FF2B5EF4-FFF2-40B4-BE49-F238E27FC236}">
                <a16:creationId xmlns:a16="http://schemas.microsoft.com/office/drawing/2014/main" id="{BE9D5A43-37B5-BC4E-B539-606BCA777A75}"/>
              </a:ext>
            </a:extLst>
          </p:cNvPr>
          <p:cNvSpPr/>
          <p:nvPr/>
        </p:nvSpPr>
        <p:spPr>
          <a:xfrm flipH="1" flipV="1">
            <a:off x="5518052" y="2155338"/>
            <a:ext cx="2577" cy="380718"/>
          </a:xfrm>
          <a:prstGeom prst="line">
            <a:avLst/>
          </a:prstGeom>
          <a:ln w="63500">
            <a:solidFill>
              <a:srgbClr val="00B0F0"/>
            </a:solidFill>
            <a:miter lim="400000"/>
            <a:tailEnd type="triangle"/>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solidFill>
                <a:schemeClr val="bg1"/>
              </a:solidFill>
            </a:endParaRPr>
          </a:p>
        </p:txBody>
      </p:sp>
      <p:sp>
        <p:nvSpPr>
          <p:cNvPr id="60" name="Rectangle 59">
            <a:extLst>
              <a:ext uri="{FF2B5EF4-FFF2-40B4-BE49-F238E27FC236}">
                <a16:creationId xmlns:a16="http://schemas.microsoft.com/office/drawing/2014/main" id="{087E2ADB-69C1-7B40-BE9F-BD64103B6660}"/>
              </a:ext>
            </a:extLst>
          </p:cNvPr>
          <p:cNvSpPr/>
          <p:nvPr/>
        </p:nvSpPr>
        <p:spPr bwMode="auto">
          <a:xfrm>
            <a:off x="4015520" y="939286"/>
            <a:ext cx="3365500" cy="1230273"/>
          </a:xfrm>
          <a:prstGeom prst="rect">
            <a:avLst/>
          </a:pr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687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5" grpId="0"/>
      <p:bldP spid="26" grpId="0" animBg="1"/>
      <p:bldP spid="27" grpId="0" animBg="1"/>
      <p:bldP spid="31" grpId="0"/>
      <p:bldP spid="32" grpId="0" animBg="1"/>
      <p:bldP spid="33" grpId="0" animBg="1"/>
      <p:bldP spid="37" grpId="0"/>
      <p:bldP spid="38" grpId="0"/>
      <p:bldP spid="40" grpId="0" animBg="1"/>
      <p:bldP spid="41" grpId="0"/>
      <p:bldP spid="42" grpId="0" animBg="1"/>
      <p:bldP spid="43" grpId="0" animBg="1"/>
      <p:bldP spid="44" grpId="0" animBg="1"/>
      <p:bldP spid="45" grpId="0" animBg="1"/>
      <p:bldP spid="46" grpId="0" animBg="1"/>
      <p:bldP spid="53" grpId="0"/>
      <p:bldP spid="54" grpId="0" animBg="1"/>
      <p:bldP spid="56" grpId="0" animBg="1"/>
      <p:bldP spid="58"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30DC1B-D664-A948-904A-EE977BAF83AC}"/>
              </a:ext>
            </a:extLst>
          </p:cNvPr>
          <p:cNvPicPr>
            <a:picLocks noChangeAspect="1"/>
          </p:cNvPicPr>
          <p:nvPr/>
        </p:nvPicPr>
        <p:blipFill>
          <a:blip r:embed="rId2"/>
          <a:stretch>
            <a:fillRect/>
          </a:stretch>
        </p:blipFill>
        <p:spPr>
          <a:xfrm>
            <a:off x="0" y="13807"/>
            <a:ext cx="12192000" cy="6830386"/>
          </a:xfrm>
          <a:prstGeom prst="rect">
            <a:avLst/>
          </a:prstGeom>
        </p:spPr>
      </p:pic>
      <p:sp>
        <p:nvSpPr>
          <p:cNvPr id="2" name="TextBox 1">
            <a:extLst>
              <a:ext uri="{FF2B5EF4-FFF2-40B4-BE49-F238E27FC236}">
                <a16:creationId xmlns:a16="http://schemas.microsoft.com/office/drawing/2014/main" id="{D7D68EB0-B201-B34E-82C5-4088504D4273}"/>
              </a:ext>
            </a:extLst>
          </p:cNvPr>
          <p:cNvSpPr txBox="1"/>
          <p:nvPr/>
        </p:nvSpPr>
        <p:spPr>
          <a:xfrm>
            <a:off x="3073705" y="231355"/>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pic>
        <p:nvPicPr>
          <p:cNvPr id="4" name="Picture 3">
            <a:extLst>
              <a:ext uri="{FF2B5EF4-FFF2-40B4-BE49-F238E27FC236}">
                <a16:creationId xmlns:a16="http://schemas.microsoft.com/office/drawing/2014/main" id="{033EF35B-5EFB-8847-841E-97085E0F0D94}"/>
              </a:ext>
            </a:extLst>
          </p:cNvPr>
          <p:cNvPicPr>
            <a:picLocks noChangeAspect="1"/>
          </p:cNvPicPr>
          <p:nvPr/>
        </p:nvPicPr>
        <p:blipFill>
          <a:blip r:embed="rId3"/>
          <a:stretch>
            <a:fillRect/>
          </a:stretch>
        </p:blipFill>
        <p:spPr>
          <a:xfrm>
            <a:off x="2245568" y="1255921"/>
            <a:ext cx="4217740" cy="5248951"/>
          </a:xfrm>
          <a:prstGeom prst="rect">
            <a:avLst/>
          </a:prstGeom>
        </p:spPr>
      </p:pic>
      <p:sp>
        <p:nvSpPr>
          <p:cNvPr id="5" name="TextBox 4">
            <a:extLst>
              <a:ext uri="{FF2B5EF4-FFF2-40B4-BE49-F238E27FC236}">
                <a16:creationId xmlns:a16="http://schemas.microsoft.com/office/drawing/2014/main" id="{9236DCDF-C84C-B847-B637-AE35407E2FC9}"/>
              </a:ext>
            </a:extLst>
          </p:cNvPr>
          <p:cNvSpPr txBox="1"/>
          <p:nvPr/>
        </p:nvSpPr>
        <p:spPr>
          <a:xfrm>
            <a:off x="7524521" y="3139807"/>
            <a:ext cx="3063659" cy="461665"/>
          </a:xfrm>
          <a:prstGeom prst="rect">
            <a:avLst/>
          </a:prstGeom>
          <a:noFill/>
        </p:spPr>
        <p:txBody>
          <a:bodyPr wrap="none" rtlCol="0">
            <a:spAutoFit/>
          </a:bodyPr>
          <a:lstStyle/>
          <a:p>
            <a:pPr algn="l">
              <a:spcBef>
                <a:spcPts val="1800"/>
              </a:spcBef>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The Lovelace Critique</a:t>
            </a:r>
          </a:p>
        </p:txBody>
      </p:sp>
    </p:spTree>
    <p:extLst>
      <p:ext uri="{BB962C8B-B14F-4D97-AF65-F5344CB8AC3E}">
        <p14:creationId xmlns:p14="http://schemas.microsoft.com/office/powerpoint/2010/main" val="3828389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86CA-F85D-E146-9F8A-6BE037147B2D}"/>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sp>
        <p:nvSpPr>
          <p:cNvPr id="3" name="TextBox 2">
            <a:extLst>
              <a:ext uri="{FF2B5EF4-FFF2-40B4-BE49-F238E27FC236}">
                <a16:creationId xmlns:a16="http://schemas.microsoft.com/office/drawing/2014/main" id="{726359AA-C0F5-DD44-B43A-D372462BDE50}"/>
              </a:ext>
            </a:extLst>
          </p:cNvPr>
          <p:cNvSpPr txBox="1"/>
          <p:nvPr/>
        </p:nvSpPr>
        <p:spPr>
          <a:xfrm>
            <a:off x="8620906" y="5182527"/>
            <a:ext cx="2117054" cy="1177374"/>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Count</a:t>
            </a:r>
          </a:p>
          <a:p>
            <a:pPr algn="ctr">
              <a:lnSpc>
                <a:spcPct val="90000"/>
              </a:lnSpc>
              <a:spcAft>
                <a:spcPts val="1500"/>
              </a:spcAft>
            </a:pPr>
            <a:r>
              <a:rPr lang="en-US" sz="2667" dirty="0">
                <a:solidFill>
                  <a:schemeClr val="bg1"/>
                </a:solidFill>
              </a:rPr>
              <a:t>2/7</a:t>
            </a:r>
          </a:p>
        </p:txBody>
      </p:sp>
      <p:sp>
        <p:nvSpPr>
          <p:cNvPr id="4" name="TextBox 3">
            <a:extLst>
              <a:ext uri="{FF2B5EF4-FFF2-40B4-BE49-F238E27FC236}">
                <a16:creationId xmlns:a16="http://schemas.microsoft.com/office/drawing/2014/main" id="{575BDAE1-624E-4241-8505-637035AC7915}"/>
              </a:ext>
            </a:extLst>
          </p:cNvPr>
          <p:cNvSpPr txBox="1"/>
          <p:nvPr/>
        </p:nvSpPr>
        <p:spPr>
          <a:xfrm>
            <a:off x="4358631" y="1019348"/>
            <a:ext cx="1505156" cy="1084784"/>
          </a:xfrm>
          <a:prstGeom prst="rect">
            <a:avLst/>
          </a:prstGeom>
          <a:noFill/>
        </p:spPr>
        <p:txBody>
          <a:bodyPr wrap="none" lIns="152400" tIns="121920" rIns="152400" bIns="121920" rtlCol="0">
            <a:spAutoFit/>
          </a:bodyPr>
          <a:lstStyle/>
          <a:p>
            <a:pPr>
              <a:lnSpc>
                <a:spcPct val="90000"/>
              </a:lnSpc>
              <a:spcAft>
                <a:spcPts val="1500"/>
              </a:spcAft>
            </a:pPr>
            <a:r>
              <a:rPr lang="en-US" sz="2333" dirty="0">
                <a:solidFill>
                  <a:schemeClr val="bg1"/>
                </a:solidFill>
              </a:rPr>
              <a:t>Bayesian</a:t>
            </a:r>
          </a:p>
          <a:p>
            <a:pPr>
              <a:lnSpc>
                <a:spcPct val="90000"/>
              </a:lnSpc>
              <a:spcAft>
                <a:spcPts val="1500"/>
              </a:spcAft>
            </a:pPr>
            <a:r>
              <a:rPr lang="en-US" sz="2333" dirty="0">
                <a:solidFill>
                  <a:schemeClr val="bg1"/>
                </a:solidFill>
              </a:rPr>
              <a:t>Optimizer</a:t>
            </a:r>
          </a:p>
        </p:txBody>
      </p:sp>
      <p:pic>
        <p:nvPicPr>
          <p:cNvPr id="5" name="Graphic 1">
            <a:extLst>
              <a:ext uri="{FF2B5EF4-FFF2-40B4-BE49-F238E27FC236}">
                <a16:creationId xmlns:a16="http://schemas.microsoft.com/office/drawing/2014/main" id="{11480543-C149-5840-979E-E45D5E65E3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0690" y="1110698"/>
            <a:ext cx="806883" cy="823022"/>
          </a:xfrm>
          <a:prstGeom prst="rect">
            <a:avLst/>
          </a:prstGeom>
        </p:spPr>
      </p:pic>
      <p:sp>
        <p:nvSpPr>
          <p:cNvPr id="6" name="Rectangle 5">
            <a:extLst>
              <a:ext uri="{FF2B5EF4-FFF2-40B4-BE49-F238E27FC236}">
                <a16:creationId xmlns:a16="http://schemas.microsoft.com/office/drawing/2014/main" id="{BE402AE6-7E69-E54A-B342-48030BFECFA5}"/>
              </a:ext>
            </a:extLst>
          </p:cNvPr>
          <p:cNvSpPr/>
          <p:nvPr/>
        </p:nvSpPr>
        <p:spPr bwMode="auto">
          <a:xfrm>
            <a:off x="4015520" y="923411"/>
            <a:ext cx="3365500" cy="1230273"/>
          </a:xfrm>
          <a:prstGeom prst="rect">
            <a:avLst/>
          </a:prstGeom>
          <a:noFill/>
          <a:ln w="762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Line">
            <a:extLst>
              <a:ext uri="{FF2B5EF4-FFF2-40B4-BE49-F238E27FC236}">
                <a16:creationId xmlns:a16="http://schemas.microsoft.com/office/drawing/2014/main" id="{B3D545A8-7525-B44C-98A5-86D00FE7D593}"/>
              </a:ext>
            </a:extLst>
          </p:cNvPr>
          <p:cNvSpPr/>
          <p:nvPr/>
        </p:nvSpPr>
        <p:spPr>
          <a:xfrm flipV="1">
            <a:off x="1940713" y="1740235"/>
            <a:ext cx="1308500" cy="710336"/>
          </a:xfrm>
          <a:prstGeom prst="line">
            <a:avLst/>
          </a:prstGeom>
          <a:ln w="63500">
            <a:solidFill>
              <a:srgbClr val="00B0F0"/>
            </a:solidFill>
            <a:miter lim="400000"/>
            <a:headEnd type="triangle" w="med" len="med"/>
            <a:tailEnd type="none" w="med" len="med"/>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p>
        </p:txBody>
      </p:sp>
      <p:sp>
        <p:nvSpPr>
          <p:cNvPr id="8" name="Line">
            <a:extLst>
              <a:ext uri="{FF2B5EF4-FFF2-40B4-BE49-F238E27FC236}">
                <a16:creationId xmlns:a16="http://schemas.microsoft.com/office/drawing/2014/main" id="{6AB753C1-B45B-C342-BF23-0A4B5C1DD639}"/>
              </a:ext>
            </a:extLst>
          </p:cNvPr>
          <p:cNvSpPr/>
          <p:nvPr/>
        </p:nvSpPr>
        <p:spPr>
          <a:xfrm flipH="1" flipV="1">
            <a:off x="7813372" y="1582546"/>
            <a:ext cx="1092436" cy="683987"/>
          </a:xfrm>
          <a:prstGeom prst="line">
            <a:avLst/>
          </a:prstGeom>
          <a:ln w="63500">
            <a:solidFill>
              <a:srgbClr val="00B0F0"/>
            </a:solidFill>
            <a:miter lim="400000"/>
            <a:headEnd type="triangle" w="med" len="med"/>
            <a:tailEnd type="none" w="med" len="med"/>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p>
        </p:txBody>
      </p:sp>
      <p:sp>
        <p:nvSpPr>
          <p:cNvPr id="9" name="Line">
            <a:extLst>
              <a:ext uri="{FF2B5EF4-FFF2-40B4-BE49-F238E27FC236}">
                <a16:creationId xmlns:a16="http://schemas.microsoft.com/office/drawing/2014/main" id="{389774A1-84F8-3543-A180-4B3A01A52DB9}"/>
              </a:ext>
            </a:extLst>
          </p:cNvPr>
          <p:cNvSpPr/>
          <p:nvPr/>
        </p:nvSpPr>
        <p:spPr>
          <a:xfrm flipH="1" flipV="1">
            <a:off x="5518052" y="2155337"/>
            <a:ext cx="22323" cy="413838"/>
          </a:xfrm>
          <a:prstGeom prst="line">
            <a:avLst/>
          </a:prstGeom>
          <a:ln w="63500">
            <a:solidFill>
              <a:srgbClr val="00B0F0"/>
            </a:solidFill>
            <a:miter lim="400000"/>
            <a:headEnd type="triangle" w="med" len="med"/>
            <a:tailEnd type="none" w="med" len="med"/>
          </a:ln>
        </p:spPr>
        <p:txBody>
          <a:bodyPr lIns="50800" tIns="50800" rIns="50800" bIns="50800" anchor="ctr"/>
          <a:lstStyle/>
          <a:p>
            <a:pPr algn="ctr">
              <a:defRPr sz="3200" spc="0">
                <a:solidFill>
                  <a:srgbClr val="FFFFFF"/>
                </a:solidFill>
                <a:latin typeface="Helvetica Neue Medium"/>
                <a:ea typeface="Helvetica Neue Medium"/>
                <a:cs typeface="Helvetica Neue Medium"/>
                <a:sym typeface="Helvetica Neue Medium"/>
              </a:defRPr>
            </a:pPr>
            <a:endParaRPr sz="3200" dirty="0"/>
          </a:p>
        </p:txBody>
      </p:sp>
      <p:sp>
        <p:nvSpPr>
          <p:cNvPr id="10" name="Rectangle 9">
            <a:extLst>
              <a:ext uri="{FF2B5EF4-FFF2-40B4-BE49-F238E27FC236}">
                <a16:creationId xmlns:a16="http://schemas.microsoft.com/office/drawing/2014/main" id="{3C6AF218-D476-6842-B531-E6E618A360F5}"/>
              </a:ext>
            </a:extLst>
          </p:cNvPr>
          <p:cNvSpPr/>
          <p:nvPr/>
        </p:nvSpPr>
        <p:spPr bwMode="auto">
          <a:xfrm>
            <a:off x="1240277" y="3132046"/>
            <a:ext cx="2003453" cy="429093"/>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76BF565-B0ED-0941-9ED6-F0BEECB4D7F3}"/>
              </a:ext>
            </a:extLst>
          </p:cNvPr>
          <p:cNvSpPr/>
          <p:nvPr/>
        </p:nvSpPr>
        <p:spPr bwMode="auto">
          <a:xfrm>
            <a:off x="981852" y="3250161"/>
            <a:ext cx="2003453" cy="436925"/>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682336C3-5E82-0E45-8EEC-20927A6E0534}"/>
              </a:ext>
            </a:extLst>
          </p:cNvPr>
          <p:cNvCxnSpPr>
            <a:cxnSpLocks/>
          </p:cNvCxnSpPr>
          <p:nvPr/>
        </p:nvCxnSpPr>
        <p:spPr>
          <a:xfrm flipV="1">
            <a:off x="2985306" y="3561139"/>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32EDDB-0D55-C040-B5C4-A5C49BD86EA4}"/>
              </a:ext>
            </a:extLst>
          </p:cNvPr>
          <p:cNvCxnSpPr>
            <a:cxnSpLocks/>
          </p:cNvCxnSpPr>
          <p:nvPr/>
        </p:nvCxnSpPr>
        <p:spPr>
          <a:xfrm flipV="1">
            <a:off x="2985306" y="313204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970F72-DCB1-504D-ADD5-BE349FE8D3CD}"/>
              </a:ext>
            </a:extLst>
          </p:cNvPr>
          <p:cNvCxnSpPr>
            <a:cxnSpLocks/>
          </p:cNvCxnSpPr>
          <p:nvPr/>
        </p:nvCxnSpPr>
        <p:spPr>
          <a:xfrm flipV="1">
            <a:off x="981852" y="3132045"/>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F9B156-2C84-AC4E-8643-592B778AB66D}"/>
              </a:ext>
            </a:extLst>
          </p:cNvPr>
          <p:cNvSpPr txBox="1"/>
          <p:nvPr/>
        </p:nvSpPr>
        <p:spPr>
          <a:xfrm>
            <a:off x="1386387" y="3249766"/>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16" name="Rectangle 15">
            <a:extLst>
              <a:ext uri="{FF2B5EF4-FFF2-40B4-BE49-F238E27FC236}">
                <a16:creationId xmlns:a16="http://schemas.microsoft.com/office/drawing/2014/main" id="{3EFD01AE-D06F-144D-8AC7-3507F9FAA78B}"/>
              </a:ext>
            </a:extLst>
          </p:cNvPr>
          <p:cNvSpPr/>
          <p:nvPr/>
        </p:nvSpPr>
        <p:spPr bwMode="auto">
          <a:xfrm>
            <a:off x="4799651" y="3101556"/>
            <a:ext cx="2003453" cy="429093"/>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6CA3C14-E07C-434D-B49A-747C2D44E578}"/>
              </a:ext>
            </a:extLst>
          </p:cNvPr>
          <p:cNvSpPr/>
          <p:nvPr/>
        </p:nvSpPr>
        <p:spPr bwMode="auto">
          <a:xfrm>
            <a:off x="4541226" y="3219671"/>
            <a:ext cx="2003453" cy="436925"/>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D3024872-4E15-FD44-91AB-9542883C2388}"/>
              </a:ext>
            </a:extLst>
          </p:cNvPr>
          <p:cNvCxnSpPr>
            <a:cxnSpLocks/>
          </p:cNvCxnSpPr>
          <p:nvPr/>
        </p:nvCxnSpPr>
        <p:spPr>
          <a:xfrm flipV="1">
            <a:off x="6544681" y="3530649"/>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08C7E5-72D0-6C41-BCF7-6BC64D4B04CE}"/>
              </a:ext>
            </a:extLst>
          </p:cNvPr>
          <p:cNvCxnSpPr>
            <a:cxnSpLocks/>
          </p:cNvCxnSpPr>
          <p:nvPr/>
        </p:nvCxnSpPr>
        <p:spPr>
          <a:xfrm flipV="1">
            <a:off x="6544681" y="310155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CB475C-8AF2-C449-81F4-3328A36A2102}"/>
              </a:ext>
            </a:extLst>
          </p:cNvPr>
          <p:cNvCxnSpPr>
            <a:cxnSpLocks/>
          </p:cNvCxnSpPr>
          <p:nvPr/>
        </p:nvCxnSpPr>
        <p:spPr>
          <a:xfrm flipV="1">
            <a:off x="4541226" y="3101555"/>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403DFF6-6C20-1440-838B-219053FDC13C}"/>
              </a:ext>
            </a:extLst>
          </p:cNvPr>
          <p:cNvSpPr txBox="1"/>
          <p:nvPr/>
        </p:nvSpPr>
        <p:spPr>
          <a:xfrm>
            <a:off x="4945761" y="3219276"/>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22" name="Rectangle 21">
            <a:extLst>
              <a:ext uri="{FF2B5EF4-FFF2-40B4-BE49-F238E27FC236}">
                <a16:creationId xmlns:a16="http://schemas.microsoft.com/office/drawing/2014/main" id="{88C0D45E-13E9-2142-A566-B5CBD5CB2D68}"/>
              </a:ext>
            </a:extLst>
          </p:cNvPr>
          <p:cNvSpPr/>
          <p:nvPr/>
        </p:nvSpPr>
        <p:spPr bwMode="auto">
          <a:xfrm>
            <a:off x="8078299" y="3107387"/>
            <a:ext cx="2003453" cy="429093"/>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706F5EF-2F13-BB42-A5E8-6C337DB93871}"/>
              </a:ext>
            </a:extLst>
          </p:cNvPr>
          <p:cNvSpPr/>
          <p:nvPr/>
        </p:nvSpPr>
        <p:spPr bwMode="auto">
          <a:xfrm>
            <a:off x="7819874" y="3225502"/>
            <a:ext cx="2003453" cy="436925"/>
          </a:xfrm>
          <a:prstGeom prst="rect">
            <a:avLst/>
          </a:prstGeom>
          <a:solidFill>
            <a:schemeClr val="bg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DCA0C62E-CB21-4B4E-A608-B7CD3C0611F5}"/>
              </a:ext>
            </a:extLst>
          </p:cNvPr>
          <p:cNvCxnSpPr>
            <a:cxnSpLocks/>
          </p:cNvCxnSpPr>
          <p:nvPr/>
        </p:nvCxnSpPr>
        <p:spPr>
          <a:xfrm flipV="1">
            <a:off x="9823328" y="3536480"/>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2A2DF6-9824-E64A-B59F-0CB948F856E7}"/>
              </a:ext>
            </a:extLst>
          </p:cNvPr>
          <p:cNvCxnSpPr>
            <a:cxnSpLocks/>
          </p:cNvCxnSpPr>
          <p:nvPr/>
        </p:nvCxnSpPr>
        <p:spPr>
          <a:xfrm flipV="1">
            <a:off x="9823328" y="310738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17F35F-5E1B-C044-AF77-615A6EC3889C}"/>
              </a:ext>
            </a:extLst>
          </p:cNvPr>
          <p:cNvCxnSpPr>
            <a:cxnSpLocks/>
          </p:cNvCxnSpPr>
          <p:nvPr/>
        </p:nvCxnSpPr>
        <p:spPr>
          <a:xfrm flipV="1">
            <a:off x="7819874" y="3107386"/>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8861A5-B3A7-BB40-ABF3-8673A18C6D96}"/>
              </a:ext>
            </a:extLst>
          </p:cNvPr>
          <p:cNvSpPr txBox="1"/>
          <p:nvPr/>
        </p:nvSpPr>
        <p:spPr>
          <a:xfrm>
            <a:off x="8224408" y="3225107"/>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t>EC2 Instance</a:t>
            </a:r>
          </a:p>
        </p:txBody>
      </p:sp>
      <p:sp>
        <p:nvSpPr>
          <p:cNvPr id="28" name="Rounded Rectangle 27">
            <a:extLst>
              <a:ext uri="{FF2B5EF4-FFF2-40B4-BE49-F238E27FC236}">
                <a16:creationId xmlns:a16="http://schemas.microsoft.com/office/drawing/2014/main" id="{80B420A5-3D5F-5548-95D5-89407837A5A6}"/>
              </a:ext>
            </a:extLst>
          </p:cNvPr>
          <p:cNvSpPr/>
          <p:nvPr/>
        </p:nvSpPr>
        <p:spPr>
          <a:xfrm rot="16200000">
            <a:off x="1448484" y="1989198"/>
            <a:ext cx="1302938" cy="2849010"/>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tx1"/>
              </a:solidFill>
            </a:endParaRPr>
          </a:p>
        </p:txBody>
      </p:sp>
      <p:sp>
        <p:nvSpPr>
          <p:cNvPr id="29" name="TextBox 28">
            <a:extLst>
              <a:ext uri="{FF2B5EF4-FFF2-40B4-BE49-F238E27FC236}">
                <a16:creationId xmlns:a16="http://schemas.microsoft.com/office/drawing/2014/main" id="{248C8D49-28CF-5F4B-A9F6-27A840BFC7A0}"/>
              </a:ext>
            </a:extLst>
          </p:cNvPr>
          <p:cNvSpPr txBox="1"/>
          <p:nvPr/>
        </p:nvSpPr>
        <p:spPr>
          <a:xfrm>
            <a:off x="10076951" y="2938787"/>
            <a:ext cx="1881728" cy="830997"/>
          </a:xfrm>
          <a:prstGeom prst="rect">
            <a:avLst/>
          </a:prstGeom>
          <a:noFill/>
        </p:spPr>
        <p:txBody>
          <a:bodyPr wrap="square" rtlCol="0">
            <a:spAutoFit/>
          </a:bodyPr>
          <a:lstStyle/>
          <a:p>
            <a:pPr algn="ctr">
              <a:spcBef>
                <a:spcPts val="1800"/>
              </a:spcBef>
            </a:pPr>
            <a:r>
              <a:rPr lang="en-US" sz="2400" dirty="0">
                <a:solidFill>
                  <a:schemeClr val="bg1"/>
                </a:solidFill>
                <a:latin typeface="Relative Medium" panose="02000506040000020004" pitchFamily="2" charset="77"/>
              </a:rPr>
              <a:t>Docker Containers</a:t>
            </a:r>
          </a:p>
        </p:txBody>
      </p:sp>
      <p:sp>
        <p:nvSpPr>
          <p:cNvPr id="30" name="Rounded Rectangle 29">
            <a:extLst>
              <a:ext uri="{FF2B5EF4-FFF2-40B4-BE49-F238E27FC236}">
                <a16:creationId xmlns:a16="http://schemas.microsoft.com/office/drawing/2014/main" id="{BC5A62BC-2836-3A4F-9C1C-C47B60E2A669}"/>
              </a:ext>
            </a:extLst>
          </p:cNvPr>
          <p:cNvSpPr/>
          <p:nvPr/>
        </p:nvSpPr>
        <p:spPr>
          <a:xfrm rot="16200000">
            <a:off x="5055999" y="1922088"/>
            <a:ext cx="1302938" cy="2849010"/>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tx1"/>
              </a:solidFill>
            </a:endParaRPr>
          </a:p>
        </p:txBody>
      </p:sp>
      <p:sp>
        <p:nvSpPr>
          <p:cNvPr id="31" name="Rounded Rectangle 30">
            <a:extLst>
              <a:ext uri="{FF2B5EF4-FFF2-40B4-BE49-F238E27FC236}">
                <a16:creationId xmlns:a16="http://schemas.microsoft.com/office/drawing/2014/main" id="{580D77F4-E703-7A40-A4A4-49AB790F99DC}"/>
              </a:ext>
            </a:extLst>
          </p:cNvPr>
          <p:cNvSpPr/>
          <p:nvPr/>
        </p:nvSpPr>
        <p:spPr>
          <a:xfrm rot="16200000">
            <a:off x="9138560" y="1182743"/>
            <a:ext cx="1302938" cy="4327698"/>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p>
        </p:txBody>
      </p:sp>
      <p:sp>
        <p:nvSpPr>
          <p:cNvPr id="32" name="Circular Arrow 31">
            <a:extLst>
              <a:ext uri="{FF2B5EF4-FFF2-40B4-BE49-F238E27FC236}">
                <a16:creationId xmlns:a16="http://schemas.microsoft.com/office/drawing/2014/main" id="{02EFC3D0-512D-824C-A887-CB74ED4F2236}"/>
              </a:ext>
            </a:extLst>
          </p:cNvPr>
          <p:cNvSpPr/>
          <p:nvPr/>
        </p:nvSpPr>
        <p:spPr bwMode="auto">
          <a:xfrm rot="5400000">
            <a:off x="7279743" y="-31088"/>
            <a:ext cx="1080261" cy="1825625"/>
          </a:xfrm>
          <a:prstGeom prst="circular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663DB4C3-FA08-2E49-B344-A50F669D516C}"/>
              </a:ext>
            </a:extLst>
          </p:cNvPr>
          <p:cNvSpPr txBox="1"/>
          <p:nvPr/>
        </p:nvSpPr>
        <p:spPr>
          <a:xfrm>
            <a:off x="8905807" y="499937"/>
            <a:ext cx="106067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AUC?</a:t>
            </a:r>
          </a:p>
        </p:txBody>
      </p:sp>
      <p:sp>
        <p:nvSpPr>
          <p:cNvPr id="34" name="Rectangle 33">
            <a:extLst>
              <a:ext uri="{FF2B5EF4-FFF2-40B4-BE49-F238E27FC236}">
                <a16:creationId xmlns:a16="http://schemas.microsoft.com/office/drawing/2014/main" id="{54C8EE3D-D1C8-1440-BC49-6374858C0CFB}"/>
              </a:ext>
            </a:extLst>
          </p:cNvPr>
          <p:cNvSpPr/>
          <p:nvPr/>
        </p:nvSpPr>
        <p:spPr bwMode="auto">
          <a:xfrm>
            <a:off x="737877" y="4369781"/>
            <a:ext cx="10571480" cy="4192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2000" dirty="0">
                <a:solidFill>
                  <a:schemeClr val="tx1"/>
                </a:solidFill>
                <a:ea typeface="Segoe UI" pitchFamily="34" charset="0"/>
                <a:cs typeface="Segoe UI" pitchFamily="34" charset="0"/>
              </a:rPr>
              <a:t>Different Hyperparameter Settings</a:t>
            </a:r>
          </a:p>
        </p:txBody>
      </p:sp>
    </p:spTree>
    <p:extLst>
      <p:ext uri="{BB962C8B-B14F-4D97-AF65-F5344CB8AC3E}">
        <p14:creationId xmlns:p14="http://schemas.microsoft.com/office/powerpoint/2010/main" val="224149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11" grpId="0" animBg="1"/>
      <p:bldP spid="15" grpId="0"/>
      <p:bldP spid="16" grpId="0" animBg="1"/>
      <p:bldP spid="17" grpId="0" animBg="1"/>
      <p:bldP spid="21" grpId="0"/>
      <p:bldP spid="22" grpId="0" animBg="1"/>
      <p:bldP spid="23" grpId="0" animBg="1"/>
      <p:bldP spid="27" grpId="0"/>
      <p:bldP spid="28" grpId="0" animBg="1"/>
      <p:bldP spid="29" grpId="0"/>
      <p:bldP spid="30" grpId="0" animBg="1"/>
      <p:bldP spid="31" grpId="0" animBg="1"/>
      <p:bldP spid="32" grpId="0" animBg="1"/>
      <p:bldP spid="33" grpId="0"/>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1/7</a:t>
            </a:r>
          </a:p>
        </p:txBody>
      </p:sp>
    </p:spTree>
    <p:extLst>
      <p:ext uri="{BB962C8B-B14F-4D97-AF65-F5344CB8AC3E}">
        <p14:creationId xmlns:p14="http://schemas.microsoft.com/office/powerpoint/2010/main" val="3311185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17" name="Oval 16">
            <a:extLst>
              <a:ext uri="{FF2B5EF4-FFF2-40B4-BE49-F238E27FC236}">
                <a16:creationId xmlns:a16="http://schemas.microsoft.com/office/drawing/2014/main" id="{270F567D-7951-D946-B493-66729C277A4E}"/>
              </a:ext>
            </a:extLst>
          </p:cNvPr>
          <p:cNvSpPr/>
          <p:nvPr/>
        </p:nvSpPr>
        <p:spPr bwMode="auto">
          <a:xfrm>
            <a:off x="3381375" y="385657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08ED2AD1-C733-1B45-B6D7-DEFE9AAB15AF}"/>
              </a:ext>
            </a:extLst>
          </p:cNvPr>
          <p:cNvSpPr/>
          <p:nvPr/>
        </p:nvSpPr>
        <p:spPr bwMode="auto">
          <a:xfrm>
            <a:off x="3381375" y="271762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BCFABDE5-5C8C-0043-8762-B8FC1E6B4A14}"/>
              </a:ext>
            </a:extLst>
          </p:cNvPr>
          <p:cNvSpPr/>
          <p:nvPr/>
        </p:nvSpPr>
        <p:spPr bwMode="auto">
          <a:xfrm>
            <a:off x="3365500" y="149525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2/7</a:t>
            </a:r>
          </a:p>
        </p:txBody>
      </p:sp>
    </p:spTree>
    <p:extLst>
      <p:ext uri="{BB962C8B-B14F-4D97-AF65-F5344CB8AC3E}">
        <p14:creationId xmlns:p14="http://schemas.microsoft.com/office/powerpoint/2010/main" val="310973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17" name="Oval 16">
            <a:extLst>
              <a:ext uri="{FF2B5EF4-FFF2-40B4-BE49-F238E27FC236}">
                <a16:creationId xmlns:a16="http://schemas.microsoft.com/office/drawing/2014/main" id="{270F567D-7951-D946-B493-66729C277A4E}"/>
              </a:ext>
            </a:extLst>
          </p:cNvPr>
          <p:cNvSpPr/>
          <p:nvPr/>
        </p:nvSpPr>
        <p:spPr bwMode="auto">
          <a:xfrm>
            <a:off x="3381375" y="385657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08ED2AD1-C733-1B45-B6D7-DEFE9AAB15AF}"/>
              </a:ext>
            </a:extLst>
          </p:cNvPr>
          <p:cNvSpPr/>
          <p:nvPr/>
        </p:nvSpPr>
        <p:spPr bwMode="auto">
          <a:xfrm>
            <a:off x="3381375" y="271762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BCFABDE5-5C8C-0043-8762-B8FC1E6B4A14}"/>
              </a:ext>
            </a:extLst>
          </p:cNvPr>
          <p:cNvSpPr/>
          <p:nvPr/>
        </p:nvSpPr>
        <p:spPr bwMode="auto">
          <a:xfrm>
            <a:off x="3365500" y="149525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D25D0E6A-3FE2-7941-A264-ADF5BD58E331}"/>
              </a:ext>
            </a:extLst>
          </p:cNvPr>
          <p:cNvSpPr/>
          <p:nvPr/>
        </p:nvSpPr>
        <p:spPr bwMode="auto">
          <a:xfrm>
            <a:off x="4572000" y="476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CDDA69F-E287-1144-83C8-7D0A5B89E63F}"/>
              </a:ext>
            </a:extLst>
          </p:cNvPr>
          <p:cNvSpPr/>
          <p:nvPr/>
        </p:nvSpPr>
        <p:spPr bwMode="auto">
          <a:xfrm>
            <a:off x="4794250" y="3146822"/>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3E2507A-AC2C-1B4F-A686-78884471E437}"/>
              </a:ext>
            </a:extLst>
          </p:cNvPr>
          <p:cNvSpPr/>
          <p:nvPr/>
        </p:nvSpPr>
        <p:spPr bwMode="auto">
          <a:xfrm>
            <a:off x="4318000" y="17175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3/7</a:t>
            </a:r>
          </a:p>
        </p:txBody>
      </p:sp>
    </p:spTree>
    <p:extLst>
      <p:ext uri="{BB962C8B-B14F-4D97-AF65-F5344CB8AC3E}">
        <p14:creationId xmlns:p14="http://schemas.microsoft.com/office/powerpoint/2010/main" val="534018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17" name="Oval 16">
            <a:extLst>
              <a:ext uri="{FF2B5EF4-FFF2-40B4-BE49-F238E27FC236}">
                <a16:creationId xmlns:a16="http://schemas.microsoft.com/office/drawing/2014/main" id="{270F567D-7951-D946-B493-66729C277A4E}"/>
              </a:ext>
            </a:extLst>
          </p:cNvPr>
          <p:cNvSpPr/>
          <p:nvPr/>
        </p:nvSpPr>
        <p:spPr bwMode="auto">
          <a:xfrm>
            <a:off x="3381375" y="385657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08ED2AD1-C733-1B45-B6D7-DEFE9AAB15AF}"/>
              </a:ext>
            </a:extLst>
          </p:cNvPr>
          <p:cNvSpPr/>
          <p:nvPr/>
        </p:nvSpPr>
        <p:spPr bwMode="auto">
          <a:xfrm>
            <a:off x="3381375" y="271762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BCFABDE5-5C8C-0043-8762-B8FC1E6B4A14}"/>
              </a:ext>
            </a:extLst>
          </p:cNvPr>
          <p:cNvSpPr/>
          <p:nvPr/>
        </p:nvSpPr>
        <p:spPr bwMode="auto">
          <a:xfrm>
            <a:off x="3365500" y="149525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D25D0E6A-3FE2-7941-A264-ADF5BD58E331}"/>
              </a:ext>
            </a:extLst>
          </p:cNvPr>
          <p:cNvSpPr/>
          <p:nvPr/>
        </p:nvSpPr>
        <p:spPr bwMode="auto">
          <a:xfrm>
            <a:off x="4572000" y="476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CDDA69F-E287-1144-83C8-7D0A5B89E63F}"/>
              </a:ext>
            </a:extLst>
          </p:cNvPr>
          <p:cNvSpPr/>
          <p:nvPr/>
        </p:nvSpPr>
        <p:spPr bwMode="auto">
          <a:xfrm>
            <a:off x="4794250" y="3146822"/>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3E2507A-AC2C-1B4F-A686-78884471E437}"/>
              </a:ext>
            </a:extLst>
          </p:cNvPr>
          <p:cNvSpPr/>
          <p:nvPr/>
        </p:nvSpPr>
        <p:spPr bwMode="auto">
          <a:xfrm>
            <a:off x="4318000" y="17175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4/7</a:t>
            </a:r>
          </a:p>
        </p:txBody>
      </p:sp>
      <p:sp>
        <p:nvSpPr>
          <p:cNvPr id="32" name="Oval 31">
            <a:extLst>
              <a:ext uri="{FF2B5EF4-FFF2-40B4-BE49-F238E27FC236}">
                <a16:creationId xmlns:a16="http://schemas.microsoft.com/office/drawing/2014/main" id="{37F2C05D-B96B-8440-9F87-EFB733E6EEED}"/>
              </a:ext>
            </a:extLst>
          </p:cNvPr>
          <p:cNvSpPr/>
          <p:nvPr/>
        </p:nvSpPr>
        <p:spPr bwMode="auto">
          <a:xfrm>
            <a:off x="5580060" y="20063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C5454A80-2CDE-D04E-A6F5-B4D4941B1C6F}"/>
              </a:ext>
            </a:extLst>
          </p:cNvPr>
          <p:cNvSpPr/>
          <p:nvPr/>
        </p:nvSpPr>
        <p:spPr bwMode="auto">
          <a:xfrm>
            <a:off x="5912396" y="1467549"/>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FFCAFE12-D097-BE46-B4ED-A0C66A4B3971}"/>
              </a:ext>
            </a:extLst>
          </p:cNvPr>
          <p:cNvSpPr/>
          <p:nvPr/>
        </p:nvSpPr>
        <p:spPr bwMode="auto">
          <a:xfrm>
            <a:off x="5580060" y="11311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50815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17" name="Oval 16">
            <a:extLst>
              <a:ext uri="{FF2B5EF4-FFF2-40B4-BE49-F238E27FC236}">
                <a16:creationId xmlns:a16="http://schemas.microsoft.com/office/drawing/2014/main" id="{270F567D-7951-D946-B493-66729C277A4E}"/>
              </a:ext>
            </a:extLst>
          </p:cNvPr>
          <p:cNvSpPr/>
          <p:nvPr/>
        </p:nvSpPr>
        <p:spPr bwMode="auto">
          <a:xfrm>
            <a:off x="3381375" y="385657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08ED2AD1-C733-1B45-B6D7-DEFE9AAB15AF}"/>
              </a:ext>
            </a:extLst>
          </p:cNvPr>
          <p:cNvSpPr/>
          <p:nvPr/>
        </p:nvSpPr>
        <p:spPr bwMode="auto">
          <a:xfrm>
            <a:off x="3381375" y="271762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BCFABDE5-5C8C-0043-8762-B8FC1E6B4A14}"/>
              </a:ext>
            </a:extLst>
          </p:cNvPr>
          <p:cNvSpPr/>
          <p:nvPr/>
        </p:nvSpPr>
        <p:spPr bwMode="auto">
          <a:xfrm>
            <a:off x="3365500" y="149525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D25D0E6A-3FE2-7941-A264-ADF5BD58E331}"/>
              </a:ext>
            </a:extLst>
          </p:cNvPr>
          <p:cNvSpPr/>
          <p:nvPr/>
        </p:nvSpPr>
        <p:spPr bwMode="auto">
          <a:xfrm>
            <a:off x="4572000" y="476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CDDA69F-E287-1144-83C8-7D0A5B89E63F}"/>
              </a:ext>
            </a:extLst>
          </p:cNvPr>
          <p:cNvSpPr/>
          <p:nvPr/>
        </p:nvSpPr>
        <p:spPr bwMode="auto">
          <a:xfrm>
            <a:off x="4794250" y="3146822"/>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3E2507A-AC2C-1B4F-A686-78884471E437}"/>
              </a:ext>
            </a:extLst>
          </p:cNvPr>
          <p:cNvSpPr/>
          <p:nvPr/>
        </p:nvSpPr>
        <p:spPr bwMode="auto">
          <a:xfrm>
            <a:off x="4318000" y="17175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99B5FB6-6BE4-F24D-9CDF-F9C1B2A819B7}"/>
              </a:ext>
            </a:extLst>
          </p:cNvPr>
          <p:cNvSpPr/>
          <p:nvPr/>
        </p:nvSpPr>
        <p:spPr bwMode="auto">
          <a:xfrm>
            <a:off x="5580060" y="20063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AF964F81-044C-294A-9485-CE81E489C0AD}"/>
              </a:ext>
            </a:extLst>
          </p:cNvPr>
          <p:cNvSpPr/>
          <p:nvPr/>
        </p:nvSpPr>
        <p:spPr bwMode="auto">
          <a:xfrm>
            <a:off x="5912396" y="1467549"/>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19FB9C1B-5361-964F-8425-55BBEFEC3FAD}"/>
              </a:ext>
            </a:extLst>
          </p:cNvPr>
          <p:cNvSpPr/>
          <p:nvPr/>
        </p:nvSpPr>
        <p:spPr bwMode="auto">
          <a:xfrm>
            <a:off x="5580060" y="11311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C52552A9-0D9C-E440-AFC5-BD1385D9D69A}"/>
              </a:ext>
            </a:extLst>
          </p:cNvPr>
          <p:cNvSpPr/>
          <p:nvPr/>
        </p:nvSpPr>
        <p:spPr bwMode="auto">
          <a:xfrm>
            <a:off x="7008190" y="3521667"/>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5F87A4F9-763D-B34A-B387-D181E633E29E}"/>
              </a:ext>
            </a:extLst>
          </p:cNvPr>
          <p:cNvSpPr/>
          <p:nvPr/>
        </p:nvSpPr>
        <p:spPr bwMode="auto">
          <a:xfrm>
            <a:off x="7262190" y="25758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F6E2E6EF-C47C-974D-86C6-8436E8703422}"/>
              </a:ext>
            </a:extLst>
          </p:cNvPr>
          <p:cNvSpPr/>
          <p:nvPr/>
        </p:nvSpPr>
        <p:spPr bwMode="auto">
          <a:xfrm>
            <a:off x="7008190" y="167011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5/7</a:t>
            </a:r>
          </a:p>
        </p:txBody>
      </p:sp>
    </p:spTree>
    <p:extLst>
      <p:ext uri="{BB962C8B-B14F-4D97-AF65-F5344CB8AC3E}">
        <p14:creationId xmlns:p14="http://schemas.microsoft.com/office/powerpoint/2010/main" val="3485266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17" name="Oval 16">
            <a:extLst>
              <a:ext uri="{FF2B5EF4-FFF2-40B4-BE49-F238E27FC236}">
                <a16:creationId xmlns:a16="http://schemas.microsoft.com/office/drawing/2014/main" id="{270F567D-7951-D946-B493-66729C277A4E}"/>
              </a:ext>
            </a:extLst>
          </p:cNvPr>
          <p:cNvSpPr/>
          <p:nvPr/>
        </p:nvSpPr>
        <p:spPr bwMode="auto">
          <a:xfrm>
            <a:off x="3381375" y="385657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08ED2AD1-C733-1B45-B6D7-DEFE9AAB15AF}"/>
              </a:ext>
            </a:extLst>
          </p:cNvPr>
          <p:cNvSpPr/>
          <p:nvPr/>
        </p:nvSpPr>
        <p:spPr bwMode="auto">
          <a:xfrm>
            <a:off x="3381375" y="271762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BCFABDE5-5C8C-0043-8762-B8FC1E6B4A14}"/>
              </a:ext>
            </a:extLst>
          </p:cNvPr>
          <p:cNvSpPr/>
          <p:nvPr/>
        </p:nvSpPr>
        <p:spPr bwMode="auto">
          <a:xfrm>
            <a:off x="3365500" y="149525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D25D0E6A-3FE2-7941-A264-ADF5BD58E331}"/>
              </a:ext>
            </a:extLst>
          </p:cNvPr>
          <p:cNvSpPr/>
          <p:nvPr/>
        </p:nvSpPr>
        <p:spPr bwMode="auto">
          <a:xfrm>
            <a:off x="4572000" y="476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CDDA69F-E287-1144-83C8-7D0A5B89E63F}"/>
              </a:ext>
            </a:extLst>
          </p:cNvPr>
          <p:cNvSpPr/>
          <p:nvPr/>
        </p:nvSpPr>
        <p:spPr bwMode="auto">
          <a:xfrm>
            <a:off x="4794250" y="3146822"/>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3E2507A-AC2C-1B4F-A686-78884471E437}"/>
              </a:ext>
            </a:extLst>
          </p:cNvPr>
          <p:cNvSpPr/>
          <p:nvPr/>
        </p:nvSpPr>
        <p:spPr bwMode="auto">
          <a:xfrm>
            <a:off x="4318000" y="17175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99B5FB6-6BE4-F24D-9CDF-F9C1B2A819B7}"/>
              </a:ext>
            </a:extLst>
          </p:cNvPr>
          <p:cNvSpPr/>
          <p:nvPr/>
        </p:nvSpPr>
        <p:spPr bwMode="auto">
          <a:xfrm>
            <a:off x="5580060" y="20063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AF964F81-044C-294A-9485-CE81E489C0AD}"/>
              </a:ext>
            </a:extLst>
          </p:cNvPr>
          <p:cNvSpPr/>
          <p:nvPr/>
        </p:nvSpPr>
        <p:spPr bwMode="auto">
          <a:xfrm>
            <a:off x="5912396" y="1467549"/>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19FB9C1B-5361-964F-8425-55BBEFEC3FAD}"/>
              </a:ext>
            </a:extLst>
          </p:cNvPr>
          <p:cNvSpPr/>
          <p:nvPr/>
        </p:nvSpPr>
        <p:spPr bwMode="auto">
          <a:xfrm>
            <a:off x="5580060" y="11311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C52552A9-0D9C-E440-AFC5-BD1385D9D69A}"/>
              </a:ext>
            </a:extLst>
          </p:cNvPr>
          <p:cNvSpPr/>
          <p:nvPr/>
        </p:nvSpPr>
        <p:spPr bwMode="auto">
          <a:xfrm>
            <a:off x="7008190" y="3521667"/>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5F87A4F9-763D-B34A-B387-D181E633E29E}"/>
              </a:ext>
            </a:extLst>
          </p:cNvPr>
          <p:cNvSpPr/>
          <p:nvPr/>
        </p:nvSpPr>
        <p:spPr bwMode="auto">
          <a:xfrm>
            <a:off x="7262190" y="25758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F6E2E6EF-C47C-974D-86C6-8436E8703422}"/>
              </a:ext>
            </a:extLst>
          </p:cNvPr>
          <p:cNvSpPr/>
          <p:nvPr/>
        </p:nvSpPr>
        <p:spPr bwMode="auto">
          <a:xfrm>
            <a:off x="7008190" y="167011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9D8CFCE3-B14F-2849-BC38-B46D1822FB43}"/>
              </a:ext>
            </a:extLst>
          </p:cNvPr>
          <p:cNvSpPr/>
          <p:nvPr/>
        </p:nvSpPr>
        <p:spPr bwMode="auto">
          <a:xfrm>
            <a:off x="8080368" y="3967699"/>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D537171B-C75B-7A4E-85B5-7A0EF1470EE8}"/>
              </a:ext>
            </a:extLst>
          </p:cNvPr>
          <p:cNvSpPr/>
          <p:nvPr/>
        </p:nvSpPr>
        <p:spPr bwMode="auto">
          <a:xfrm>
            <a:off x="8334368" y="274118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FD12BA8C-1D05-894A-95B1-790991E75488}"/>
              </a:ext>
            </a:extLst>
          </p:cNvPr>
          <p:cNvSpPr/>
          <p:nvPr/>
        </p:nvSpPr>
        <p:spPr bwMode="auto">
          <a:xfrm>
            <a:off x="8088309" y="108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6/7</a:t>
            </a:r>
          </a:p>
        </p:txBody>
      </p:sp>
    </p:spTree>
    <p:extLst>
      <p:ext uri="{BB962C8B-B14F-4D97-AF65-F5344CB8AC3E}">
        <p14:creationId xmlns:p14="http://schemas.microsoft.com/office/powerpoint/2010/main" val="3597879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57C3-D496-3644-9EB5-CB1971F0A348}"/>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Hyperparameter Tuning Jobs</a:t>
            </a:r>
          </a:p>
        </p:txBody>
      </p:sp>
      <p:cxnSp>
        <p:nvCxnSpPr>
          <p:cNvPr id="6" name="Straight Connector 5">
            <a:extLst>
              <a:ext uri="{FF2B5EF4-FFF2-40B4-BE49-F238E27FC236}">
                <a16:creationId xmlns:a16="http://schemas.microsoft.com/office/drawing/2014/main" id="{9B50B6C0-4E82-E341-A0A8-4528A8F48CEE}"/>
              </a:ext>
            </a:extLst>
          </p:cNvPr>
          <p:cNvCxnSpPr/>
          <p:nvPr/>
        </p:nvCxnSpPr>
        <p:spPr>
          <a:xfrm>
            <a:off x="1587500" y="1381125"/>
            <a:ext cx="0" cy="40005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CBA1B-883D-6743-A20D-EEC3C42E7F46}"/>
              </a:ext>
            </a:extLst>
          </p:cNvPr>
          <p:cNvCxnSpPr>
            <a:cxnSpLocks/>
          </p:cNvCxnSpPr>
          <p:nvPr/>
        </p:nvCxnSpPr>
        <p:spPr>
          <a:xfrm>
            <a:off x="1587500" y="5381625"/>
            <a:ext cx="9271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EFFDFC-2E26-6548-A11B-B046060286C0}"/>
              </a:ext>
            </a:extLst>
          </p:cNvPr>
          <p:cNvSpPr txBox="1"/>
          <p:nvPr/>
        </p:nvSpPr>
        <p:spPr>
          <a:xfrm>
            <a:off x="4361198" y="5572125"/>
            <a:ext cx="252511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Time in seconds</a:t>
            </a:r>
          </a:p>
        </p:txBody>
      </p:sp>
      <p:sp>
        <p:nvSpPr>
          <p:cNvPr id="10" name="TextBox 9">
            <a:extLst>
              <a:ext uri="{FF2B5EF4-FFF2-40B4-BE49-F238E27FC236}">
                <a16:creationId xmlns:a16="http://schemas.microsoft.com/office/drawing/2014/main" id="{1383DB6C-FA53-7C41-97DC-828E62E95C73}"/>
              </a:ext>
            </a:extLst>
          </p:cNvPr>
          <p:cNvSpPr txBox="1"/>
          <p:nvPr/>
        </p:nvSpPr>
        <p:spPr>
          <a:xfrm>
            <a:off x="285750" y="2765822"/>
            <a:ext cx="901978"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AUC</a:t>
            </a:r>
          </a:p>
        </p:txBody>
      </p:sp>
      <p:sp>
        <p:nvSpPr>
          <p:cNvPr id="12" name="Oval 11">
            <a:extLst>
              <a:ext uri="{FF2B5EF4-FFF2-40B4-BE49-F238E27FC236}">
                <a16:creationId xmlns:a16="http://schemas.microsoft.com/office/drawing/2014/main" id="{0DA271EA-2E07-E043-9D82-D6C5456852F5}"/>
              </a:ext>
            </a:extLst>
          </p:cNvPr>
          <p:cNvSpPr/>
          <p:nvPr/>
        </p:nvSpPr>
        <p:spPr bwMode="auto">
          <a:xfrm>
            <a:off x="2222500" y="42703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FDA2E82-B0C1-A545-A0DD-137D0D2EAC3D}"/>
              </a:ext>
            </a:extLst>
          </p:cNvPr>
          <p:cNvSpPr/>
          <p:nvPr/>
        </p:nvSpPr>
        <p:spPr bwMode="auto">
          <a:xfrm>
            <a:off x="2222500" y="31314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11051F2E-446B-5D49-954D-934BA67674C7}"/>
              </a:ext>
            </a:extLst>
          </p:cNvPr>
          <p:cNvSpPr/>
          <p:nvPr/>
        </p:nvSpPr>
        <p:spPr bwMode="auto">
          <a:xfrm>
            <a:off x="2206625" y="190905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BA6AB54-FB41-7347-B3FD-4E450DC86F25}"/>
              </a:ext>
            </a:extLst>
          </p:cNvPr>
          <p:cNvSpPr txBox="1"/>
          <p:nvPr/>
        </p:nvSpPr>
        <p:spPr>
          <a:xfrm>
            <a:off x="557035" y="5351497"/>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50%</a:t>
            </a:r>
          </a:p>
        </p:txBody>
      </p:sp>
      <p:sp>
        <p:nvSpPr>
          <p:cNvPr id="16" name="TextBox 15">
            <a:extLst>
              <a:ext uri="{FF2B5EF4-FFF2-40B4-BE49-F238E27FC236}">
                <a16:creationId xmlns:a16="http://schemas.microsoft.com/office/drawing/2014/main" id="{D177B20E-D391-BF4F-8F33-E561A6792D39}"/>
              </a:ext>
            </a:extLst>
          </p:cNvPr>
          <p:cNvSpPr txBox="1"/>
          <p:nvPr/>
        </p:nvSpPr>
        <p:spPr>
          <a:xfrm>
            <a:off x="557034" y="1190626"/>
            <a:ext cx="89928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78%</a:t>
            </a:r>
          </a:p>
        </p:txBody>
      </p:sp>
      <p:sp>
        <p:nvSpPr>
          <p:cNvPr id="17" name="Oval 16">
            <a:extLst>
              <a:ext uri="{FF2B5EF4-FFF2-40B4-BE49-F238E27FC236}">
                <a16:creationId xmlns:a16="http://schemas.microsoft.com/office/drawing/2014/main" id="{270F567D-7951-D946-B493-66729C277A4E}"/>
              </a:ext>
            </a:extLst>
          </p:cNvPr>
          <p:cNvSpPr/>
          <p:nvPr/>
        </p:nvSpPr>
        <p:spPr bwMode="auto">
          <a:xfrm>
            <a:off x="3381375" y="385657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08ED2AD1-C733-1B45-B6D7-DEFE9AAB15AF}"/>
              </a:ext>
            </a:extLst>
          </p:cNvPr>
          <p:cNvSpPr/>
          <p:nvPr/>
        </p:nvSpPr>
        <p:spPr bwMode="auto">
          <a:xfrm>
            <a:off x="3381375" y="271762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BCFABDE5-5C8C-0043-8762-B8FC1E6B4A14}"/>
              </a:ext>
            </a:extLst>
          </p:cNvPr>
          <p:cNvSpPr/>
          <p:nvPr/>
        </p:nvSpPr>
        <p:spPr bwMode="auto">
          <a:xfrm>
            <a:off x="3365500" y="149525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D25D0E6A-3FE2-7941-A264-ADF5BD58E331}"/>
              </a:ext>
            </a:extLst>
          </p:cNvPr>
          <p:cNvSpPr/>
          <p:nvPr/>
        </p:nvSpPr>
        <p:spPr bwMode="auto">
          <a:xfrm>
            <a:off x="4572000" y="476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CDDA69F-E287-1144-83C8-7D0A5B89E63F}"/>
              </a:ext>
            </a:extLst>
          </p:cNvPr>
          <p:cNvSpPr/>
          <p:nvPr/>
        </p:nvSpPr>
        <p:spPr bwMode="auto">
          <a:xfrm>
            <a:off x="4794250" y="3146822"/>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3E2507A-AC2C-1B4F-A686-78884471E437}"/>
              </a:ext>
            </a:extLst>
          </p:cNvPr>
          <p:cNvSpPr/>
          <p:nvPr/>
        </p:nvSpPr>
        <p:spPr bwMode="auto">
          <a:xfrm>
            <a:off x="4318000" y="17175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99B5FB6-6BE4-F24D-9CDF-F9C1B2A819B7}"/>
              </a:ext>
            </a:extLst>
          </p:cNvPr>
          <p:cNvSpPr/>
          <p:nvPr/>
        </p:nvSpPr>
        <p:spPr bwMode="auto">
          <a:xfrm>
            <a:off x="5580060" y="20063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AF964F81-044C-294A-9485-CE81E489C0AD}"/>
              </a:ext>
            </a:extLst>
          </p:cNvPr>
          <p:cNvSpPr/>
          <p:nvPr/>
        </p:nvSpPr>
        <p:spPr bwMode="auto">
          <a:xfrm>
            <a:off x="5912396" y="1467549"/>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19FB9C1B-5361-964F-8425-55BBEFEC3FAD}"/>
              </a:ext>
            </a:extLst>
          </p:cNvPr>
          <p:cNvSpPr/>
          <p:nvPr/>
        </p:nvSpPr>
        <p:spPr bwMode="auto">
          <a:xfrm>
            <a:off x="5580060" y="113117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C52552A9-0D9C-E440-AFC5-BD1385D9D69A}"/>
              </a:ext>
            </a:extLst>
          </p:cNvPr>
          <p:cNvSpPr/>
          <p:nvPr/>
        </p:nvSpPr>
        <p:spPr bwMode="auto">
          <a:xfrm>
            <a:off x="7008190" y="3521667"/>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5F87A4F9-763D-B34A-B387-D181E633E29E}"/>
              </a:ext>
            </a:extLst>
          </p:cNvPr>
          <p:cNvSpPr/>
          <p:nvPr/>
        </p:nvSpPr>
        <p:spPr bwMode="auto">
          <a:xfrm>
            <a:off x="7262190" y="2575800"/>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F6E2E6EF-C47C-974D-86C6-8436E8703422}"/>
              </a:ext>
            </a:extLst>
          </p:cNvPr>
          <p:cNvSpPr/>
          <p:nvPr/>
        </p:nvSpPr>
        <p:spPr bwMode="auto">
          <a:xfrm>
            <a:off x="7008190" y="167011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9D8CFCE3-B14F-2849-BC38-B46D1822FB43}"/>
              </a:ext>
            </a:extLst>
          </p:cNvPr>
          <p:cNvSpPr/>
          <p:nvPr/>
        </p:nvSpPr>
        <p:spPr bwMode="auto">
          <a:xfrm>
            <a:off x="8080368" y="3967699"/>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D537171B-C75B-7A4E-85B5-7A0EF1470EE8}"/>
              </a:ext>
            </a:extLst>
          </p:cNvPr>
          <p:cNvSpPr/>
          <p:nvPr/>
        </p:nvSpPr>
        <p:spPr bwMode="auto">
          <a:xfrm>
            <a:off x="8334368" y="2741184"/>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FD12BA8C-1D05-894A-95B1-790991E75488}"/>
              </a:ext>
            </a:extLst>
          </p:cNvPr>
          <p:cNvSpPr/>
          <p:nvPr/>
        </p:nvSpPr>
        <p:spPr bwMode="auto">
          <a:xfrm>
            <a:off x="8088309" y="1087601"/>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398072F2-0752-A448-BB95-B2ED8E0E333F}"/>
              </a:ext>
            </a:extLst>
          </p:cNvPr>
          <p:cNvSpPr/>
          <p:nvPr/>
        </p:nvSpPr>
        <p:spPr bwMode="auto">
          <a:xfrm>
            <a:off x="10032988" y="2184027"/>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7F3EF68A-3877-2C40-B5B2-39AF1DD1E7E2}"/>
              </a:ext>
            </a:extLst>
          </p:cNvPr>
          <p:cNvSpPr/>
          <p:nvPr/>
        </p:nvSpPr>
        <p:spPr bwMode="auto">
          <a:xfrm>
            <a:off x="9699619" y="1381125"/>
            <a:ext cx="254000" cy="22225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66C471F-FBF9-6547-9051-5D2F52D97B8A}"/>
              </a:ext>
            </a:extLst>
          </p:cNvPr>
          <p:cNvSpPr txBox="1"/>
          <p:nvPr/>
        </p:nvSpPr>
        <p:spPr>
          <a:xfrm>
            <a:off x="9107714" y="344714"/>
            <a:ext cx="176112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Round 7/7</a:t>
            </a:r>
          </a:p>
        </p:txBody>
      </p:sp>
    </p:spTree>
    <p:extLst>
      <p:ext uri="{BB962C8B-B14F-4D97-AF65-F5344CB8AC3E}">
        <p14:creationId xmlns:p14="http://schemas.microsoft.com/office/powerpoint/2010/main" val="3830336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F0C9-0472-8A42-921A-10386D1D0DAD}"/>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How do I set up a hyperparameter tuning job? </a:t>
            </a:r>
          </a:p>
        </p:txBody>
      </p:sp>
      <p:sp>
        <p:nvSpPr>
          <p:cNvPr id="3" name="TextBox 2">
            <a:extLst>
              <a:ext uri="{FF2B5EF4-FFF2-40B4-BE49-F238E27FC236}">
                <a16:creationId xmlns:a16="http://schemas.microsoft.com/office/drawing/2014/main" id="{38ACB12D-2459-E345-808D-CA02A0ED857B}"/>
              </a:ext>
            </a:extLst>
          </p:cNvPr>
          <p:cNvSpPr txBox="1"/>
          <p:nvPr/>
        </p:nvSpPr>
        <p:spPr>
          <a:xfrm>
            <a:off x="492126" y="4193665"/>
            <a:ext cx="261411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Objective Metric</a:t>
            </a:r>
          </a:p>
        </p:txBody>
      </p:sp>
      <p:sp>
        <p:nvSpPr>
          <p:cNvPr id="4" name="TextBox 3">
            <a:extLst>
              <a:ext uri="{FF2B5EF4-FFF2-40B4-BE49-F238E27FC236}">
                <a16:creationId xmlns:a16="http://schemas.microsoft.com/office/drawing/2014/main" id="{CBB0E5AC-4551-3D49-B159-D6830C8FA567}"/>
              </a:ext>
            </a:extLst>
          </p:cNvPr>
          <p:cNvSpPr txBox="1"/>
          <p:nvPr/>
        </p:nvSpPr>
        <p:spPr>
          <a:xfrm>
            <a:off x="4477282" y="4193665"/>
            <a:ext cx="3180086" cy="985013"/>
          </a:xfrm>
          <a:prstGeom prst="rect">
            <a:avLst/>
          </a:prstGeom>
          <a:noFill/>
        </p:spPr>
        <p:txBody>
          <a:bodyPr wrap="square" lIns="152400" tIns="121920" rIns="152400" bIns="121920" rtlCol="0">
            <a:spAutoFit/>
          </a:bodyPr>
          <a:lstStyle/>
          <a:p>
            <a:pPr algn="ctr">
              <a:lnSpc>
                <a:spcPct val="90000"/>
              </a:lnSpc>
              <a:spcAft>
                <a:spcPts val="1500"/>
              </a:spcAft>
            </a:pPr>
            <a:r>
              <a:rPr lang="en-US" sz="2667" dirty="0">
                <a:solidFill>
                  <a:schemeClr val="bg1"/>
                </a:solidFill>
              </a:rPr>
              <a:t>Hyperparameters &amp; Ranges</a:t>
            </a:r>
          </a:p>
        </p:txBody>
      </p:sp>
      <p:sp>
        <p:nvSpPr>
          <p:cNvPr id="5" name="TextBox 4">
            <a:extLst>
              <a:ext uri="{FF2B5EF4-FFF2-40B4-BE49-F238E27FC236}">
                <a16:creationId xmlns:a16="http://schemas.microsoft.com/office/drawing/2014/main" id="{46791454-D1E1-0344-B10C-2C5366F9B21B}"/>
              </a:ext>
            </a:extLst>
          </p:cNvPr>
          <p:cNvSpPr txBox="1"/>
          <p:nvPr/>
        </p:nvSpPr>
        <p:spPr>
          <a:xfrm>
            <a:off x="9152346" y="4193665"/>
            <a:ext cx="1638269"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Job Specs</a:t>
            </a:r>
          </a:p>
        </p:txBody>
      </p:sp>
      <p:cxnSp>
        <p:nvCxnSpPr>
          <p:cNvPr id="7" name="Straight Arrow Connector 6">
            <a:extLst>
              <a:ext uri="{FF2B5EF4-FFF2-40B4-BE49-F238E27FC236}">
                <a16:creationId xmlns:a16="http://schemas.microsoft.com/office/drawing/2014/main" id="{82DE922B-7E41-D346-B044-F9EC9F45D5DD}"/>
              </a:ext>
            </a:extLst>
          </p:cNvPr>
          <p:cNvCxnSpPr>
            <a:cxnSpLocks/>
          </p:cNvCxnSpPr>
          <p:nvPr/>
        </p:nvCxnSpPr>
        <p:spPr>
          <a:xfrm>
            <a:off x="9152346" y="2286000"/>
            <a:ext cx="0" cy="1698625"/>
          </a:xfrm>
          <a:prstGeom prst="straightConnector1">
            <a:avLst/>
          </a:prstGeom>
          <a:ln w="762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F84C156-ECF2-5B4B-A0EC-41033FF17004}"/>
              </a:ext>
            </a:extLst>
          </p:cNvPr>
          <p:cNvCxnSpPr>
            <a:cxnSpLocks/>
          </p:cNvCxnSpPr>
          <p:nvPr/>
        </p:nvCxnSpPr>
        <p:spPr>
          <a:xfrm>
            <a:off x="9463136" y="3037136"/>
            <a:ext cx="2018068" cy="0"/>
          </a:xfrm>
          <a:prstGeom prst="straightConnector1">
            <a:avLst/>
          </a:prstGeom>
          <a:ln w="762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71333A-D31D-5B49-B88C-21FBAB70F45C}"/>
              </a:ext>
            </a:extLst>
          </p:cNvPr>
          <p:cNvCxnSpPr/>
          <p:nvPr/>
        </p:nvCxnSpPr>
        <p:spPr>
          <a:xfrm>
            <a:off x="952070" y="3551525"/>
            <a:ext cx="1561433"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BC466A0-74E1-A24F-B252-7A5AEE443B9D}"/>
              </a:ext>
            </a:extLst>
          </p:cNvPr>
          <p:cNvCxnSpPr/>
          <p:nvPr/>
        </p:nvCxnSpPr>
        <p:spPr>
          <a:xfrm flipV="1">
            <a:off x="952069" y="2470653"/>
            <a:ext cx="0" cy="106379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Freeform 11">
            <a:extLst>
              <a:ext uri="{FF2B5EF4-FFF2-40B4-BE49-F238E27FC236}">
                <a16:creationId xmlns:a16="http://schemas.microsoft.com/office/drawing/2014/main" id="{D2F98215-911E-7E44-8DA3-5E12AB13240C}"/>
              </a:ext>
            </a:extLst>
          </p:cNvPr>
          <p:cNvSpPr/>
          <p:nvPr/>
        </p:nvSpPr>
        <p:spPr>
          <a:xfrm>
            <a:off x="988429" y="2544843"/>
            <a:ext cx="1336843" cy="984588"/>
          </a:xfrm>
          <a:custGeom>
            <a:avLst/>
            <a:gdLst>
              <a:gd name="connsiteX0" fmla="*/ 0 w 1203158"/>
              <a:gd name="connsiteY0" fmla="*/ 886129 h 886129"/>
              <a:gd name="connsiteX1" fmla="*/ 9626 w 1203158"/>
              <a:gd name="connsiteY1" fmla="*/ 693623 h 886129"/>
              <a:gd name="connsiteX2" fmla="*/ 38501 w 1203158"/>
              <a:gd name="connsiteY2" fmla="*/ 597371 h 886129"/>
              <a:gd name="connsiteX3" fmla="*/ 57752 w 1203158"/>
              <a:gd name="connsiteY3" fmla="*/ 539619 h 886129"/>
              <a:gd name="connsiteX4" fmla="*/ 67377 w 1203158"/>
              <a:gd name="connsiteY4" fmla="*/ 510743 h 886129"/>
              <a:gd name="connsiteX5" fmla="*/ 86628 w 1203158"/>
              <a:gd name="connsiteY5" fmla="*/ 481868 h 886129"/>
              <a:gd name="connsiteX6" fmla="*/ 105878 w 1203158"/>
              <a:gd name="connsiteY6" fmla="*/ 424116 h 886129"/>
              <a:gd name="connsiteX7" fmla="*/ 163630 w 1203158"/>
              <a:gd name="connsiteY7" fmla="*/ 337489 h 886129"/>
              <a:gd name="connsiteX8" fmla="*/ 221381 w 1203158"/>
              <a:gd name="connsiteY8" fmla="*/ 250861 h 886129"/>
              <a:gd name="connsiteX9" fmla="*/ 240632 w 1203158"/>
              <a:gd name="connsiteY9" fmla="*/ 221986 h 886129"/>
              <a:gd name="connsiteX10" fmla="*/ 269508 w 1203158"/>
              <a:gd name="connsiteY10" fmla="*/ 202735 h 886129"/>
              <a:gd name="connsiteX11" fmla="*/ 327259 w 1203158"/>
              <a:gd name="connsiteY11" fmla="*/ 154609 h 886129"/>
              <a:gd name="connsiteX12" fmla="*/ 346510 w 1203158"/>
              <a:gd name="connsiteY12" fmla="*/ 125733 h 886129"/>
              <a:gd name="connsiteX13" fmla="*/ 404261 w 1203158"/>
              <a:gd name="connsiteY13" fmla="*/ 96857 h 886129"/>
              <a:gd name="connsiteX14" fmla="*/ 433137 w 1203158"/>
              <a:gd name="connsiteY14" fmla="*/ 77607 h 886129"/>
              <a:gd name="connsiteX15" fmla="*/ 519765 w 1203158"/>
              <a:gd name="connsiteY15" fmla="*/ 58356 h 886129"/>
              <a:gd name="connsiteX16" fmla="*/ 606392 w 1203158"/>
              <a:gd name="connsiteY16" fmla="*/ 29480 h 886129"/>
              <a:gd name="connsiteX17" fmla="*/ 635268 w 1203158"/>
              <a:gd name="connsiteY17" fmla="*/ 19855 h 886129"/>
              <a:gd name="connsiteX18" fmla="*/ 664144 w 1203158"/>
              <a:gd name="connsiteY18" fmla="*/ 10230 h 886129"/>
              <a:gd name="connsiteX19" fmla="*/ 895150 w 1203158"/>
              <a:gd name="connsiteY19" fmla="*/ 19855 h 886129"/>
              <a:gd name="connsiteX20" fmla="*/ 943276 w 1203158"/>
              <a:gd name="connsiteY20" fmla="*/ 29480 h 886129"/>
              <a:gd name="connsiteX21" fmla="*/ 1087655 w 1203158"/>
              <a:gd name="connsiteY21" fmla="*/ 19855 h 886129"/>
              <a:gd name="connsiteX22" fmla="*/ 1135781 w 1203158"/>
              <a:gd name="connsiteY22" fmla="*/ 10230 h 886129"/>
              <a:gd name="connsiteX23" fmla="*/ 1174283 w 1203158"/>
              <a:gd name="connsiteY23" fmla="*/ 604 h 886129"/>
              <a:gd name="connsiteX24" fmla="*/ 1203158 w 1203158"/>
              <a:gd name="connsiteY24" fmla="*/ 604 h 8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3158" h="886129">
                <a:moveTo>
                  <a:pt x="0" y="886129"/>
                </a:moveTo>
                <a:cubicBezTo>
                  <a:pt x="3209" y="821960"/>
                  <a:pt x="4290" y="757650"/>
                  <a:pt x="9626" y="693623"/>
                </a:cubicBezTo>
                <a:cubicBezTo>
                  <a:pt x="11242" y="674227"/>
                  <a:pt x="34901" y="608170"/>
                  <a:pt x="38501" y="597371"/>
                </a:cubicBezTo>
                <a:lnTo>
                  <a:pt x="57752" y="539619"/>
                </a:lnTo>
                <a:cubicBezTo>
                  <a:pt x="60960" y="529994"/>
                  <a:pt x="61749" y="519185"/>
                  <a:pt x="67377" y="510743"/>
                </a:cubicBezTo>
                <a:lnTo>
                  <a:pt x="86628" y="481868"/>
                </a:lnTo>
                <a:cubicBezTo>
                  <a:pt x="93045" y="462617"/>
                  <a:pt x="94622" y="441000"/>
                  <a:pt x="105878" y="424116"/>
                </a:cubicBezTo>
                <a:lnTo>
                  <a:pt x="163630" y="337489"/>
                </a:lnTo>
                <a:lnTo>
                  <a:pt x="221381" y="250861"/>
                </a:lnTo>
                <a:cubicBezTo>
                  <a:pt x="227798" y="241236"/>
                  <a:pt x="231007" y="228403"/>
                  <a:pt x="240632" y="221986"/>
                </a:cubicBezTo>
                <a:cubicBezTo>
                  <a:pt x="250257" y="215569"/>
                  <a:pt x="260621" y="210141"/>
                  <a:pt x="269508" y="202735"/>
                </a:cubicBezTo>
                <a:cubicBezTo>
                  <a:pt x="343617" y="140977"/>
                  <a:pt x="255570" y="202402"/>
                  <a:pt x="327259" y="154609"/>
                </a:cubicBezTo>
                <a:cubicBezTo>
                  <a:pt x="333676" y="144984"/>
                  <a:pt x="338330" y="133913"/>
                  <a:pt x="346510" y="125733"/>
                </a:cubicBezTo>
                <a:cubicBezTo>
                  <a:pt x="374095" y="98148"/>
                  <a:pt x="372947" y="112514"/>
                  <a:pt x="404261" y="96857"/>
                </a:cubicBezTo>
                <a:cubicBezTo>
                  <a:pt x="414608" y="91684"/>
                  <a:pt x="422790" y="82780"/>
                  <a:pt x="433137" y="77607"/>
                </a:cubicBezTo>
                <a:cubicBezTo>
                  <a:pt x="456836" y="65758"/>
                  <a:pt x="497576" y="62054"/>
                  <a:pt x="519765" y="58356"/>
                </a:cubicBezTo>
                <a:lnTo>
                  <a:pt x="606392" y="29480"/>
                </a:lnTo>
                <a:lnTo>
                  <a:pt x="635268" y="19855"/>
                </a:lnTo>
                <a:lnTo>
                  <a:pt x="664144" y="10230"/>
                </a:lnTo>
                <a:cubicBezTo>
                  <a:pt x="741146" y="13438"/>
                  <a:pt x="818264" y="14553"/>
                  <a:pt x="895150" y="19855"/>
                </a:cubicBezTo>
                <a:cubicBezTo>
                  <a:pt x="911471" y="20981"/>
                  <a:pt x="926916" y="29480"/>
                  <a:pt x="943276" y="29480"/>
                </a:cubicBezTo>
                <a:cubicBezTo>
                  <a:pt x="991509" y="29480"/>
                  <a:pt x="1039529" y="23063"/>
                  <a:pt x="1087655" y="19855"/>
                </a:cubicBezTo>
                <a:cubicBezTo>
                  <a:pt x="1103697" y="16647"/>
                  <a:pt x="1119811" y="13779"/>
                  <a:pt x="1135781" y="10230"/>
                </a:cubicBezTo>
                <a:cubicBezTo>
                  <a:pt x="1148695" y="7360"/>
                  <a:pt x="1161187" y="2475"/>
                  <a:pt x="1174283" y="604"/>
                </a:cubicBezTo>
                <a:cubicBezTo>
                  <a:pt x="1183811" y="-757"/>
                  <a:pt x="1193533" y="604"/>
                  <a:pt x="1203158" y="604"/>
                </a:cubicBezTo>
              </a:path>
            </a:pathLst>
          </a:cu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8B4677-3D11-814C-8498-E07DC4F1A959}"/>
                  </a:ext>
                </a:extLst>
              </p:cNvPr>
              <p:cNvSpPr txBox="1"/>
              <p:nvPr/>
            </p:nvSpPr>
            <p:spPr>
              <a:xfrm>
                <a:off x="4998179" y="2000757"/>
                <a:ext cx="1715341" cy="2500556"/>
              </a:xfrm>
              <a:prstGeom prst="rect">
                <a:avLst/>
              </a:prstGeom>
              <a:noFill/>
            </p:spPr>
            <p:txBody>
              <a:bodyPr wrap="none" lIns="0" tIns="0" rIns="0" bIns="0" rtlCol="0">
                <a:spAutoFit/>
              </a:bodyPr>
              <a:lstStyle/>
              <a:p>
                <a:pPr>
                  <a:lnSpc>
                    <a:spcPct val="90000"/>
                  </a:lnSpc>
                  <a:spcAft>
                    <a:spcPts val="1500"/>
                  </a:spcAft>
                </a:pPr>
                <a14:m>
                  <m:oMathPara xmlns:m="http://schemas.openxmlformats.org/officeDocument/2006/math">
                    <m:oMathParaPr>
                      <m:jc m:val="centerGroup"/>
                    </m:oMathParaPr>
                    <m:oMath xmlns:m="http://schemas.openxmlformats.org/officeDocument/2006/math">
                      <m:r>
                        <a:rPr lang="en-US" sz="16666" i="1" smtClean="0">
                          <a:solidFill>
                            <a:schemeClr val="bg1"/>
                          </a:solidFill>
                          <a:latin typeface="Cambria Math" panose="02040503050406030204" pitchFamily="18" charset="0"/>
                          <a:ea typeface="Cambria Math" panose="02040503050406030204" pitchFamily="18" charset="0"/>
                        </a:rPr>
                        <m:t>𝛿</m:t>
                      </m:r>
                    </m:oMath>
                  </m:oMathPara>
                </a14:m>
                <a:endParaRPr lang="en-US" sz="16666" dirty="0">
                  <a:solidFill>
                    <a:schemeClr val="bg1"/>
                  </a:solidFill>
                </a:endParaRPr>
              </a:p>
            </p:txBody>
          </p:sp>
        </mc:Choice>
        <mc:Fallback xmlns="">
          <p:sp>
            <p:nvSpPr>
              <p:cNvPr id="15" name="TextBox 14">
                <a:extLst>
                  <a:ext uri="{FF2B5EF4-FFF2-40B4-BE49-F238E27FC236}">
                    <a16:creationId xmlns:a16="http://schemas.microsoft.com/office/drawing/2014/main" id="{6A8B4677-3D11-814C-8498-E07DC4F1A959}"/>
                  </a:ext>
                </a:extLst>
              </p:cNvPr>
              <p:cNvSpPr txBox="1">
                <a:spLocks noRot="1" noChangeAspect="1" noMove="1" noResize="1" noEditPoints="1" noAdjustHandles="1" noChangeArrowheads="1" noChangeShapeType="1" noTextEdit="1"/>
              </p:cNvSpPr>
              <p:nvPr/>
            </p:nvSpPr>
            <p:spPr>
              <a:xfrm>
                <a:off x="4998179" y="2000757"/>
                <a:ext cx="1715341" cy="2500556"/>
              </a:xfrm>
              <a:prstGeom prst="rect">
                <a:avLst/>
              </a:prstGeom>
              <a:blipFill>
                <a:blip r:embed="rId2"/>
                <a:stretch>
                  <a:fillRect l="-29412" t="-5076" r="-24265"/>
                </a:stretch>
              </a:blipFill>
            </p:spPr>
            <p:txBody>
              <a:bodyPr/>
              <a:lstStyle/>
              <a:p>
                <a:r>
                  <a:rPr lang="en-US">
                    <a:noFill/>
                  </a:rPr>
                  <a:t> </a:t>
                </a:r>
              </a:p>
            </p:txBody>
          </p:sp>
        </mc:Fallback>
      </mc:AlternateContent>
    </p:spTree>
    <p:extLst>
      <p:ext uri="{BB962C8B-B14F-4D97-AF65-F5344CB8AC3E}">
        <p14:creationId xmlns:p14="http://schemas.microsoft.com/office/powerpoint/2010/main" val="4240504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793E-8183-9440-97BE-B198B9CA1C8F}"/>
              </a:ext>
            </a:extLst>
          </p:cNvPr>
          <p:cNvSpPr txBox="1">
            <a:spLocks/>
          </p:cNvSpPr>
          <p:nvPr/>
        </p:nvSpPr>
        <p:spPr>
          <a:xfrm>
            <a:off x="155916" y="2038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Can I use hyperparameter tuning with my own model?</a:t>
            </a:r>
          </a:p>
        </p:txBody>
      </p:sp>
      <p:pic>
        <p:nvPicPr>
          <p:cNvPr id="4" name="Picture 3">
            <a:extLst>
              <a:ext uri="{FF2B5EF4-FFF2-40B4-BE49-F238E27FC236}">
                <a16:creationId xmlns:a16="http://schemas.microsoft.com/office/drawing/2014/main" id="{369DE704-43BF-D345-BF52-56BEC3E3C21F}"/>
              </a:ext>
            </a:extLst>
          </p:cNvPr>
          <p:cNvPicPr>
            <a:picLocks noChangeAspect="1"/>
          </p:cNvPicPr>
          <p:nvPr/>
        </p:nvPicPr>
        <p:blipFill>
          <a:blip r:embed="rId2"/>
          <a:stretch>
            <a:fillRect/>
          </a:stretch>
        </p:blipFill>
        <p:spPr>
          <a:xfrm>
            <a:off x="510487" y="1565566"/>
            <a:ext cx="11301269" cy="3186545"/>
          </a:xfrm>
          <a:prstGeom prst="rect">
            <a:avLst/>
          </a:prstGeom>
        </p:spPr>
      </p:pic>
      <p:sp>
        <p:nvSpPr>
          <p:cNvPr id="5" name="TextBox 4">
            <a:extLst>
              <a:ext uri="{FF2B5EF4-FFF2-40B4-BE49-F238E27FC236}">
                <a16:creationId xmlns:a16="http://schemas.microsoft.com/office/drawing/2014/main" id="{557C13EB-78EE-0146-B0B1-861B2D3B5DCC}"/>
              </a:ext>
            </a:extLst>
          </p:cNvPr>
          <p:cNvSpPr txBox="1"/>
          <p:nvPr/>
        </p:nvSpPr>
        <p:spPr>
          <a:xfrm>
            <a:off x="829141" y="5214201"/>
            <a:ext cx="3591053" cy="707822"/>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Docker</a:t>
            </a:r>
          </a:p>
        </p:txBody>
      </p:sp>
      <p:sp>
        <p:nvSpPr>
          <p:cNvPr id="6" name="TextBox 5">
            <a:extLst>
              <a:ext uri="{FF2B5EF4-FFF2-40B4-BE49-F238E27FC236}">
                <a16:creationId xmlns:a16="http://schemas.microsoft.com/office/drawing/2014/main" id="{9BC643FB-A732-D348-8740-8FEAD27B27E3}"/>
              </a:ext>
            </a:extLst>
          </p:cNvPr>
          <p:cNvSpPr txBox="1"/>
          <p:nvPr/>
        </p:nvSpPr>
        <p:spPr>
          <a:xfrm>
            <a:off x="6161121" y="5260656"/>
            <a:ext cx="2995707" cy="707822"/>
          </a:xfrm>
          <a:prstGeom prst="rect">
            <a:avLst/>
          </a:prstGeom>
          <a:noFill/>
        </p:spPr>
        <p:txBody>
          <a:bodyPr wrap="square" lIns="152400" tIns="121920" rIns="152400" bIns="121920" rtlCol="0">
            <a:spAutoFit/>
          </a:bodyPr>
          <a:lstStyle/>
          <a:p>
            <a:pPr algn="ctr">
              <a:lnSpc>
                <a:spcPct val="90000"/>
              </a:lnSpc>
              <a:spcAft>
                <a:spcPts val="1500"/>
              </a:spcAft>
            </a:pP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Script Mode</a:t>
            </a:r>
          </a:p>
        </p:txBody>
      </p:sp>
      <p:pic>
        <p:nvPicPr>
          <p:cNvPr id="7" name="Picture 6">
            <a:extLst>
              <a:ext uri="{FF2B5EF4-FFF2-40B4-BE49-F238E27FC236}">
                <a16:creationId xmlns:a16="http://schemas.microsoft.com/office/drawing/2014/main" id="{09C29433-DA74-014A-8983-7FA5D808B405}"/>
              </a:ext>
            </a:extLst>
          </p:cNvPr>
          <p:cNvPicPr>
            <a:picLocks noChangeAspect="1"/>
          </p:cNvPicPr>
          <p:nvPr/>
        </p:nvPicPr>
        <p:blipFill>
          <a:blip r:embed="rId3"/>
          <a:stretch>
            <a:fillRect/>
          </a:stretch>
        </p:blipFill>
        <p:spPr>
          <a:xfrm>
            <a:off x="3878445" y="5098016"/>
            <a:ext cx="1083496" cy="940254"/>
          </a:xfrm>
          <a:prstGeom prst="rect">
            <a:avLst/>
          </a:prstGeom>
        </p:spPr>
      </p:pic>
      <p:pic>
        <p:nvPicPr>
          <p:cNvPr id="9" name="Picture 8">
            <a:extLst>
              <a:ext uri="{FF2B5EF4-FFF2-40B4-BE49-F238E27FC236}">
                <a16:creationId xmlns:a16="http://schemas.microsoft.com/office/drawing/2014/main" id="{44009343-9374-C541-90A4-F5F6E92F1AE8}"/>
              </a:ext>
            </a:extLst>
          </p:cNvPr>
          <p:cNvPicPr>
            <a:picLocks noChangeAspect="1"/>
          </p:cNvPicPr>
          <p:nvPr/>
        </p:nvPicPr>
        <p:blipFill>
          <a:blip r:embed="rId3"/>
          <a:stretch>
            <a:fillRect/>
          </a:stretch>
        </p:blipFill>
        <p:spPr>
          <a:xfrm>
            <a:off x="9422573" y="5245417"/>
            <a:ext cx="1083496" cy="940254"/>
          </a:xfrm>
          <a:prstGeom prst="rect">
            <a:avLst/>
          </a:prstGeom>
        </p:spPr>
      </p:pic>
    </p:spTree>
    <p:extLst>
      <p:ext uri="{BB962C8B-B14F-4D97-AF65-F5344CB8AC3E}">
        <p14:creationId xmlns:p14="http://schemas.microsoft.com/office/powerpoint/2010/main" val="1265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9B58D3-3BC1-9842-91CB-D6E08EB0CF80}"/>
              </a:ext>
            </a:extLst>
          </p:cNvPr>
          <p:cNvPicPr>
            <a:picLocks noChangeAspect="1"/>
          </p:cNvPicPr>
          <p:nvPr/>
        </p:nvPicPr>
        <p:blipFill>
          <a:blip r:embed="rId2"/>
          <a:stretch>
            <a:fillRect/>
          </a:stretch>
        </p:blipFill>
        <p:spPr>
          <a:xfrm>
            <a:off x="0" y="13807"/>
            <a:ext cx="12192000" cy="6830386"/>
          </a:xfrm>
          <a:prstGeom prst="rect">
            <a:avLst/>
          </a:prstGeom>
        </p:spPr>
      </p:pic>
      <p:sp>
        <p:nvSpPr>
          <p:cNvPr id="2" name="TextBox 1">
            <a:extLst>
              <a:ext uri="{FF2B5EF4-FFF2-40B4-BE49-F238E27FC236}">
                <a16:creationId xmlns:a16="http://schemas.microsoft.com/office/drawing/2014/main" id="{98FD5B51-FC4B-7143-AE76-6458EC0E58B3}"/>
              </a:ext>
            </a:extLst>
          </p:cNvPr>
          <p:cNvSpPr txBox="1"/>
          <p:nvPr/>
        </p:nvSpPr>
        <p:spPr>
          <a:xfrm>
            <a:off x="3073705" y="231355"/>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pic>
        <p:nvPicPr>
          <p:cNvPr id="4" name="Picture 3">
            <a:extLst>
              <a:ext uri="{FF2B5EF4-FFF2-40B4-BE49-F238E27FC236}">
                <a16:creationId xmlns:a16="http://schemas.microsoft.com/office/drawing/2014/main" id="{0D2D01EA-8D36-F846-BE45-F8FB1297DEEB}"/>
              </a:ext>
            </a:extLst>
          </p:cNvPr>
          <p:cNvPicPr>
            <a:picLocks noChangeAspect="1"/>
          </p:cNvPicPr>
          <p:nvPr/>
        </p:nvPicPr>
        <p:blipFill>
          <a:blip r:embed="rId3"/>
          <a:stretch>
            <a:fillRect/>
          </a:stretch>
        </p:blipFill>
        <p:spPr>
          <a:xfrm>
            <a:off x="605927" y="1154685"/>
            <a:ext cx="7149947" cy="5362460"/>
          </a:xfrm>
          <a:prstGeom prst="rect">
            <a:avLst/>
          </a:prstGeom>
        </p:spPr>
      </p:pic>
      <p:sp>
        <p:nvSpPr>
          <p:cNvPr id="5" name="TextBox 4">
            <a:extLst>
              <a:ext uri="{FF2B5EF4-FFF2-40B4-BE49-F238E27FC236}">
                <a16:creationId xmlns:a16="http://schemas.microsoft.com/office/drawing/2014/main" id="{5913F7D7-5D85-2E47-A89D-B05CC3AB1478}"/>
              </a:ext>
            </a:extLst>
          </p:cNvPr>
          <p:cNvSpPr txBox="1"/>
          <p:nvPr/>
        </p:nvSpPr>
        <p:spPr>
          <a:xfrm>
            <a:off x="8692309" y="3143417"/>
            <a:ext cx="2286203" cy="461665"/>
          </a:xfrm>
          <a:prstGeom prst="rect">
            <a:avLst/>
          </a:prstGeom>
          <a:noFill/>
        </p:spPr>
        <p:txBody>
          <a:bodyPr wrap="none" rtlCol="0">
            <a:spAutoFit/>
          </a:bodyPr>
          <a:lstStyle/>
          <a:p>
            <a:pPr algn="l">
              <a:spcBef>
                <a:spcPts val="1800"/>
              </a:spcBef>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The Turing Test</a:t>
            </a:r>
          </a:p>
        </p:txBody>
      </p:sp>
    </p:spTree>
    <p:extLst>
      <p:ext uri="{BB962C8B-B14F-4D97-AF65-F5344CB8AC3E}">
        <p14:creationId xmlns:p14="http://schemas.microsoft.com/office/powerpoint/2010/main" val="3949435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C93F-8FE2-D744-A742-46A4CEBC8660}"/>
              </a:ext>
            </a:extLst>
          </p:cNvPr>
          <p:cNvSpPr txBox="1">
            <a:spLocks/>
          </p:cNvSpPr>
          <p:nvPr/>
        </p:nvSpPr>
        <p:spPr>
          <a:xfrm>
            <a:off x="290828" y="217723"/>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What if I need all my jobs tuned at the same time?</a:t>
            </a:r>
          </a:p>
        </p:txBody>
      </p:sp>
      <p:sp>
        <p:nvSpPr>
          <p:cNvPr id="3" name="TextBox 2">
            <a:extLst>
              <a:ext uri="{FF2B5EF4-FFF2-40B4-BE49-F238E27FC236}">
                <a16:creationId xmlns:a16="http://schemas.microsoft.com/office/drawing/2014/main" id="{16CCE2B0-2A18-0F42-9570-4BB8DB6825ED}"/>
              </a:ext>
            </a:extLst>
          </p:cNvPr>
          <p:cNvSpPr txBox="1"/>
          <p:nvPr/>
        </p:nvSpPr>
        <p:spPr>
          <a:xfrm>
            <a:off x="1246533" y="1879905"/>
            <a:ext cx="253165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Bayesian Search</a:t>
            </a:r>
          </a:p>
        </p:txBody>
      </p:sp>
      <p:grpSp>
        <p:nvGrpSpPr>
          <p:cNvPr id="32" name="Group 31">
            <a:extLst>
              <a:ext uri="{FF2B5EF4-FFF2-40B4-BE49-F238E27FC236}">
                <a16:creationId xmlns:a16="http://schemas.microsoft.com/office/drawing/2014/main" id="{37A4D0BF-141B-2C45-B5E9-BB2AE00C01C0}"/>
              </a:ext>
            </a:extLst>
          </p:cNvPr>
          <p:cNvGrpSpPr/>
          <p:nvPr/>
        </p:nvGrpSpPr>
        <p:grpSpPr>
          <a:xfrm>
            <a:off x="565813" y="2881745"/>
            <a:ext cx="3978478" cy="2008910"/>
            <a:chOff x="1905000" y="1305121"/>
            <a:chExt cx="11125200" cy="5152829"/>
          </a:xfrm>
        </p:grpSpPr>
        <p:cxnSp>
          <p:nvCxnSpPr>
            <p:cNvPr id="4" name="Straight Connector 3">
              <a:extLst>
                <a:ext uri="{FF2B5EF4-FFF2-40B4-BE49-F238E27FC236}">
                  <a16:creationId xmlns:a16="http://schemas.microsoft.com/office/drawing/2014/main" id="{C063842C-A354-8344-A137-25A48329A090}"/>
                </a:ext>
              </a:extLst>
            </p:cNvPr>
            <p:cNvCxnSpPr>
              <a:cxnSpLocks/>
            </p:cNvCxnSpPr>
            <p:nvPr/>
          </p:nvCxnSpPr>
          <p:spPr>
            <a:xfrm>
              <a:off x="1905000" y="1657350"/>
              <a:ext cx="0" cy="48006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2786CC9-3D53-6546-B145-DEDCA60CCB4F}"/>
                </a:ext>
              </a:extLst>
            </p:cNvPr>
            <p:cNvCxnSpPr>
              <a:cxnSpLocks/>
            </p:cNvCxnSpPr>
            <p:nvPr/>
          </p:nvCxnSpPr>
          <p:spPr>
            <a:xfrm>
              <a:off x="1905000" y="6457950"/>
              <a:ext cx="111252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38BED996-AC42-5441-9643-F1803F34CB3E}"/>
                </a:ext>
              </a:extLst>
            </p:cNvPr>
            <p:cNvSpPr/>
            <p:nvPr/>
          </p:nvSpPr>
          <p:spPr bwMode="auto">
            <a:xfrm>
              <a:off x="2667000" y="512445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AB8FAF0-6AA9-E747-978D-83FE30188C04}"/>
                </a:ext>
              </a:extLst>
            </p:cNvPr>
            <p:cNvSpPr/>
            <p:nvPr/>
          </p:nvSpPr>
          <p:spPr bwMode="auto">
            <a:xfrm>
              <a:off x="2667000" y="375771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533EF292-6C63-BE4D-A543-A8C79682EFF1}"/>
                </a:ext>
              </a:extLst>
            </p:cNvPr>
            <p:cNvSpPr/>
            <p:nvPr/>
          </p:nvSpPr>
          <p:spPr bwMode="auto">
            <a:xfrm>
              <a:off x="2647950" y="2290861"/>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738F057-06C9-F642-818C-B099878BEA4A}"/>
                </a:ext>
              </a:extLst>
            </p:cNvPr>
            <p:cNvSpPr/>
            <p:nvPr/>
          </p:nvSpPr>
          <p:spPr bwMode="auto">
            <a:xfrm>
              <a:off x="4057650" y="4627889"/>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8925383E-76EF-7C40-BD2B-82283E055EA9}"/>
                </a:ext>
              </a:extLst>
            </p:cNvPr>
            <p:cNvSpPr/>
            <p:nvPr/>
          </p:nvSpPr>
          <p:spPr bwMode="auto">
            <a:xfrm>
              <a:off x="4057650" y="3261149"/>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177A3828-4E21-1448-BF48-D06F83637081}"/>
                </a:ext>
              </a:extLst>
            </p:cNvPr>
            <p:cNvSpPr/>
            <p:nvPr/>
          </p:nvSpPr>
          <p:spPr bwMode="auto">
            <a:xfrm>
              <a:off x="4038600" y="179430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B62DFB55-EDF6-1D4C-AD3D-6901829F2296}"/>
                </a:ext>
              </a:extLst>
            </p:cNvPr>
            <p:cNvSpPr/>
            <p:nvPr/>
          </p:nvSpPr>
          <p:spPr bwMode="auto">
            <a:xfrm>
              <a:off x="5486400" y="5721121"/>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2A560639-C7E0-8240-AA79-7A3B44BB7BDF}"/>
                </a:ext>
              </a:extLst>
            </p:cNvPr>
            <p:cNvSpPr/>
            <p:nvPr/>
          </p:nvSpPr>
          <p:spPr bwMode="auto">
            <a:xfrm>
              <a:off x="5753100" y="3776186"/>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52D79FC3-72AC-3845-A6C4-0FBF961E3593}"/>
                </a:ext>
              </a:extLst>
            </p:cNvPr>
            <p:cNvSpPr/>
            <p:nvPr/>
          </p:nvSpPr>
          <p:spPr bwMode="auto">
            <a:xfrm>
              <a:off x="5181600" y="206100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7C815323-F4AD-594E-BBA0-82A0D1946B9C}"/>
                </a:ext>
              </a:extLst>
            </p:cNvPr>
            <p:cNvSpPr/>
            <p:nvPr/>
          </p:nvSpPr>
          <p:spPr bwMode="auto">
            <a:xfrm>
              <a:off x="6696072" y="240759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1C6D77AF-71F9-7D46-AC8F-F4CA5AE5481D}"/>
                </a:ext>
              </a:extLst>
            </p:cNvPr>
            <p:cNvSpPr/>
            <p:nvPr/>
          </p:nvSpPr>
          <p:spPr bwMode="auto">
            <a:xfrm>
              <a:off x="7094875" y="1761059"/>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E7376765-68CB-2D42-8EB2-897B43804CAA}"/>
                </a:ext>
              </a:extLst>
            </p:cNvPr>
            <p:cNvSpPr/>
            <p:nvPr/>
          </p:nvSpPr>
          <p:spPr bwMode="auto">
            <a:xfrm>
              <a:off x="6696072" y="135741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AAE32B9-BC86-A945-A4DD-A4BC04602558}"/>
                </a:ext>
              </a:extLst>
            </p:cNvPr>
            <p:cNvSpPr/>
            <p:nvPr/>
          </p:nvSpPr>
          <p:spPr bwMode="auto">
            <a:xfrm>
              <a:off x="8409828" y="422600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C7D319C6-168D-824A-AAF7-EAF248B9647E}"/>
                </a:ext>
              </a:extLst>
            </p:cNvPr>
            <p:cNvSpPr/>
            <p:nvPr/>
          </p:nvSpPr>
          <p:spPr bwMode="auto">
            <a:xfrm>
              <a:off x="8714628" y="309096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E84D7788-0FA6-0F48-BEFC-979AA43AC200}"/>
                </a:ext>
              </a:extLst>
            </p:cNvPr>
            <p:cNvSpPr/>
            <p:nvPr/>
          </p:nvSpPr>
          <p:spPr bwMode="auto">
            <a:xfrm>
              <a:off x="8409828" y="2004138"/>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A4A37F5-8475-D843-8611-95C7397FC1C6}"/>
                </a:ext>
              </a:extLst>
            </p:cNvPr>
            <p:cNvSpPr/>
            <p:nvPr/>
          </p:nvSpPr>
          <p:spPr bwMode="auto">
            <a:xfrm>
              <a:off x="9696442" y="4761239"/>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F43E8001-256C-344D-BF9F-50D8845BC6A9}"/>
                </a:ext>
              </a:extLst>
            </p:cNvPr>
            <p:cNvSpPr/>
            <p:nvPr/>
          </p:nvSpPr>
          <p:spPr bwMode="auto">
            <a:xfrm>
              <a:off x="10001242" y="3289421"/>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B6AE9533-B128-7A44-9118-6AE2B8D50358}"/>
                </a:ext>
              </a:extLst>
            </p:cNvPr>
            <p:cNvSpPr/>
            <p:nvPr/>
          </p:nvSpPr>
          <p:spPr bwMode="auto">
            <a:xfrm>
              <a:off x="9705971" y="1305121"/>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D0202375-BC54-3847-8DC4-9BC609DBADE4}"/>
                </a:ext>
              </a:extLst>
            </p:cNvPr>
            <p:cNvSpPr/>
            <p:nvPr/>
          </p:nvSpPr>
          <p:spPr bwMode="auto">
            <a:xfrm>
              <a:off x="12039586" y="2620832"/>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01B97AE0-A894-0741-B2E9-AF9EA52E908B}"/>
                </a:ext>
              </a:extLst>
            </p:cNvPr>
            <p:cNvSpPr/>
            <p:nvPr/>
          </p:nvSpPr>
          <p:spPr bwMode="auto">
            <a:xfrm>
              <a:off x="11639543" y="1657350"/>
              <a:ext cx="304800" cy="2667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grpSp>
      <p:cxnSp>
        <p:nvCxnSpPr>
          <p:cNvPr id="34" name="Straight Connector 33">
            <a:extLst>
              <a:ext uri="{FF2B5EF4-FFF2-40B4-BE49-F238E27FC236}">
                <a16:creationId xmlns:a16="http://schemas.microsoft.com/office/drawing/2014/main" id="{09FBA639-C2A2-844F-B67B-C37400EE2CBD}"/>
              </a:ext>
            </a:extLst>
          </p:cNvPr>
          <p:cNvCxnSpPr>
            <a:cxnSpLocks/>
          </p:cNvCxnSpPr>
          <p:nvPr/>
        </p:nvCxnSpPr>
        <p:spPr>
          <a:xfrm>
            <a:off x="7010850" y="2970792"/>
            <a:ext cx="11908" cy="30353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FDC9E6C-74CB-9944-B7CF-388A94AAA7F4}"/>
              </a:ext>
            </a:extLst>
          </p:cNvPr>
          <p:cNvCxnSpPr>
            <a:cxnSpLocks/>
          </p:cNvCxnSpPr>
          <p:nvPr/>
        </p:nvCxnSpPr>
        <p:spPr>
          <a:xfrm>
            <a:off x="7022758" y="6006162"/>
            <a:ext cx="397847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05004DEA-FFB4-5743-BCBA-CAACDF536AB7}"/>
              </a:ext>
            </a:extLst>
          </p:cNvPr>
          <p:cNvSpPr/>
          <p:nvPr/>
        </p:nvSpPr>
        <p:spPr bwMode="auto">
          <a:xfrm>
            <a:off x="8460983" y="4322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71738E08-AF98-E541-8B31-E4571BC62F89}"/>
              </a:ext>
            </a:extLst>
          </p:cNvPr>
          <p:cNvSpPr/>
          <p:nvPr/>
        </p:nvSpPr>
        <p:spPr bwMode="auto">
          <a:xfrm>
            <a:off x="8460983" y="3789650"/>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3EB36B27-66EA-8F46-A6AC-122C86EC4263}"/>
              </a:ext>
            </a:extLst>
          </p:cNvPr>
          <p:cNvSpPr/>
          <p:nvPr/>
        </p:nvSpPr>
        <p:spPr bwMode="auto">
          <a:xfrm>
            <a:off x="8454171" y="3217776"/>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5985E071-31E8-E445-9231-7ED777F607C8}"/>
              </a:ext>
            </a:extLst>
          </p:cNvPr>
          <p:cNvSpPr txBox="1"/>
          <p:nvPr/>
        </p:nvSpPr>
        <p:spPr>
          <a:xfrm>
            <a:off x="7828345" y="1785766"/>
            <a:ext cx="247484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Random Search</a:t>
            </a:r>
          </a:p>
        </p:txBody>
      </p:sp>
      <p:sp>
        <p:nvSpPr>
          <p:cNvPr id="67" name="Oval 66">
            <a:extLst>
              <a:ext uri="{FF2B5EF4-FFF2-40B4-BE49-F238E27FC236}">
                <a16:creationId xmlns:a16="http://schemas.microsoft.com/office/drawing/2014/main" id="{0F6F278D-1EB9-E643-A94C-0D9593326FBE}"/>
              </a:ext>
            </a:extLst>
          </p:cNvPr>
          <p:cNvSpPr/>
          <p:nvPr/>
        </p:nvSpPr>
        <p:spPr bwMode="auto">
          <a:xfrm>
            <a:off x="8497207" y="5033739"/>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892488F8-8562-6B49-87DD-4ADB5851F2E1}"/>
              </a:ext>
            </a:extLst>
          </p:cNvPr>
          <p:cNvSpPr/>
          <p:nvPr/>
        </p:nvSpPr>
        <p:spPr bwMode="auto">
          <a:xfrm>
            <a:off x="8587983" y="3916650"/>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69" name="Oval 68">
            <a:extLst>
              <a:ext uri="{FF2B5EF4-FFF2-40B4-BE49-F238E27FC236}">
                <a16:creationId xmlns:a16="http://schemas.microsoft.com/office/drawing/2014/main" id="{2B15E360-7F41-F74B-975B-940D58EAC437}"/>
              </a:ext>
            </a:extLst>
          </p:cNvPr>
          <p:cNvSpPr/>
          <p:nvPr/>
        </p:nvSpPr>
        <p:spPr bwMode="auto">
          <a:xfrm>
            <a:off x="8581171" y="3344776"/>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0" name="Oval 69">
            <a:extLst>
              <a:ext uri="{FF2B5EF4-FFF2-40B4-BE49-F238E27FC236}">
                <a16:creationId xmlns:a16="http://schemas.microsoft.com/office/drawing/2014/main" id="{459C578E-2931-104F-BD07-75E5B47D41A1}"/>
              </a:ext>
            </a:extLst>
          </p:cNvPr>
          <p:cNvSpPr/>
          <p:nvPr/>
        </p:nvSpPr>
        <p:spPr bwMode="auto">
          <a:xfrm rot="20277799">
            <a:off x="8714983" y="4576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1" name="Oval 70">
            <a:extLst>
              <a:ext uri="{FF2B5EF4-FFF2-40B4-BE49-F238E27FC236}">
                <a16:creationId xmlns:a16="http://schemas.microsoft.com/office/drawing/2014/main" id="{5B3A44D0-7586-3E40-AB98-B56A0C3C69D4}"/>
              </a:ext>
            </a:extLst>
          </p:cNvPr>
          <p:cNvSpPr/>
          <p:nvPr/>
        </p:nvSpPr>
        <p:spPr bwMode="auto">
          <a:xfrm rot="20277799">
            <a:off x="8661376" y="5329377"/>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99AA4393-2B24-F14C-A0A4-1ABBA6DC115F}"/>
              </a:ext>
            </a:extLst>
          </p:cNvPr>
          <p:cNvSpPr/>
          <p:nvPr/>
        </p:nvSpPr>
        <p:spPr bwMode="auto">
          <a:xfrm rot="2689426">
            <a:off x="8498093" y="3515449"/>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7DDC6CFE-9E6B-6F4E-90BF-ED389A026880}"/>
              </a:ext>
            </a:extLst>
          </p:cNvPr>
          <p:cNvSpPr/>
          <p:nvPr/>
        </p:nvSpPr>
        <p:spPr bwMode="auto">
          <a:xfrm>
            <a:off x="8533483" y="4687203"/>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4" name="Oval 73">
            <a:extLst>
              <a:ext uri="{FF2B5EF4-FFF2-40B4-BE49-F238E27FC236}">
                <a16:creationId xmlns:a16="http://schemas.microsoft.com/office/drawing/2014/main" id="{96CCA7A5-F63C-BF44-8FBB-ED2CCE39C646}"/>
              </a:ext>
            </a:extLst>
          </p:cNvPr>
          <p:cNvSpPr/>
          <p:nvPr/>
        </p:nvSpPr>
        <p:spPr bwMode="auto">
          <a:xfrm>
            <a:off x="8839507" y="5577235"/>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5" name="Oval 74">
            <a:extLst>
              <a:ext uri="{FF2B5EF4-FFF2-40B4-BE49-F238E27FC236}">
                <a16:creationId xmlns:a16="http://schemas.microsoft.com/office/drawing/2014/main" id="{28843DF0-CD07-1C4D-BA1C-546B72DFFF64}"/>
              </a:ext>
            </a:extLst>
          </p:cNvPr>
          <p:cNvSpPr/>
          <p:nvPr/>
        </p:nvSpPr>
        <p:spPr bwMode="auto">
          <a:xfrm>
            <a:off x="8638810" y="3248978"/>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E4BFBA67-2083-3145-B14E-21089B58BE0F}"/>
              </a:ext>
            </a:extLst>
          </p:cNvPr>
          <p:cNvSpPr/>
          <p:nvPr/>
        </p:nvSpPr>
        <p:spPr bwMode="auto">
          <a:xfrm>
            <a:off x="8714983" y="4576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35B5810A-9707-D841-AC2B-DCFAD3932EC9}"/>
              </a:ext>
            </a:extLst>
          </p:cNvPr>
          <p:cNvSpPr/>
          <p:nvPr/>
        </p:nvSpPr>
        <p:spPr bwMode="auto">
          <a:xfrm>
            <a:off x="8519183" y="5678932"/>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45E3133E-18A1-1B46-8F36-995036347376}"/>
              </a:ext>
            </a:extLst>
          </p:cNvPr>
          <p:cNvSpPr/>
          <p:nvPr/>
        </p:nvSpPr>
        <p:spPr bwMode="auto">
          <a:xfrm>
            <a:off x="8537520" y="4082632"/>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79" name="Oval 78">
            <a:extLst>
              <a:ext uri="{FF2B5EF4-FFF2-40B4-BE49-F238E27FC236}">
                <a16:creationId xmlns:a16="http://schemas.microsoft.com/office/drawing/2014/main" id="{6434809A-A87A-AA46-98E8-15AB8865D36B}"/>
              </a:ext>
            </a:extLst>
          </p:cNvPr>
          <p:cNvSpPr/>
          <p:nvPr/>
        </p:nvSpPr>
        <p:spPr bwMode="auto">
          <a:xfrm>
            <a:off x="8714983" y="4576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0" name="Oval 79">
            <a:extLst>
              <a:ext uri="{FF2B5EF4-FFF2-40B4-BE49-F238E27FC236}">
                <a16:creationId xmlns:a16="http://schemas.microsoft.com/office/drawing/2014/main" id="{5FF96176-3EC6-F74A-B151-E910637F0F84}"/>
              </a:ext>
            </a:extLst>
          </p:cNvPr>
          <p:cNvSpPr/>
          <p:nvPr/>
        </p:nvSpPr>
        <p:spPr bwMode="auto">
          <a:xfrm>
            <a:off x="8785007" y="3599113"/>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1" name="Oval 80">
            <a:extLst>
              <a:ext uri="{FF2B5EF4-FFF2-40B4-BE49-F238E27FC236}">
                <a16:creationId xmlns:a16="http://schemas.microsoft.com/office/drawing/2014/main" id="{1ADCECAC-6D67-F641-B23B-4C45999A3A3B}"/>
              </a:ext>
            </a:extLst>
          </p:cNvPr>
          <p:cNvSpPr/>
          <p:nvPr/>
        </p:nvSpPr>
        <p:spPr bwMode="auto">
          <a:xfrm>
            <a:off x="8526671" y="300128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2" name="Oval 81">
            <a:extLst>
              <a:ext uri="{FF2B5EF4-FFF2-40B4-BE49-F238E27FC236}">
                <a16:creationId xmlns:a16="http://schemas.microsoft.com/office/drawing/2014/main" id="{00DAEDC8-538E-CA46-9DC9-B2603196BB13}"/>
              </a:ext>
            </a:extLst>
          </p:cNvPr>
          <p:cNvSpPr/>
          <p:nvPr/>
        </p:nvSpPr>
        <p:spPr bwMode="auto">
          <a:xfrm>
            <a:off x="8714983" y="4925093"/>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513C2826-388E-4947-8D1E-02540FA9D5A8}"/>
              </a:ext>
            </a:extLst>
          </p:cNvPr>
          <p:cNvSpPr/>
          <p:nvPr/>
        </p:nvSpPr>
        <p:spPr bwMode="auto">
          <a:xfrm>
            <a:off x="8714983" y="4043650"/>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4" name="Oval 83">
            <a:extLst>
              <a:ext uri="{FF2B5EF4-FFF2-40B4-BE49-F238E27FC236}">
                <a16:creationId xmlns:a16="http://schemas.microsoft.com/office/drawing/2014/main" id="{7F6FABD8-B9A5-224A-B1EB-37303A476804}"/>
              </a:ext>
            </a:extLst>
          </p:cNvPr>
          <p:cNvSpPr/>
          <p:nvPr/>
        </p:nvSpPr>
        <p:spPr bwMode="auto">
          <a:xfrm>
            <a:off x="8717126" y="3858045"/>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5" name="Oval 84">
            <a:extLst>
              <a:ext uri="{FF2B5EF4-FFF2-40B4-BE49-F238E27FC236}">
                <a16:creationId xmlns:a16="http://schemas.microsoft.com/office/drawing/2014/main" id="{E2CF75D2-7748-A843-863C-26B4AB63FF1C}"/>
              </a:ext>
            </a:extLst>
          </p:cNvPr>
          <p:cNvSpPr/>
          <p:nvPr/>
        </p:nvSpPr>
        <p:spPr bwMode="auto">
          <a:xfrm>
            <a:off x="8714983" y="4576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A325755F-8CF4-6F48-93E7-4FE30810A250}"/>
              </a:ext>
            </a:extLst>
          </p:cNvPr>
          <p:cNvSpPr/>
          <p:nvPr/>
        </p:nvSpPr>
        <p:spPr bwMode="auto">
          <a:xfrm>
            <a:off x="8714983" y="4043650"/>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7" name="Oval 86">
            <a:extLst>
              <a:ext uri="{FF2B5EF4-FFF2-40B4-BE49-F238E27FC236}">
                <a16:creationId xmlns:a16="http://schemas.microsoft.com/office/drawing/2014/main" id="{5671CAF7-DE69-E644-B068-6695136AA4FD}"/>
              </a:ext>
            </a:extLst>
          </p:cNvPr>
          <p:cNvSpPr/>
          <p:nvPr/>
        </p:nvSpPr>
        <p:spPr bwMode="auto">
          <a:xfrm>
            <a:off x="8731732" y="5120519"/>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8" name="Oval 87">
            <a:extLst>
              <a:ext uri="{FF2B5EF4-FFF2-40B4-BE49-F238E27FC236}">
                <a16:creationId xmlns:a16="http://schemas.microsoft.com/office/drawing/2014/main" id="{FF573327-E057-234A-AA33-8C10F36C7B1A}"/>
              </a:ext>
            </a:extLst>
          </p:cNvPr>
          <p:cNvSpPr/>
          <p:nvPr/>
        </p:nvSpPr>
        <p:spPr bwMode="auto">
          <a:xfrm>
            <a:off x="8714983" y="4576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B7C67705-CCE7-0A41-B49D-DB86E83B4FD9}"/>
              </a:ext>
            </a:extLst>
          </p:cNvPr>
          <p:cNvSpPr/>
          <p:nvPr/>
        </p:nvSpPr>
        <p:spPr bwMode="auto">
          <a:xfrm>
            <a:off x="8647406" y="4362031"/>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88600E33-3FD7-8940-A17B-DFBF391196A5}"/>
              </a:ext>
            </a:extLst>
          </p:cNvPr>
          <p:cNvSpPr/>
          <p:nvPr/>
        </p:nvSpPr>
        <p:spPr bwMode="auto">
          <a:xfrm>
            <a:off x="8597452" y="367912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0B5E69EE-21E6-A94D-8186-71823DD7D571}"/>
              </a:ext>
            </a:extLst>
          </p:cNvPr>
          <p:cNvSpPr/>
          <p:nvPr/>
        </p:nvSpPr>
        <p:spPr bwMode="auto">
          <a:xfrm>
            <a:off x="8714983" y="4576494"/>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31ACC7F0-C517-AB4F-B1B7-F309947155A2}"/>
              </a:ext>
            </a:extLst>
          </p:cNvPr>
          <p:cNvSpPr/>
          <p:nvPr/>
        </p:nvSpPr>
        <p:spPr bwMode="auto">
          <a:xfrm>
            <a:off x="8714983" y="4043650"/>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16F6E6DC-9B8C-F849-8D3F-33E49F29014D}"/>
              </a:ext>
            </a:extLst>
          </p:cNvPr>
          <p:cNvSpPr/>
          <p:nvPr/>
        </p:nvSpPr>
        <p:spPr bwMode="auto">
          <a:xfrm>
            <a:off x="8708171" y="3471776"/>
            <a:ext cx="108999" cy="103978"/>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66503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4F8CD2-73E0-364B-916F-6E9AF57EDB3F}"/>
              </a:ext>
            </a:extLst>
          </p:cNvPr>
          <p:cNvSpPr/>
          <p:nvPr/>
        </p:nvSpPr>
        <p:spPr bwMode="auto">
          <a:xfrm>
            <a:off x="523152" y="955964"/>
            <a:ext cx="5063081" cy="5167746"/>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416A179-D2C6-BA4D-9F05-2DF862EE625E}"/>
              </a:ext>
            </a:extLst>
          </p:cNvPr>
          <p:cNvSpPr/>
          <p:nvPr/>
        </p:nvSpPr>
        <p:spPr bwMode="auto">
          <a:xfrm>
            <a:off x="6602447" y="955964"/>
            <a:ext cx="5063081" cy="516774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994C93F-8FE2-D744-A742-46A4CEBC8660}"/>
              </a:ext>
            </a:extLst>
          </p:cNvPr>
          <p:cNvSpPr txBox="1">
            <a:spLocks/>
          </p:cNvSpPr>
          <p:nvPr/>
        </p:nvSpPr>
        <p:spPr>
          <a:xfrm>
            <a:off x="225189" y="148775"/>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en-US" sz="4000" dirty="0">
                <a:solidFill>
                  <a:schemeClr val="bg1"/>
                </a:solidFill>
              </a:rPr>
              <a:t>Can I reuse the results of a previous tuning job?</a:t>
            </a:r>
          </a:p>
        </p:txBody>
      </p:sp>
      <p:sp>
        <p:nvSpPr>
          <p:cNvPr id="4" name="TextBox 3">
            <a:extLst>
              <a:ext uri="{FF2B5EF4-FFF2-40B4-BE49-F238E27FC236}">
                <a16:creationId xmlns:a16="http://schemas.microsoft.com/office/drawing/2014/main" id="{971A6B47-3731-F047-87C7-046EA351F424}"/>
              </a:ext>
            </a:extLst>
          </p:cNvPr>
          <p:cNvSpPr txBox="1"/>
          <p:nvPr/>
        </p:nvSpPr>
        <p:spPr>
          <a:xfrm>
            <a:off x="2008910" y="1173018"/>
            <a:ext cx="1894749"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t>Warm Start</a:t>
            </a:r>
          </a:p>
        </p:txBody>
      </p:sp>
      <p:sp>
        <p:nvSpPr>
          <p:cNvPr id="5" name="TextBox 4">
            <a:extLst>
              <a:ext uri="{FF2B5EF4-FFF2-40B4-BE49-F238E27FC236}">
                <a16:creationId xmlns:a16="http://schemas.microsoft.com/office/drawing/2014/main" id="{6D68161F-F600-5243-AE70-013A36C8E685}"/>
              </a:ext>
            </a:extLst>
          </p:cNvPr>
          <p:cNvSpPr txBox="1"/>
          <p:nvPr/>
        </p:nvSpPr>
        <p:spPr>
          <a:xfrm>
            <a:off x="7625087" y="1173018"/>
            <a:ext cx="3430839" cy="615618"/>
          </a:xfrm>
          <a:prstGeom prst="rect">
            <a:avLst/>
          </a:prstGeom>
          <a:noFill/>
        </p:spPr>
        <p:txBody>
          <a:bodyPr wrap="square" lIns="152400" tIns="121920" rIns="152400" bIns="121920" rtlCol="0">
            <a:spAutoFit/>
          </a:bodyPr>
          <a:lstStyle/>
          <a:p>
            <a:pPr>
              <a:lnSpc>
                <a:spcPct val="90000"/>
              </a:lnSpc>
              <a:spcAft>
                <a:spcPts val="1500"/>
              </a:spcAft>
            </a:pPr>
            <a:r>
              <a:rPr lang="en-US" sz="2667" dirty="0"/>
              <a:t>Transfer Learning</a:t>
            </a:r>
          </a:p>
        </p:txBody>
      </p:sp>
      <p:sp>
        <p:nvSpPr>
          <p:cNvPr id="7" name="Cloud 6">
            <a:extLst>
              <a:ext uri="{FF2B5EF4-FFF2-40B4-BE49-F238E27FC236}">
                <a16:creationId xmlns:a16="http://schemas.microsoft.com/office/drawing/2014/main" id="{EBE74517-B9A9-3448-B214-23A2C8D53E35}"/>
              </a:ext>
            </a:extLst>
          </p:cNvPr>
          <p:cNvSpPr/>
          <p:nvPr/>
        </p:nvSpPr>
        <p:spPr bwMode="auto">
          <a:xfrm>
            <a:off x="831273" y="1917269"/>
            <a:ext cx="2355273" cy="1671058"/>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2000" dirty="0">
                <a:solidFill>
                  <a:schemeClr val="bg1"/>
                </a:solidFill>
                <a:ea typeface="Segoe UI" pitchFamily="34" charset="0"/>
                <a:cs typeface="Segoe UI" pitchFamily="34" charset="0"/>
              </a:rPr>
              <a:t>Run a parent  tuning job</a:t>
            </a:r>
          </a:p>
        </p:txBody>
      </p:sp>
      <p:sp>
        <p:nvSpPr>
          <p:cNvPr id="8" name="Cloud 7">
            <a:extLst>
              <a:ext uri="{FF2B5EF4-FFF2-40B4-BE49-F238E27FC236}">
                <a16:creationId xmlns:a16="http://schemas.microsoft.com/office/drawing/2014/main" id="{33555DEC-1FE4-3342-84EF-A3B1EA7D2FDD}"/>
              </a:ext>
            </a:extLst>
          </p:cNvPr>
          <p:cNvSpPr/>
          <p:nvPr/>
        </p:nvSpPr>
        <p:spPr bwMode="auto">
          <a:xfrm>
            <a:off x="2446972" y="3630493"/>
            <a:ext cx="2863058" cy="1755521"/>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2000" dirty="0">
                <a:solidFill>
                  <a:schemeClr val="bg1"/>
                </a:solidFill>
                <a:ea typeface="Segoe UI" pitchFamily="34" charset="0"/>
                <a:cs typeface="Segoe UI" pitchFamily="34" charset="0"/>
              </a:rPr>
              <a:t>Run a new job using what you just learned</a:t>
            </a:r>
          </a:p>
        </p:txBody>
      </p:sp>
      <p:sp>
        <p:nvSpPr>
          <p:cNvPr id="9" name="U-Turn Arrow 8">
            <a:extLst>
              <a:ext uri="{FF2B5EF4-FFF2-40B4-BE49-F238E27FC236}">
                <a16:creationId xmlns:a16="http://schemas.microsoft.com/office/drawing/2014/main" id="{C400CD56-2E61-994A-B5CC-BC6DDEB953AD}"/>
              </a:ext>
            </a:extLst>
          </p:cNvPr>
          <p:cNvSpPr/>
          <p:nvPr/>
        </p:nvSpPr>
        <p:spPr bwMode="auto">
          <a:xfrm rot="14039005" flipH="1">
            <a:off x="508739" y="4162216"/>
            <a:ext cx="2008223" cy="921363"/>
          </a:xfrm>
          <a:prstGeom prst="uturnArrow">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32CECA1F-3905-C34A-9821-E10A657BA17B}"/>
              </a:ext>
            </a:extLst>
          </p:cNvPr>
          <p:cNvSpPr txBox="1"/>
          <p:nvPr/>
        </p:nvSpPr>
        <p:spPr>
          <a:xfrm>
            <a:off x="1219133" y="3985423"/>
            <a:ext cx="1214519" cy="661720"/>
          </a:xfrm>
          <a:prstGeom prst="rect">
            <a:avLst/>
          </a:prstGeom>
          <a:noFill/>
        </p:spPr>
        <p:txBody>
          <a:bodyPr wrap="square" lIns="152400" tIns="121920" rIns="152400" bIns="121920" rtlCol="0">
            <a:spAutoFit/>
          </a:bodyPr>
          <a:lstStyle/>
          <a:p>
            <a:pPr>
              <a:lnSpc>
                <a:spcPct val="90000"/>
              </a:lnSpc>
              <a:spcAft>
                <a:spcPts val="1500"/>
              </a:spcAft>
            </a:pPr>
            <a:r>
              <a:rPr lang="en-US" sz="1500" dirty="0"/>
              <a:t>Copy Job Settings</a:t>
            </a:r>
          </a:p>
        </p:txBody>
      </p:sp>
      <p:sp>
        <p:nvSpPr>
          <p:cNvPr id="11" name="Cloud 10">
            <a:extLst>
              <a:ext uri="{FF2B5EF4-FFF2-40B4-BE49-F238E27FC236}">
                <a16:creationId xmlns:a16="http://schemas.microsoft.com/office/drawing/2014/main" id="{8B1C19C4-580F-D244-A831-716A74B596A6}"/>
              </a:ext>
            </a:extLst>
          </p:cNvPr>
          <p:cNvSpPr/>
          <p:nvPr/>
        </p:nvSpPr>
        <p:spPr bwMode="auto">
          <a:xfrm>
            <a:off x="6995356" y="1788572"/>
            <a:ext cx="2355273" cy="1671058"/>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2000" dirty="0">
                <a:solidFill>
                  <a:schemeClr val="bg1"/>
                </a:solidFill>
                <a:ea typeface="Segoe UI" pitchFamily="34" charset="0"/>
                <a:cs typeface="Segoe UI" pitchFamily="34" charset="0"/>
              </a:rPr>
              <a:t>Run a parent  tuning job</a:t>
            </a:r>
          </a:p>
        </p:txBody>
      </p:sp>
      <p:sp>
        <p:nvSpPr>
          <p:cNvPr id="12" name="Cloud 11">
            <a:extLst>
              <a:ext uri="{FF2B5EF4-FFF2-40B4-BE49-F238E27FC236}">
                <a16:creationId xmlns:a16="http://schemas.microsoft.com/office/drawing/2014/main" id="{D784D09C-5271-274A-99BF-77EAFA615521}"/>
              </a:ext>
            </a:extLst>
          </p:cNvPr>
          <p:cNvSpPr/>
          <p:nvPr/>
        </p:nvSpPr>
        <p:spPr bwMode="auto">
          <a:xfrm>
            <a:off x="6995356" y="4211783"/>
            <a:ext cx="2863058" cy="1755521"/>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2000" dirty="0">
                <a:solidFill>
                  <a:schemeClr val="bg1"/>
                </a:solidFill>
                <a:ea typeface="Segoe UI" pitchFamily="34" charset="0"/>
                <a:cs typeface="Segoe UI" pitchFamily="34" charset="0"/>
              </a:rPr>
              <a:t>Run a new job using what you just learned</a:t>
            </a:r>
          </a:p>
        </p:txBody>
      </p:sp>
      <p:sp>
        <p:nvSpPr>
          <p:cNvPr id="13" name="U-Turn Arrow 12">
            <a:extLst>
              <a:ext uri="{FF2B5EF4-FFF2-40B4-BE49-F238E27FC236}">
                <a16:creationId xmlns:a16="http://schemas.microsoft.com/office/drawing/2014/main" id="{E491BFC9-B725-2448-8511-EC46A72E87E2}"/>
              </a:ext>
            </a:extLst>
          </p:cNvPr>
          <p:cNvSpPr/>
          <p:nvPr/>
        </p:nvSpPr>
        <p:spPr bwMode="auto">
          <a:xfrm rot="15635883" flipH="1" flipV="1">
            <a:off x="9346412" y="2962189"/>
            <a:ext cx="2747206" cy="741613"/>
          </a:xfrm>
          <a:prstGeom prst="uturnArrow">
            <a:avLst/>
          </a:prstGeom>
          <a:solidFill>
            <a:schemeClr val="accent4">
              <a:lumMod val="20000"/>
              <a:lumOff val="8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3478D6BC-0A75-2E49-A9AC-D1D7CED1176B}"/>
              </a:ext>
            </a:extLst>
          </p:cNvPr>
          <p:cNvSpPr txBox="1"/>
          <p:nvPr/>
        </p:nvSpPr>
        <p:spPr>
          <a:xfrm>
            <a:off x="9149369" y="3153593"/>
            <a:ext cx="1527473" cy="869469"/>
          </a:xfrm>
          <a:prstGeom prst="rect">
            <a:avLst/>
          </a:prstGeom>
          <a:solidFill>
            <a:schemeClr val="bg1"/>
          </a:solidFill>
          <a:ln>
            <a:solidFill>
              <a:srgbClr val="FF0000"/>
            </a:solidFill>
          </a:ln>
        </p:spPr>
        <p:txBody>
          <a:bodyPr wrap="square" lIns="152400" tIns="121920" rIns="152400" bIns="121920" rtlCol="0">
            <a:spAutoFit/>
          </a:bodyPr>
          <a:lstStyle/>
          <a:p>
            <a:pPr algn="ctr">
              <a:lnSpc>
                <a:spcPct val="90000"/>
              </a:lnSpc>
              <a:spcAft>
                <a:spcPts val="1500"/>
              </a:spcAft>
            </a:pPr>
            <a:r>
              <a:rPr lang="en-US" sz="1500" dirty="0"/>
              <a:t>Use transfer learning to add new data! </a:t>
            </a:r>
          </a:p>
        </p:txBody>
      </p:sp>
      <p:sp>
        <p:nvSpPr>
          <p:cNvPr id="15" name="TextBox 14">
            <a:extLst>
              <a:ext uri="{FF2B5EF4-FFF2-40B4-BE49-F238E27FC236}">
                <a16:creationId xmlns:a16="http://schemas.microsoft.com/office/drawing/2014/main" id="{C3043FA7-EB46-7240-90E0-7844CDF66935}"/>
              </a:ext>
            </a:extLst>
          </p:cNvPr>
          <p:cNvSpPr txBox="1"/>
          <p:nvPr/>
        </p:nvSpPr>
        <p:spPr>
          <a:xfrm>
            <a:off x="5621356" y="865209"/>
            <a:ext cx="863506"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rgbClr val="FFC000"/>
                </a:solidFill>
              </a:rPr>
              <a:t>Yes!</a:t>
            </a:r>
          </a:p>
        </p:txBody>
      </p:sp>
    </p:spTree>
    <p:extLst>
      <p:ext uri="{BB962C8B-B14F-4D97-AF65-F5344CB8AC3E}">
        <p14:creationId xmlns:p14="http://schemas.microsoft.com/office/powerpoint/2010/main" val="207504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1"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B8403-FD3F-3B49-84C7-651331BCF7C8}"/>
              </a:ext>
            </a:extLst>
          </p:cNvPr>
          <p:cNvPicPr>
            <a:picLocks noChangeAspect="1"/>
          </p:cNvPicPr>
          <p:nvPr/>
        </p:nvPicPr>
        <p:blipFill>
          <a:blip r:embed="rId2"/>
          <a:stretch>
            <a:fillRect/>
          </a:stretch>
        </p:blipFill>
        <p:spPr>
          <a:xfrm>
            <a:off x="4064251" y="1135226"/>
            <a:ext cx="6326737" cy="5226435"/>
          </a:xfrm>
          <a:prstGeom prst="rect">
            <a:avLst/>
          </a:prstGeom>
        </p:spPr>
      </p:pic>
      <p:sp>
        <p:nvSpPr>
          <p:cNvPr id="3" name="Title 1">
            <a:extLst>
              <a:ext uri="{FF2B5EF4-FFF2-40B4-BE49-F238E27FC236}">
                <a16:creationId xmlns:a16="http://schemas.microsoft.com/office/drawing/2014/main" id="{8181342A-D2AA-CA43-A2B7-66C41A2DCF9F}"/>
              </a:ext>
            </a:extLst>
          </p:cNvPr>
          <p:cNvSpPr txBox="1">
            <a:spLocks/>
          </p:cNvSpPr>
          <p:nvPr/>
        </p:nvSpPr>
        <p:spPr>
          <a:xfrm>
            <a:off x="394041" y="23556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Search across training jobs using the </a:t>
            </a:r>
            <a:r>
              <a:rPr lang="en-US" sz="4000" dirty="0" err="1">
                <a:solidFill>
                  <a:schemeClr val="bg1"/>
                </a:solidFill>
              </a:rPr>
              <a:t>SageMaker</a:t>
            </a:r>
            <a:r>
              <a:rPr lang="en-US" sz="4000" dirty="0">
                <a:solidFill>
                  <a:schemeClr val="bg1"/>
                </a:solidFill>
              </a:rPr>
              <a:t> API</a:t>
            </a:r>
          </a:p>
        </p:txBody>
      </p:sp>
      <p:sp>
        <p:nvSpPr>
          <p:cNvPr id="4" name="TextBox 3">
            <a:extLst>
              <a:ext uri="{FF2B5EF4-FFF2-40B4-BE49-F238E27FC236}">
                <a16:creationId xmlns:a16="http://schemas.microsoft.com/office/drawing/2014/main" id="{C84E078F-D5E0-EA4C-8CA6-6D8D0144857A}"/>
              </a:ext>
            </a:extLst>
          </p:cNvPr>
          <p:cNvSpPr txBox="1"/>
          <p:nvPr/>
        </p:nvSpPr>
        <p:spPr>
          <a:xfrm>
            <a:off x="394041" y="1952644"/>
            <a:ext cx="2848921" cy="615618"/>
          </a:xfrm>
          <a:prstGeom prst="rect">
            <a:avLst/>
          </a:prstGeom>
          <a:noFill/>
        </p:spPr>
        <p:txBody>
          <a:bodyPr wrap="none" lIns="152400" tIns="121920" rIns="152400" bIns="121920" rtlCol="0">
            <a:spAutoFit/>
          </a:bodyPr>
          <a:lstStyle/>
          <a:p>
            <a:pPr>
              <a:lnSpc>
                <a:spcPct val="90000"/>
              </a:lnSpc>
              <a:spcAft>
                <a:spcPts val="1500"/>
              </a:spcAft>
            </a:pPr>
            <a:r>
              <a:rPr lang="en-US" sz="2667" dirty="0" err="1">
                <a:solidFill>
                  <a:srgbClr val="FFC000"/>
                </a:solidFill>
              </a:rPr>
              <a:t>SageMaker</a:t>
            </a:r>
            <a:r>
              <a:rPr lang="en-US" sz="2667" dirty="0">
                <a:solidFill>
                  <a:srgbClr val="FFC000"/>
                </a:solidFill>
              </a:rPr>
              <a:t> Search</a:t>
            </a:r>
          </a:p>
        </p:txBody>
      </p:sp>
    </p:spTree>
    <p:extLst>
      <p:ext uri="{BB962C8B-B14F-4D97-AF65-F5344CB8AC3E}">
        <p14:creationId xmlns:p14="http://schemas.microsoft.com/office/powerpoint/2010/main" val="604038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1698E95-A0F2-6949-9480-0BD8FD187B9A}"/>
              </a:ext>
            </a:extLst>
          </p:cNvPr>
          <p:cNvSpPr/>
          <p:nvPr/>
        </p:nvSpPr>
        <p:spPr>
          <a:xfrm>
            <a:off x="1073630" y="2216586"/>
            <a:ext cx="1408042" cy="1275521"/>
          </a:xfrm>
          <a:prstGeom prst="ellipse">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4" name="Chord 3">
            <a:extLst>
              <a:ext uri="{FF2B5EF4-FFF2-40B4-BE49-F238E27FC236}">
                <a16:creationId xmlns:a16="http://schemas.microsoft.com/office/drawing/2014/main" id="{BA715680-99A7-8A4D-9CB5-ADD9738AC95B}"/>
              </a:ext>
            </a:extLst>
          </p:cNvPr>
          <p:cNvSpPr/>
          <p:nvPr/>
        </p:nvSpPr>
        <p:spPr>
          <a:xfrm rot="6752347">
            <a:off x="772434" y="3385955"/>
            <a:ext cx="2060716" cy="2209739"/>
          </a:xfrm>
          <a:prstGeom prst="chord">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 name="TextBox 4">
            <a:extLst>
              <a:ext uri="{FF2B5EF4-FFF2-40B4-BE49-F238E27FC236}">
                <a16:creationId xmlns:a16="http://schemas.microsoft.com/office/drawing/2014/main" id="{05406151-9F95-D545-A59D-D9490761D589}"/>
              </a:ext>
            </a:extLst>
          </p:cNvPr>
          <p:cNvSpPr txBox="1"/>
          <p:nvPr/>
        </p:nvSpPr>
        <p:spPr>
          <a:xfrm>
            <a:off x="844222" y="5224371"/>
            <a:ext cx="1866858" cy="605230"/>
          </a:xfrm>
          <a:prstGeom prst="rect">
            <a:avLst/>
          </a:prstGeom>
          <a:noFill/>
        </p:spPr>
        <p:txBody>
          <a:bodyPr wrap="none" rtlCol="0">
            <a:spAutoFit/>
          </a:bodyPr>
          <a:lstStyle/>
          <a:p>
            <a:r>
              <a:rPr lang="en-US" sz="3333" dirty="0">
                <a:solidFill>
                  <a:schemeClr val="bg1"/>
                </a:solidFill>
              </a:rPr>
              <a:t>Customer</a:t>
            </a:r>
          </a:p>
        </p:txBody>
      </p:sp>
      <p:sp>
        <p:nvSpPr>
          <p:cNvPr id="6" name="Cloud 5">
            <a:extLst>
              <a:ext uri="{FF2B5EF4-FFF2-40B4-BE49-F238E27FC236}">
                <a16:creationId xmlns:a16="http://schemas.microsoft.com/office/drawing/2014/main" id="{5079FEF4-9DD1-144A-A5AA-007EDC6E831E}"/>
              </a:ext>
            </a:extLst>
          </p:cNvPr>
          <p:cNvSpPr/>
          <p:nvPr/>
        </p:nvSpPr>
        <p:spPr>
          <a:xfrm>
            <a:off x="3035262" y="2922881"/>
            <a:ext cx="513522" cy="385547"/>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7" name="Cloud 6">
            <a:extLst>
              <a:ext uri="{FF2B5EF4-FFF2-40B4-BE49-F238E27FC236}">
                <a16:creationId xmlns:a16="http://schemas.microsoft.com/office/drawing/2014/main" id="{FB344747-F574-954B-A976-597133CD0872}"/>
              </a:ext>
            </a:extLst>
          </p:cNvPr>
          <p:cNvSpPr/>
          <p:nvPr/>
        </p:nvSpPr>
        <p:spPr>
          <a:xfrm>
            <a:off x="2562879" y="3308428"/>
            <a:ext cx="358868" cy="192773"/>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8" name="Oval 7">
            <a:extLst>
              <a:ext uri="{FF2B5EF4-FFF2-40B4-BE49-F238E27FC236}">
                <a16:creationId xmlns:a16="http://schemas.microsoft.com/office/drawing/2014/main" id="{01D77D00-7371-8942-9937-D38B55FB71C9}"/>
              </a:ext>
            </a:extLst>
          </p:cNvPr>
          <p:cNvSpPr/>
          <p:nvPr/>
        </p:nvSpPr>
        <p:spPr>
          <a:xfrm>
            <a:off x="8108587" y="2244586"/>
            <a:ext cx="1408042" cy="1275521"/>
          </a:xfrm>
          <a:prstGeom prst="ellipse">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9" name="Chord 8">
            <a:extLst>
              <a:ext uri="{FF2B5EF4-FFF2-40B4-BE49-F238E27FC236}">
                <a16:creationId xmlns:a16="http://schemas.microsoft.com/office/drawing/2014/main" id="{1AFCACD1-F557-A041-9C42-9E2F9522B486}"/>
              </a:ext>
            </a:extLst>
          </p:cNvPr>
          <p:cNvSpPr/>
          <p:nvPr/>
        </p:nvSpPr>
        <p:spPr>
          <a:xfrm rot="6752347">
            <a:off x="7765685" y="3413955"/>
            <a:ext cx="2060716" cy="2209739"/>
          </a:xfrm>
          <a:prstGeom prst="chord">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0" name="TextBox 9">
            <a:extLst>
              <a:ext uri="{FF2B5EF4-FFF2-40B4-BE49-F238E27FC236}">
                <a16:creationId xmlns:a16="http://schemas.microsoft.com/office/drawing/2014/main" id="{EE2E99AE-DF34-2441-A007-3890D124094D}"/>
              </a:ext>
            </a:extLst>
          </p:cNvPr>
          <p:cNvSpPr txBox="1"/>
          <p:nvPr/>
        </p:nvSpPr>
        <p:spPr>
          <a:xfrm>
            <a:off x="7443194" y="5224371"/>
            <a:ext cx="2849178" cy="605230"/>
          </a:xfrm>
          <a:prstGeom prst="rect">
            <a:avLst/>
          </a:prstGeom>
          <a:noFill/>
        </p:spPr>
        <p:txBody>
          <a:bodyPr wrap="none" rtlCol="0">
            <a:spAutoFit/>
          </a:bodyPr>
          <a:lstStyle/>
          <a:p>
            <a:r>
              <a:rPr lang="en-US" sz="3333" dirty="0">
                <a:solidFill>
                  <a:schemeClr val="bg1"/>
                </a:solidFill>
              </a:rPr>
              <a:t>Cloud Architect</a:t>
            </a:r>
          </a:p>
        </p:txBody>
      </p:sp>
      <p:sp>
        <p:nvSpPr>
          <p:cNvPr id="11" name="Arc 10">
            <a:extLst>
              <a:ext uri="{FF2B5EF4-FFF2-40B4-BE49-F238E27FC236}">
                <a16:creationId xmlns:a16="http://schemas.microsoft.com/office/drawing/2014/main" id="{A9B1AB69-1222-3843-A8FB-86C900C9618F}"/>
              </a:ext>
            </a:extLst>
          </p:cNvPr>
          <p:cNvSpPr/>
          <p:nvPr/>
        </p:nvSpPr>
        <p:spPr>
          <a:xfrm rot="8682614">
            <a:off x="7991215" y="2344890"/>
            <a:ext cx="1923565" cy="1494288"/>
          </a:xfrm>
          <a:prstGeom prst="arc">
            <a:avLst/>
          </a:prstGeom>
          <a:ln w="762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12" name="Straight Connector 11">
            <a:extLst>
              <a:ext uri="{FF2B5EF4-FFF2-40B4-BE49-F238E27FC236}">
                <a16:creationId xmlns:a16="http://schemas.microsoft.com/office/drawing/2014/main" id="{DF357C35-A66E-B84E-AB00-7649F592B228}"/>
              </a:ext>
            </a:extLst>
          </p:cNvPr>
          <p:cNvCxnSpPr/>
          <p:nvPr/>
        </p:nvCxnSpPr>
        <p:spPr>
          <a:xfrm>
            <a:off x="8779389" y="3942522"/>
            <a:ext cx="0" cy="576302"/>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3" name="Rounded Rectangle 12">
            <a:extLst>
              <a:ext uri="{FF2B5EF4-FFF2-40B4-BE49-F238E27FC236}">
                <a16:creationId xmlns:a16="http://schemas.microsoft.com/office/drawing/2014/main" id="{9C727062-ED7E-F340-B911-6325A31A3123}"/>
              </a:ext>
            </a:extLst>
          </p:cNvPr>
          <p:cNvSpPr/>
          <p:nvPr/>
        </p:nvSpPr>
        <p:spPr>
          <a:xfrm>
            <a:off x="8633538" y="4265869"/>
            <a:ext cx="291702" cy="331304"/>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4" name="Cloud 13">
            <a:extLst>
              <a:ext uri="{FF2B5EF4-FFF2-40B4-BE49-F238E27FC236}">
                <a16:creationId xmlns:a16="http://schemas.microsoft.com/office/drawing/2014/main" id="{A1CEDD33-2410-D940-9618-073BEC08033F}"/>
              </a:ext>
            </a:extLst>
          </p:cNvPr>
          <p:cNvSpPr/>
          <p:nvPr/>
        </p:nvSpPr>
        <p:spPr>
          <a:xfrm>
            <a:off x="9068503" y="477864"/>
            <a:ext cx="2948928" cy="1668358"/>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Local mode! … Just bring your own model</a:t>
            </a:r>
          </a:p>
        </p:txBody>
      </p:sp>
      <p:sp>
        <p:nvSpPr>
          <p:cNvPr id="15" name="Cloud 14">
            <a:extLst>
              <a:ext uri="{FF2B5EF4-FFF2-40B4-BE49-F238E27FC236}">
                <a16:creationId xmlns:a16="http://schemas.microsoft.com/office/drawing/2014/main" id="{54DF5C81-6B08-224D-AABB-AD243E2C32FC}"/>
              </a:ext>
            </a:extLst>
          </p:cNvPr>
          <p:cNvSpPr/>
          <p:nvPr/>
        </p:nvSpPr>
        <p:spPr>
          <a:xfrm>
            <a:off x="2481672" y="365315"/>
            <a:ext cx="4358515" cy="2622216"/>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Wait, it’s taking forever to start up my training job, 3 minutes every time! How do I get around that? </a:t>
            </a:r>
          </a:p>
        </p:txBody>
      </p:sp>
      <p:sp>
        <p:nvSpPr>
          <p:cNvPr id="16" name="Cloud 15">
            <a:extLst>
              <a:ext uri="{FF2B5EF4-FFF2-40B4-BE49-F238E27FC236}">
                <a16:creationId xmlns:a16="http://schemas.microsoft.com/office/drawing/2014/main" id="{43817191-5B11-D54E-A148-01CD523A05D1}"/>
              </a:ext>
            </a:extLst>
          </p:cNvPr>
          <p:cNvSpPr/>
          <p:nvPr/>
        </p:nvSpPr>
        <p:spPr>
          <a:xfrm>
            <a:off x="10475161" y="2304027"/>
            <a:ext cx="513522" cy="385547"/>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7" name="Cloud 16">
            <a:extLst>
              <a:ext uri="{FF2B5EF4-FFF2-40B4-BE49-F238E27FC236}">
                <a16:creationId xmlns:a16="http://schemas.microsoft.com/office/drawing/2014/main" id="{4E5EC3BF-FAF5-264D-B336-B1B6FAAA7504}"/>
              </a:ext>
            </a:extLst>
          </p:cNvPr>
          <p:cNvSpPr/>
          <p:nvPr/>
        </p:nvSpPr>
        <p:spPr>
          <a:xfrm>
            <a:off x="9709464" y="2754774"/>
            <a:ext cx="358868" cy="192773"/>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39949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9371A0B-850E-914F-AECD-81D14DE37493}"/>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4203681" y="2681787"/>
            <a:ext cx="2467014" cy="2107241"/>
          </a:xfrm>
          <a:prstGeom prst="rect">
            <a:avLst/>
          </a:prstGeom>
          <a:solidFill>
            <a:schemeClr val="bg1"/>
          </a:solidFill>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21676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269240" y="5476875"/>
            <a:ext cx="1331952" cy="1137708"/>
          </a:xfrm>
          <a:prstGeom prst="rect">
            <a:avLst/>
          </a:prstGeom>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8A697C47-FB9C-4943-B98D-8806C36FDD81}"/>
              </a:ext>
            </a:extLst>
          </p:cNvPr>
          <p:cNvPicPr>
            <a:picLocks noChangeAspect="1"/>
          </p:cNvPicPr>
          <p:nvPr/>
        </p:nvPicPr>
        <p:blipFill>
          <a:blip r:embed="rId3"/>
          <a:stretch>
            <a:fillRect/>
          </a:stretch>
        </p:blipFill>
        <p:spPr>
          <a:xfrm>
            <a:off x="4667250" y="3016975"/>
            <a:ext cx="1764477" cy="1470692"/>
          </a:xfrm>
          <a:prstGeom prst="rect">
            <a:avLst/>
          </a:prstGeom>
          <a:solidFill>
            <a:schemeClr val="bg1"/>
          </a:solidFill>
        </p:spPr>
      </p:pic>
      <p:sp>
        <p:nvSpPr>
          <p:cNvPr id="15" name="Title 1">
            <a:extLst>
              <a:ext uri="{FF2B5EF4-FFF2-40B4-BE49-F238E27FC236}">
                <a16:creationId xmlns:a16="http://schemas.microsoft.com/office/drawing/2014/main" id="{27549660-9016-DD42-ADE9-01A79CBE2C79}"/>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spTree>
    <p:extLst>
      <p:ext uri="{BB962C8B-B14F-4D97-AF65-F5344CB8AC3E}">
        <p14:creationId xmlns:p14="http://schemas.microsoft.com/office/powerpoint/2010/main" val="2044134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269240" y="5476875"/>
            <a:ext cx="1331952" cy="1137708"/>
          </a:xfrm>
          <a:prstGeom prst="rect">
            <a:avLst/>
          </a:prstGeom>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8A697C47-FB9C-4943-B98D-8806C36FDD81}"/>
              </a:ext>
            </a:extLst>
          </p:cNvPr>
          <p:cNvPicPr>
            <a:picLocks noChangeAspect="1"/>
          </p:cNvPicPr>
          <p:nvPr/>
        </p:nvPicPr>
        <p:blipFill>
          <a:blip r:embed="rId3"/>
          <a:stretch>
            <a:fillRect/>
          </a:stretch>
        </p:blipFill>
        <p:spPr>
          <a:xfrm>
            <a:off x="1730375" y="5476875"/>
            <a:ext cx="1270000" cy="1058545"/>
          </a:xfrm>
          <a:prstGeom prst="rect">
            <a:avLst/>
          </a:prstGeom>
        </p:spPr>
      </p:pic>
      <p:pic>
        <p:nvPicPr>
          <p:cNvPr id="6" name="Picture 5">
            <a:extLst>
              <a:ext uri="{FF2B5EF4-FFF2-40B4-BE49-F238E27FC236}">
                <a16:creationId xmlns:a16="http://schemas.microsoft.com/office/drawing/2014/main" id="{69C5553D-11DD-6943-ABE0-6E833256CCA0}"/>
              </a:ext>
            </a:extLst>
          </p:cNvPr>
          <p:cNvPicPr>
            <a:picLocks noChangeAspect="1"/>
          </p:cNvPicPr>
          <p:nvPr/>
        </p:nvPicPr>
        <p:blipFill>
          <a:blip r:embed="rId4"/>
          <a:stretch>
            <a:fillRect/>
          </a:stretch>
        </p:blipFill>
        <p:spPr>
          <a:xfrm>
            <a:off x="4241271" y="3368038"/>
            <a:ext cx="2391833" cy="818007"/>
          </a:xfrm>
          <a:prstGeom prst="rect">
            <a:avLst/>
          </a:prstGeom>
          <a:solidFill>
            <a:schemeClr val="bg1"/>
          </a:solidFill>
        </p:spPr>
      </p:pic>
      <p:sp>
        <p:nvSpPr>
          <p:cNvPr id="15" name="Title 1">
            <a:extLst>
              <a:ext uri="{FF2B5EF4-FFF2-40B4-BE49-F238E27FC236}">
                <a16:creationId xmlns:a16="http://schemas.microsoft.com/office/drawing/2014/main" id="{291CCC8A-B370-104E-BC86-E3A2E15162D9}"/>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spTree>
    <p:extLst>
      <p:ext uri="{BB962C8B-B14F-4D97-AF65-F5344CB8AC3E}">
        <p14:creationId xmlns:p14="http://schemas.microsoft.com/office/powerpoint/2010/main" val="843595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269240" y="5476875"/>
            <a:ext cx="1331952" cy="1137708"/>
          </a:xfrm>
          <a:prstGeom prst="rect">
            <a:avLst/>
          </a:prstGeom>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B62BD4C-2247-8746-B540-89D55CAF8E8D}"/>
              </a:ext>
            </a:extLst>
          </p:cNvPr>
          <p:cNvPicPr>
            <a:picLocks noChangeAspect="1"/>
          </p:cNvPicPr>
          <p:nvPr/>
        </p:nvPicPr>
        <p:blipFill>
          <a:blip r:embed="rId3"/>
          <a:stretch>
            <a:fillRect/>
          </a:stretch>
        </p:blipFill>
        <p:spPr>
          <a:xfrm>
            <a:off x="1730375" y="5476875"/>
            <a:ext cx="1270000" cy="1058545"/>
          </a:xfrm>
          <a:prstGeom prst="rect">
            <a:avLst/>
          </a:prstGeom>
        </p:spPr>
      </p:pic>
      <p:pic>
        <p:nvPicPr>
          <p:cNvPr id="16" name="Picture 15">
            <a:extLst>
              <a:ext uri="{FF2B5EF4-FFF2-40B4-BE49-F238E27FC236}">
                <a16:creationId xmlns:a16="http://schemas.microsoft.com/office/drawing/2014/main" id="{855ECDB8-6E36-2C4C-9806-BE3F4F17AEF3}"/>
              </a:ext>
            </a:extLst>
          </p:cNvPr>
          <p:cNvPicPr>
            <a:picLocks noChangeAspect="1"/>
          </p:cNvPicPr>
          <p:nvPr/>
        </p:nvPicPr>
        <p:blipFill>
          <a:blip r:embed="rId4"/>
          <a:stretch>
            <a:fillRect/>
          </a:stretch>
        </p:blipFill>
        <p:spPr>
          <a:xfrm>
            <a:off x="3336396" y="5636726"/>
            <a:ext cx="2391833" cy="818007"/>
          </a:xfrm>
          <a:prstGeom prst="rect">
            <a:avLst/>
          </a:prstGeom>
        </p:spPr>
      </p:pic>
      <p:pic>
        <p:nvPicPr>
          <p:cNvPr id="6" name="Picture 5">
            <a:extLst>
              <a:ext uri="{FF2B5EF4-FFF2-40B4-BE49-F238E27FC236}">
                <a16:creationId xmlns:a16="http://schemas.microsoft.com/office/drawing/2014/main" id="{6F6CB812-F825-4F4F-84C1-22100BAD5925}"/>
              </a:ext>
            </a:extLst>
          </p:cNvPr>
          <p:cNvPicPr>
            <a:picLocks noChangeAspect="1"/>
          </p:cNvPicPr>
          <p:nvPr/>
        </p:nvPicPr>
        <p:blipFill>
          <a:blip r:embed="rId5"/>
          <a:stretch>
            <a:fillRect/>
          </a:stretch>
        </p:blipFill>
        <p:spPr>
          <a:xfrm>
            <a:off x="4443177" y="2856752"/>
            <a:ext cx="1988022" cy="1988022"/>
          </a:xfrm>
          <a:prstGeom prst="rect">
            <a:avLst/>
          </a:prstGeom>
          <a:solidFill>
            <a:schemeClr val="bg1"/>
          </a:solidFill>
        </p:spPr>
      </p:pic>
      <p:sp>
        <p:nvSpPr>
          <p:cNvPr id="18" name="Title 1">
            <a:extLst>
              <a:ext uri="{FF2B5EF4-FFF2-40B4-BE49-F238E27FC236}">
                <a16:creationId xmlns:a16="http://schemas.microsoft.com/office/drawing/2014/main" id="{1F8E92EB-46E3-DE42-A6D5-0D91F3F822E7}"/>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spTree>
    <p:extLst>
      <p:ext uri="{BB962C8B-B14F-4D97-AF65-F5344CB8AC3E}">
        <p14:creationId xmlns:p14="http://schemas.microsoft.com/office/powerpoint/2010/main" val="2333642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269240" y="5476875"/>
            <a:ext cx="1331952" cy="1137708"/>
          </a:xfrm>
          <a:prstGeom prst="rect">
            <a:avLst/>
          </a:prstGeom>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E4CFAE15-B013-E944-A813-F36BE369E80F}"/>
              </a:ext>
            </a:extLst>
          </p:cNvPr>
          <p:cNvPicPr>
            <a:picLocks noChangeAspect="1"/>
          </p:cNvPicPr>
          <p:nvPr/>
        </p:nvPicPr>
        <p:blipFill>
          <a:blip r:embed="rId3"/>
          <a:stretch>
            <a:fillRect/>
          </a:stretch>
        </p:blipFill>
        <p:spPr>
          <a:xfrm>
            <a:off x="1730375" y="5476875"/>
            <a:ext cx="1270000" cy="1058545"/>
          </a:xfrm>
          <a:prstGeom prst="rect">
            <a:avLst/>
          </a:prstGeom>
        </p:spPr>
      </p:pic>
      <p:pic>
        <p:nvPicPr>
          <p:cNvPr id="15" name="Picture 14">
            <a:extLst>
              <a:ext uri="{FF2B5EF4-FFF2-40B4-BE49-F238E27FC236}">
                <a16:creationId xmlns:a16="http://schemas.microsoft.com/office/drawing/2014/main" id="{7A614E57-8A76-7240-A066-647854D194A2}"/>
              </a:ext>
            </a:extLst>
          </p:cNvPr>
          <p:cNvPicPr>
            <a:picLocks noChangeAspect="1"/>
          </p:cNvPicPr>
          <p:nvPr/>
        </p:nvPicPr>
        <p:blipFill>
          <a:blip r:embed="rId4"/>
          <a:stretch>
            <a:fillRect/>
          </a:stretch>
        </p:blipFill>
        <p:spPr>
          <a:xfrm>
            <a:off x="3336396" y="5636726"/>
            <a:ext cx="2391833" cy="818007"/>
          </a:xfrm>
          <a:prstGeom prst="rect">
            <a:avLst/>
          </a:prstGeom>
        </p:spPr>
      </p:pic>
      <p:pic>
        <p:nvPicPr>
          <p:cNvPr id="16" name="Picture 15">
            <a:extLst>
              <a:ext uri="{FF2B5EF4-FFF2-40B4-BE49-F238E27FC236}">
                <a16:creationId xmlns:a16="http://schemas.microsoft.com/office/drawing/2014/main" id="{C05CE639-87A9-DB45-9C1E-72425A5ED98B}"/>
              </a:ext>
            </a:extLst>
          </p:cNvPr>
          <p:cNvPicPr>
            <a:picLocks noChangeAspect="1"/>
          </p:cNvPicPr>
          <p:nvPr/>
        </p:nvPicPr>
        <p:blipFill>
          <a:blip r:embed="rId5"/>
          <a:stretch>
            <a:fillRect/>
          </a:stretch>
        </p:blipFill>
        <p:spPr>
          <a:xfrm>
            <a:off x="5918730" y="5341855"/>
            <a:ext cx="1498374" cy="1498374"/>
          </a:xfrm>
          <a:prstGeom prst="rect">
            <a:avLst/>
          </a:prstGeom>
        </p:spPr>
      </p:pic>
      <p:pic>
        <p:nvPicPr>
          <p:cNvPr id="6" name="Picture 5">
            <a:extLst>
              <a:ext uri="{FF2B5EF4-FFF2-40B4-BE49-F238E27FC236}">
                <a16:creationId xmlns:a16="http://schemas.microsoft.com/office/drawing/2014/main" id="{7E55A77B-BE8D-7F42-A47B-EFD4A3C3BD48}"/>
              </a:ext>
            </a:extLst>
          </p:cNvPr>
          <p:cNvPicPr>
            <a:picLocks noChangeAspect="1"/>
          </p:cNvPicPr>
          <p:nvPr/>
        </p:nvPicPr>
        <p:blipFill>
          <a:blip r:embed="rId6"/>
          <a:stretch>
            <a:fillRect/>
          </a:stretch>
        </p:blipFill>
        <p:spPr>
          <a:xfrm>
            <a:off x="4223741" y="3572319"/>
            <a:ext cx="2426894" cy="508563"/>
          </a:xfrm>
          <a:prstGeom prst="rect">
            <a:avLst/>
          </a:prstGeom>
          <a:solidFill>
            <a:schemeClr val="bg1"/>
          </a:solidFill>
        </p:spPr>
      </p:pic>
      <p:sp>
        <p:nvSpPr>
          <p:cNvPr id="19" name="Title 1">
            <a:extLst>
              <a:ext uri="{FF2B5EF4-FFF2-40B4-BE49-F238E27FC236}">
                <a16:creationId xmlns:a16="http://schemas.microsoft.com/office/drawing/2014/main" id="{5CC7BF55-5093-434C-ABAD-7EC1CF9029C2}"/>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spTree>
    <p:extLst>
      <p:ext uri="{BB962C8B-B14F-4D97-AF65-F5344CB8AC3E}">
        <p14:creationId xmlns:p14="http://schemas.microsoft.com/office/powerpoint/2010/main" val="11138566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269240" y="5476875"/>
            <a:ext cx="1331952" cy="1137708"/>
          </a:xfrm>
          <a:prstGeom prst="rect">
            <a:avLst/>
          </a:prstGeom>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EFE7ED7-1229-7F4A-9811-B845DA175DB5}"/>
              </a:ext>
            </a:extLst>
          </p:cNvPr>
          <p:cNvPicPr>
            <a:picLocks noChangeAspect="1"/>
          </p:cNvPicPr>
          <p:nvPr/>
        </p:nvPicPr>
        <p:blipFill>
          <a:blip r:embed="rId3"/>
          <a:stretch>
            <a:fillRect/>
          </a:stretch>
        </p:blipFill>
        <p:spPr>
          <a:xfrm>
            <a:off x="1730375" y="5476875"/>
            <a:ext cx="1270000" cy="1058545"/>
          </a:xfrm>
          <a:prstGeom prst="rect">
            <a:avLst/>
          </a:prstGeom>
        </p:spPr>
      </p:pic>
      <p:pic>
        <p:nvPicPr>
          <p:cNvPr id="15" name="Picture 14">
            <a:extLst>
              <a:ext uri="{FF2B5EF4-FFF2-40B4-BE49-F238E27FC236}">
                <a16:creationId xmlns:a16="http://schemas.microsoft.com/office/drawing/2014/main" id="{20133928-5038-FD48-8518-E5AE1814DBB5}"/>
              </a:ext>
            </a:extLst>
          </p:cNvPr>
          <p:cNvPicPr>
            <a:picLocks noChangeAspect="1"/>
          </p:cNvPicPr>
          <p:nvPr/>
        </p:nvPicPr>
        <p:blipFill>
          <a:blip r:embed="rId4"/>
          <a:stretch>
            <a:fillRect/>
          </a:stretch>
        </p:blipFill>
        <p:spPr>
          <a:xfrm>
            <a:off x="3336396" y="5636726"/>
            <a:ext cx="2391833" cy="818007"/>
          </a:xfrm>
          <a:prstGeom prst="rect">
            <a:avLst/>
          </a:prstGeom>
        </p:spPr>
      </p:pic>
      <p:pic>
        <p:nvPicPr>
          <p:cNvPr id="16" name="Picture 15">
            <a:extLst>
              <a:ext uri="{FF2B5EF4-FFF2-40B4-BE49-F238E27FC236}">
                <a16:creationId xmlns:a16="http://schemas.microsoft.com/office/drawing/2014/main" id="{6B7F8C93-F0A2-4745-ABB3-41DDBBC56D29}"/>
              </a:ext>
            </a:extLst>
          </p:cNvPr>
          <p:cNvPicPr>
            <a:picLocks noChangeAspect="1"/>
          </p:cNvPicPr>
          <p:nvPr/>
        </p:nvPicPr>
        <p:blipFill>
          <a:blip r:embed="rId5"/>
          <a:stretch>
            <a:fillRect/>
          </a:stretch>
        </p:blipFill>
        <p:spPr>
          <a:xfrm>
            <a:off x="5918730" y="5341855"/>
            <a:ext cx="1498374" cy="1498374"/>
          </a:xfrm>
          <a:prstGeom prst="rect">
            <a:avLst/>
          </a:prstGeom>
        </p:spPr>
      </p:pic>
      <p:pic>
        <p:nvPicPr>
          <p:cNvPr id="17" name="Picture 16">
            <a:extLst>
              <a:ext uri="{FF2B5EF4-FFF2-40B4-BE49-F238E27FC236}">
                <a16:creationId xmlns:a16="http://schemas.microsoft.com/office/drawing/2014/main" id="{DB752E63-B72B-EC47-909D-AF3C690273EF}"/>
              </a:ext>
            </a:extLst>
          </p:cNvPr>
          <p:cNvPicPr>
            <a:picLocks noChangeAspect="1"/>
          </p:cNvPicPr>
          <p:nvPr/>
        </p:nvPicPr>
        <p:blipFill>
          <a:blip r:embed="rId6"/>
          <a:stretch>
            <a:fillRect/>
          </a:stretch>
        </p:blipFill>
        <p:spPr>
          <a:xfrm>
            <a:off x="7607604" y="5946169"/>
            <a:ext cx="2426894" cy="508563"/>
          </a:xfrm>
          <a:prstGeom prst="rect">
            <a:avLst/>
          </a:prstGeom>
        </p:spPr>
      </p:pic>
      <p:pic>
        <p:nvPicPr>
          <p:cNvPr id="6" name="Picture 5">
            <a:extLst>
              <a:ext uri="{FF2B5EF4-FFF2-40B4-BE49-F238E27FC236}">
                <a16:creationId xmlns:a16="http://schemas.microsoft.com/office/drawing/2014/main" id="{995232C2-5572-AB4B-BAEB-43B76FA6341B}"/>
              </a:ext>
            </a:extLst>
          </p:cNvPr>
          <p:cNvPicPr>
            <a:picLocks noChangeAspect="1"/>
          </p:cNvPicPr>
          <p:nvPr/>
        </p:nvPicPr>
        <p:blipFill>
          <a:blip r:embed="rId7"/>
          <a:stretch>
            <a:fillRect/>
          </a:stretch>
        </p:blipFill>
        <p:spPr>
          <a:xfrm>
            <a:off x="4087813" y="3072460"/>
            <a:ext cx="2698750" cy="1452828"/>
          </a:xfrm>
          <a:prstGeom prst="rect">
            <a:avLst/>
          </a:prstGeom>
          <a:solidFill>
            <a:schemeClr val="bg1"/>
          </a:solidFill>
        </p:spPr>
      </p:pic>
      <p:sp>
        <p:nvSpPr>
          <p:cNvPr id="19" name="Title 1">
            <a:extLst>
              <a:ext uri="{FF2B5EF4-FFF2-40B4-BE49-F238E27FC236}">
                <a16:creationId xmlns:a16="http://schemas.microsoft.com/office/drawing/2014/main" id="{561315BC-B2B1-0142-AB74-3A824A3CEFE4}"/>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spTree>
    <p:extLst>
      <p:ext uri="{BB962C8B-B14F-4D97-AF65-F5344CB8AC3E}">
        <p14:creationId xmlns:p14="http://schemas.microsoft.com/office/powerpoint/2010/main" val="91766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50F27F-B5C0-7045-9997-1CCB848EE5C6}"/>
              </a:ext>
            </a:extLst>
          </p:cNvPr>
          <p:cNvPicPr>
            <a:picLocks noChangeAspect="1"/>
          </p:cNvPicPr>
          <p:nvPr/>
        </p:nvPicPr>
        <p:blipFill>
          <a:blip r:embed="rId2"/>
          <a:stretch>
            <a:fillRect/>
          </a:stretch>
        </p:blipFill>
        <p:spPr>
          <a:xfrm>
            <a:off x="0" y="13807"/>
            <a:ext cx="12192000" cy="6830386"/>
          </a:xfrm>
          <a:prstGeom prst="rect">
            <a:avLst/>
          </a:prstGeom>
        </p:spPr>
      </p:pic>
      <p:sp>
        <p:nvSpPr>
          <p:cNvPr id="2" name="TextBox 1">
            <a:extLst>
              <a:ext uri="{FF2B5EF4-FFF2-40B4-BE49-F238E27FC236}">
                <a16:creationId xmlns:a16="http://schemas.microsoft.com/office/drawing/2014/main" id="{6E3A45AD-9210-B640-BCF6-E8D355EC8473}"/>
              </a:ext>
            </a:extLst>
          </p:cNvPr>
          <p:cNvSpPr txBox="1"/>
          <p:nvPr/>
        </p:nvSpPr>
        <p:spPr>
          <a:xfrm>
            <a:off x="3073705" y="231355"/>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pic>
        <p:nvPicPr>
          <p:cNvPr id="4" name="Picture 3">
            <a:extLst>
              <a:ext uri="{FF2B5EF4-FFF2-40B4-BE49-F238E27FC236}">
                <a16:creationId xmlns:a16="http://schemas.microsoft.com/office/drawing/2014/main" id="{6FBD97F1-ADA0-CA49-946E-22FF5B0FFDC0}"/>
              </a:ext>
            </a:extLst>
          </p:cNvPr>
          <p:cNvPicPr>
            <a:picLocks noChangeAspect="1"/>
          </p:cNvPicPr>
          <p:nvPr/>
        </p:nvPicPr>
        <p:blipFill>
          <a:blip r:embed="rId3"/>
          <a:stretch>
            <a:fillRect/>
          </a:stretch>
        </p:blipFill>
        <p:spPr>
          <a:xfrm>
            <a:off x="484742" y="1154685"/>
            <a:ext cx="6425281" cy="5150264"/>
          </a:xfrm>
          <a:prstGeom prst="rect">
            <a:avLst/>
          </a:prstGeom>
        </p:spPr>
      </p:pic>
      <p:sp>
        <p:nvSpPr>
          <p:cNvPr id="6" name="Rectangle 5">
            <a:extLst>
              <a:ext uri="{FF2B5EF4-FFF2-40B4-BE49-F238E27FC236}">
                <a16:creationId xmlns:a16="http://schemas.microsoft.com/office/drawing/2014/main" id="{6D335B4B-6BE1-AC45-BD45-FD6279F13B20}"/>
              </a:ext>
            </a:extLst>
          </p:cNvPr>
          <p:cNvSpPr/>
          <p:nvPr/>
        </p:nvSpPr>
        <p:spPr>
          <a:xfrm>
            <a:off x="7499232" y="2806487"/>
            <a:ext cx="3693905" cy="923330"/>
          </a:xfrm>
          <a:prstGeom prst="rect">
            <a:avLst/>
          </a:prstGeom>
        </p:spPr>
        <p:txBody>
          <a:bodyPr wrap="square">
            <a:spAutoFit/>
          </a:bodyPr>
          <a:lstStyle/>
          <a:p>
            <a:pPr fontAlgn="base"/>
            <a:r>
              <a:rPr lang="en-US" dirty="0">
                <a:solidFill>
                  <a:schemeClr val="bg1"/>
                </a:solidFill>
                <a:latin typeface="Georgia" panose="02040502050405020303" pitchFamily="18" charset="0"/>
              </a:rPr>
              <a:t>They told me computers could only do arithmetic.</a:t>
            </a:r>
          </a:p>
          <a:p>
            <a:pPr fontAlgn="base"/>
            <a:endParaRPr lang="en-US" b="0" i="0" dirty="0">
              <a:solidFill>
                <a:schemeClr val="bg1"/>
              </a:solidFill>
              <a:effectLst/>
              <a:latin typeface="Georgia" panose="02040502050405020303" pitchFamily="18" charset="0"/>
            </a:endParaRPr>
          </a:p>
        </p:txBody>
      </p:sp>
      <p:sp>
        <p:nvSpPr>
          <p:cNvPr id="7" name="Rectangle 6">
            <a:extLst>
              <a:ext uri="{FF2B5EF4-FFF2-40B4-BE49-F238E27FC236}">
                <a16:creationId xmlns:a16="http://schemas.microsoft.com/office/drawing/2014/main" id="{01EC2DDE-BF7C-4D48-975C-0EFD1E217972}"/>
              </a:ext>
            </a:extLst>
          </p:cNvPr>
          <p:cNvSpPr/>
          <p:nvPr/>
        </p:nvSpPr>
        <p:spPr>
          <a:xfrm>
            <a:off x="9445962" y="5070721"/>
            <a:ext cx="2510623" cy="369332"/>
          </a:xfrm>
          <a:prstGeom prst="rect">
            <a:avLst/>
          </a:prstGeom>
        </p:spPr>
        <p:txBody>
          <a:bodyPr wrap="none">
            <a:spAutoFit/>
          </a:bodyPr>
          <a:lstStyle/>
          <a:p>
            <a:pPr algn="r" fontAlgn="base"/>
            <a:r>
              <a:rPr lang="en-US" dirty="0">
                <a:solidFill>
                  <a:schemeClr val="bg1"/>
                </a:solidFill>
                <a:latin typeface="Georgia" panose="02040502050405020303" pitchFamily="18" charset="0"/>
              </a:rPr>
              <a:t>Admiral Grace Hopper</a:t>
            </a:r>
            <a:endParaRPr lang="en-US" dirty="0">
              <a:solidFill>
                <a:schemeClr val="bg1"/>
              </a:solidFill>
            </a:endParaRPr>
          </a:p>
        </p:txBody>
      </p:sp>
    </p:spTree>
    <p:extLst>
      <p:ext uri="{BB962C8B-B14F-4D97-AF65-F5344CB8AC3E}">
        <p14:creationId xmlns:p14="http://schemas.microsoft.com/office/powerpoint/2010/main" val="19288555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8D889D-78D5-2342-9A75-F51D044FEDB3}"/>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108AAB16-61B8-4143-BE0D-7E8BE66640B4}"/>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987F2586-AE68-F944-BA43-25735854802D}"/>
              </a:ext>
            </a:extLst>
          </p:cNvPr>
          <p:cNvPicPr>
            <a:picLocks noChangeAspect="1"/>
          </p:cNvPicPr>
          <p:nvPr/>
        </p:nvPicPr>
        <p:blipFill>
          <a:blip r:embed="rId2"/>
          <a:stretch>
            <a:fillRect/>
          </a:stretch>
        </p:blipFill>
        <p:spPr>
          <a:xfrm>
            <a:off x="269240" y="5476875"/>
            <a:ext cx="1331952" cy="1137708"/>
          </a:xfrm>
          <a:prstGeom prst="rect">
            <a:avLst/>
          </a:prstGeom>
        </p:spPr>
      </p:pic>
      <p:cxnSp>
        <p:nvCxnSpPr>
          <p:cNvPr id="6" name="Straight Connector 5">
            <a:extLst>
              <a:ext uri="{FF2B5EF4-FFF2-40B4-BE49-F238E27FC236}">
                <a16:creationId xmlns:a16="http://schemas.microsoft.com/office/drawing/2014/main" id="{168117C2-3445-DF47-B240-AD8EA4752C29}"/>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569BCD-F6C2-9F47-93B6-0D36F760C97D}"/>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BF0D48-C70D-4145-9995-A98ECEFC34D2}"/>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ight Triangle 8">
            <a:extLst>
              <a:ext uri="{FF2B5EF4-FFF2-40B4-BE49-F238E27FC236}">
                <a16:creationId xmlns:a16="http://schemas.microsoft.com/office/drawing/2014/main" id="{FCB1D327-8351-1E4D-B07B-BDDB0363F55A}"/>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0" name="Right Triangle 9">
            <a:extLst>
              <a:ext uri="{FF2B5EF4-FFF2-40B4-BE49-F238E27FC236}">
                <a16:creationId xmlns:a16="http://schemas.microsoft.com/office/drawing/2014/main" id="{6728840C-B295-744A-9DBB-848A2EF59D95}"/>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EF7FF0F-7788-594D-ADE0-2AD69EB5C138}"/>
              </a:ext>
            </a:extLst>
          </p:cNvPr>
          <p:cNvPicPr>
            <a:picLocks noChangeAspect="1"/>
          </p:cNvPicPr>
          <p:nvPr/>
        </p:nvPicPr>
        <p:blipFill>
          <a:blip r:embed="rId3"/>
          <a:stretch>
            <a:fillRect/>
          </a:stretch>
        </p:blipFill>
        <p:spPr>
          <a:xfrm>
            <a:off x="1730375" y="5476875"/>
            <a:ext cx="1270000" cy="1058545"/>
          </a:xfrm>
          <a:prstGeom prst="rect">
            <a:avLst/>
          </a:prstGeom>
        </p:spPr>
      </p:pic>
      <p:pic>
        <p:nvPicPr>
          <p:cNvPr id="12" name="Picture 11">
            <a:extLst>
              <a:ext uri="{FF2B5EF4-FFF2-40B4-BE49-F238E27FC236}">
                <a16:creationId xmlns:a16="http://schemas.microsoft.com/office/drawing/2014/main" id="{F7C4A726-B2BE-4B4F-979D-B8E364DCFEB5}"/>
              </a:ext>
            </a:extLst>
          </p:cNvPr>
          <p:cNvPicPr>
            <a:picLocks noChangeAspect="1"/>
          </p:cNvPicPr>
          <p:nvPr/>
        </p:nvPicPr>
        <p:blipFill>
          <a:blip r:embed="rId4"/>
          <a:stretch>
            <a:fillRect/>
          </a:stretch>
        </p:blipFill>
        <p:spPr>
          <a:xfrm>
            <a:off x="3336396" y="5636726"/>
            <a:ext cx="2391833" cy="818007"/>
          </a:xfrm>
          <a:prstGeom prst="rect">
            <a:avLst/>
          </a:prstGeom>
        </p:spPr>
      </p:pic>
      <p:pic>
        <p:nvPicPr>
          <p:cNvPr id="13" name="Picture 12">
            <a:extLst>
              <a:ext uri="{FF2B5EF4-FFF2-40B4-BE49-F238E27FC236}">
                <a16:creationId xmlns:a16="http://schemas.microsoft.com/office/drawing/2014/main" id="{02558CA2-68EB-8C41-A532-F4F4124F6733}"/>
              </a:ext>
            </a:extLst>
          </p:cNvPr>
          <p:cNvPicPr>
            <a:picLocks noChangeAspect="1"/>
          </p:cNvPicPr>
          <p:nvPr/>
        </p:nvPicPr>
        <p:blipFill>
          <a:blip r:embed="rId5"/>
          <a:stretch>
            <a:fillRect/>
          </a:stretch>
        </p:blipFill>
        <p:spPr>
          <a:xfrm>
            <a:off x="5918730" y="5341855"/>
            <a:ext cx="1498374" cy="1498374"/>
          </a:xfrm>
          <a:prstGeom prst="rect">
            <a:avLst/>
          </a:prstGeom>
        </p:spPr>
      </p:pic>
      <p:pic>
        <p:nvPicPr>
          <p:cNvPr id="14" name="Picture 13">
            <a:extLst>
              <a:ext uri="{FF2B5EF4-FFF2-40B4-BE49-F238E27FC236}">
                <a16:creationId xmlns:a16="http://schemas.microsoft.com/office/drawing/2014/main" id="{336C615D-E1D9-5640-9C63-ED7089068A6C}"/>
              </a:ext>
            </a:extLst>
          </p:cNvPr>
          <p:cNvPicPr>
            <a:picLocks noChangeAspect="1"/>
          </p:cNvPicPr>
          <p:nvPr/>
        </p:nvPicPr>
        <p:blipFill>
          <a:blip r:embed="rId6"/>
          <a:stretch>
            <a:fillRect/>
          </a:stretch>
        </p:blipFill>
        <p:spPr>
          <a:xfrm>
            <a:off x="7607604" y="5946169"/>
            <a:ext cx="2426894" cy="508563"/>
          </a:xfrm>
          <a:prstGeom prst="rect">
            <a:avLst/>
          </a:prstGeom>
        </p:spPr>
      </p:pic>
      <p:pic>
        <p:nvPicPr>
          <p:cNvPr id="15" name="Picture 14">
            <a:extLst>
              <a:ext uri="{FF2B5EF4-FFF2-40B4-BE49-F238E27FC236}">
                <a16:creationId xmlns:a16="http://schemas.microsoft.com/office/drawing/2014/main" id="{516A451A-0536-DA4E-A894-14986630EBE0}"/>
              </a:ext>
            </a:extLst>
          </p:cNvPr>
          <p:cNvPicPr>
            <a:picLocks noChangeAspect="1"/>
          </p:cNvPicPr>
          <p:nvPr/>
        </p:nvPicPr>
        <p:blipFill>
          <a:blip r:embed="rId7"/>
          <a:stretch>
            <a:fillRect/>
          </a:stretch>
        </p:blipFill>
        <p:spPr>
          <a:xfrm>
            <a:off x="10045767" y="4851169"/>
            <a:ext cx="1822979" cy="981371"/>
          </a:xfrm>
          <a:prstGeom prst="rect">
            <a:avLst/>
          </a:prstGeom>
        </p:spPr>
      </p:pic>
      <p:pic>
        <p:nvPicPr>
          <p:cNvPr id="16" name="Picture 15">
            <a:extLst>
              <a:ext uri="{FF2B5EF4-FFF2-40B4-BE49-F238E27FC236}">
                <a16:creationId xmlns:a16="http://schemas.microsoft.com/office/drawing/2014/main" id="{049CD0EF-5395-0549-8F25-2B0DE490FA0D}"/>
              </a:ext>
            </a:extLst>
          </p:cNvPr>
          <p:cNvPicPr>
            <a:picLocks noChangeAspect="1"/>
          </p:cNvPicPr>
          <p:nvPr/>
        </p:nvPicPr>
        <p:blipFill>
          <a:blip r:embed="rId8"/>
          <a:stretch>
            <a:fillRect/>
          </a:stretch>
        </p:blipFill>
        <p:spPr>
          <a:xfrm>
            <a:off x="4093104" y="2971000"/>
            <a:ext cx="2688167" cy="1725083"/>
          </a:xfrm>
          <a:prstGeom prst="rect">
            <a:avLst/>
          </a:prstGeom>
          <a:solidFill>
            <a:schemeClr val="bg1"/>
          </a:solidFill>
        </p:spPr>
      </p:pic>
      <p:sp>
        <p:nvSpPr>
          <p:cNvPr id="18" name="Title 1">
            <a:extLst>
              <a:ext uri="{FF2B5EF4-FFF2-40B4-BE49-F238E27FC236}">
                <a16:creationId xmlns:a16="http://schemas.microsoft.com/office/drawing/2014/main" id="{3021C8B5-DA43-034C-A076-4730D72F0A05}"/>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Script and Local Mode Can Use a Managed Container</a:t>
            </a:r>
          </a:p>
        </p:txBody>
      </p:sp>
      <p:pic>
        <p:nvPicPr>
          <p:cNvPr id="2" name="Picture 1">
            <a:extLst>
              <a:ext uri="{FF2B5EF4-FFF2-40B4-BE49-F238E27FC236}">
                <a16:creationId xmlns:a16="http://schemas.microsoft.com/office/drawing/2014/main" id="{9429CD38-E2C3-184D-86D5-50CB86F055D9}"/>
              </a:ext>
            </a:extLst>
          </p:cNvPr>
          <p:cNvPicPr>
            <a:picLocks noChangeAspect="1"/>
          </p:cNvPicPr>
          <p:nvPr/>
        </p:nvPicPr>
        <p:blipFill>
          <a:blip r:embed="rId9"/>
          <a:stretch>
            <a:fillRect/>
          </a:stretch>
        </p:blipFill>
        <p:spPr>
          <a:xfrm>
            <a:off x="9592720" y="3721803"/>
            <a:ext cx="2276026" cy="875824"/>
          </a:xfrm>
          <a:prstGeom prst="rect">
            <a:avLst/>
          </a:prstGeom>
        </p:spPr>
      </p:pic>
    </p:spTree>
    <p:extLst>
      <p:ext uri="{BB962C8B-B14F-4D97-AF65-F5344CB8AC3E}">
        <p14:creationId xmlns:p14="http://schemas.microsoft.com/office/powerpoint/2010/main" val="3714878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50DE71-D579-514B-8377-2594A2E40F1F}"/>
              </a:ext>
            </a:extLst>
          </p:cNvPr>
          <p:cNvSpPr/>
          <p:nvPr/>
        </p:nvSpPr>
        <p:spPr bwMode="auto">
          <a:xfrm>
            <a:off x="4714875" y="1810475"/>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9371A0B-850E-914F-AECD-81D14DE37493}"/>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How does a managed container work?</a:t>
            </a:r>
          </a:p>
        </p:txBody>
      </p:sp>
      <p:sp>
        <p:nvSpPr>
          <p:cNvPr id="3" name="Rectangle 2">
            <a:extLst>
              <a:ext uri="{FF2B5EF4-FFF2-40B4-BE49-F238E27FC236}">
                <a16:creationId xmlns:a16="http://schemas.microsoft.com/office/drawing/2014/main" id="{83E0C823-840E-6F40-B6FD-F08E8483FD85}"/>
              </a:ext>
            </a:extLst>
          </p:cNvPr>
          <p:cNvSpPr/>
          <p:nvPr/>
        </p:nvSpPr>
        <p:spPr bwMode="auto">
          <a:xfrm>
            <a:off x="3905250" y="2620100"/>
            <a:ext cx="3063875" cy="241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B0645D50-8EDA-4C48-A0BE-781E819730C7}"/>
              </a:ext>
            </a:extLst>
          </p:cNvPr>
          <p:cNvPicPr>
            <a:picLocks noChangeAspect="1"/>
          </p:cNvPicPr>
          <p:nvPr/>
        </p:nvPicPr>
        <p:blipFill>
          <a:blip r:embed="rId2"/>
          <a:stretch>
            <a:fillRect/>
          </a:stretch>
        </p:blipFill>
        <p:spPr>
          <a:xfrm>
            <a:off x="8359214" y="701452"/>
            <a:ext cx="1834235" cy="1566742"/>
          </a:xfrm>
          <a:prstGeom prst="rect">
            <a:avLst/>
          </a:prstGeom>
        </p:spPr>
      </p:pic>
      <p:cxnSp>
        <p:nvCxnSpPr>
          <p:cNvPr id="7" name="Straight Connector 6">
            <a:extLst>
              <a:ext uri="{FF2B5EF4-FFF2-40B4-BE49-F238E27FC236}">
                <a16:creationId xmlns:a16="http://schemas.microsoft.com/office/drawing/2014/main" id="{228111E3-DE2A-6744-B9B8-DC21FF7E93FF}"/>
              </a:ext>
            </a:extLst>
          </p:cNvPr>
          <p:cNvCxnSpPr>
            <a:cxnSpLocks/>
          </p:cNvCxnSpPr>
          <p:nvPr/>
        </p:nvCxnSpPr>
        <p:spPr>
          <a:xfrm flipV="1">
            <a:off x="6969125" y="4223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5E01B36-3D84-F144-B01D-07148166935F}"/>
              </a:ext>
            </a:extLst>
          </p:cNvPr>
          <p:cNvCxnSpPr>
            <a:cxnSpLocks/>
          </p:cNvCxnSpPr>
          <p:nvPr/>
        </p:nvCxnSpPr>
        <p:spPr>
          <a:xfrm flipV="1">
            <a:off x="6969125"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38E036-C5C4-1648-9671-12866A324133}"/>
              </a:ext>
            </a:extLst>
          </p:cNvPr>
          <p:cNvCxnSpPr>
            <a:cxnSpLocks/>
          </p:cNvCxnSpPr>
          <p:nvPr/>
        </p:nvCxnSpPr>
        <p:spPr>
          <a:xfrm flipV="1">
            <a:off x="3905250" y="1810475"/>
            <a:ext cx="809625" cy="809625"/>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Right Triangle 10">
            <a:extLst>
              <a:ext uri="{FF2B5EF4-FFF2-40B4-BE49-F238E27FC236}">
                <a16:creationId xmlns:a16="http://schemas.microsoft.com/office/drawing/2014/main" id="{05CC9430-EB49-FA46-8E75-A4E556425EEF}"/>
              </a:ext>
            </a:extLst>
          </p:cNvPr>
          <p:cNvSpPr/>
          <p:nvPr/>
        </p:nvSpPr>
        <p:spPr bwMode="auto">
          <a:xfrm rot="5400000">
            <a:off x="7031537" y="4272190"/>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2" name="Right Triangle 11">
            <a:extLst>
              <a:ext uri="{FF2B5EF4-FFF2-40B4-BE49-F238E27FC236}">
                <a16:creationId xmlns:a16="http://schemas.microsoft.com/office/drawing/2014/main" id="{77F1719E-14AC-C949-B7E0-8593EABEEE28}"/>
              </a:ext>
            </a:extLst>
          </p:cNvPr>
          <p:cNvSpPr/>
          <p:nvPr/>
        </p:nvSpPr>
        <p:spPr bwMode="auto">
          <a:xfrm rot="16200000">
            <a:off x="4031164" y="1922326"/>
            <a:ext cx="621299" cy="650874"/>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508AB833-BD31-084D-89BA-9C9EF27AF666}"/>
              </a:ext>
            </a:extLst>
          </p:cNvPr>
          <p:cNvPicPr>
            <a:picLocks noChangeAspect="1"/>
          </p:cNvPicPr>
          <p:nvPr/>
        </p:nvPicPr>
        <p:blipFill>
          <a:blip r:embed="rId3"/>
          <a:stretch>
            <a:fillRect/>
          </a:stretch>
        </p:blipFill>
        <p:spPr>
          <a:xfrm>
            <a:off x="1730375" y="5476875"/>
            <a:ext cx="1270000" cy="1058545"/>
          </a:xfrm>
          <a:prstGeom prst="rect">
            <a:avLst/>
          </a:prstGeom>
        </p:spPr>
      </p:pic>
      <p:pic>
        <p:nvPicPr>
          <p:cNvPr id="15" name="Picture 14">
            <a:extLst>
              <a:ext uri="{FF2B5EF4-FFF2-40B4-BE49-F238E27FC236}">
                <a16:creationId xmlns:a16="http://schemas.microsoft.com/office/drawing/2014/main" id="{9D9F5016-5F64-3046-9EE5-A16A52224E22}"/>
              </a:ext>
            </a:extLst>
          </p:cNvPr>
          <p:cNvPicPr>
            <a:picLocks noChangeAspect="1"/>
          </p:cNvPicPr>
          <p:nvPr/>
        </p:nvPicPr>
        <p:blipFill>
          <a:blip r:embed="rId4"/>
          <a:stretch>
            <a:fillRect/>
          </a:stretch>
        </p:blipFill>
        <p:spPr>
          <a:xfrm>
            <a:off x="3336396" y="5636726"/>
            <a:ext cx="2391833" cy="818007"/>
          </a:xfrm>
          <a:prstGeom prst="rect">
            <a:avLst/>
          </a:prstGeom>
        </p:spPr>
      </p:pic>
      <p:pic>
        <p:nvPicPr>
          <p:cNvPr id="16" name="Picture 15">
            <a:extLst>
              <a:ext uri="{FF2B5EF4-FFF2-40B4-BE49-F238E27FC236}">
                <a16:creationId xmlns:a16="http://schemas.microsoft.com/office/drawing/2014/main" id="{B164CC75-6C5E-A84F-9491-991B4D9AE5A2}"/>
              </a:ext>
            </a:extLst>
          </p:cNvPr>
          <p:cNvPicPr>
            <a:picLocks noChangeAspect="1"/>
          </p:cNvPicPr>
          <p:nvPr/>
        </p:nvPicPr>
        <p:blipFill>
          <a:blip r:embed="rId5"/>
          <a:stretch>
            <a:fillRect/>
          </a:stretch>
        </p:blipFill>
        <p:spPr>
          <a:xfrm>
            <a:off x="5918730" y="5341855"/>
            <a:ext cx="1498374" cy="1498374"/>
          </a:xfrm>
          <a:prstGeom prst="rect">
            <a:avLst/>
          </a:prstGeom>
        </p:spPr>
      </p:pic>
      <p:pic>
        <p:nvPicPr>
          <p:cNvPr id="18" name="Picture 17">
            <a:extLst>
              <a:ext uri="{FF2B5EF4-FFF2-40B4-BE49-F238E27FC236}">
                <a16:creationId xmlns:a16="http://schemas.microsoft.com/office/drawing/2014/main" id="{32B314F0-5CE7-1042-82F3-1BBEF0B04928}"/>
              </a:ext>
            </a:extLst>
          </p:cNvPr>
          <p:cNvPicPr>
            <a:picLocks noChangeAspect="1"/>
          </p:cNvPicPr>
          <p:nvPr/>
        </p:nvPicPr>
        <p:blipFill>
          <a:blip r:embed="rId6"/>
          <a:stretch>
            <a:fillRect/>
          </a:stretch>
        </p:blipFill>
        <p:spPr>
          <a:xfrm>
            <a:off x="7607604" y="5946169"/>
            <a:ext cx="2426894" cy="508563"/>
          </a:xfrm>
          <a:prstGeom prst="rect">
            <a:avLst/>
          </a:prstGeom>
        </p:spPr>
      </p:pic>
      <p:pic>
        <p:nvPicPr>
          <p:cNvPr id="19" name="Picture 18">
            <a:extLst>
              <a:ext uri="{FF2B5EF4-FFF2-40B4-BE49-F238E27FC236}">
                <a16:creationId xmlns:a16="http://schemas.microsoft.com/office/drawing/2014/main" id="{7D30C2E4-397D-1A47-AF6E-15D464F8F1A1}"/>
              </a:ext>
            </a:extLst>
          </p:cNvPr>
          <p:cNvPicPr>
            <a:picLocks noChangeAspect="1"/>
          </p:cNvPicPr>
          <p:nvPr/>
        </p:nvPicPr>
        <p:blipFill>
          <a:blip r:embed="rId7"/>
          <a:stretch>
            <a:fillRect/>
          </a:stretch>
        </p:blipFill>
        <p:spPr>
          <a:xfrm>
            <a:off x="10045767" y="4851169"/>
            <a:ext cx="1822979" cy="981371"/>
          </a:xfrm>
          <a:prstGeom prst="rect">
            <a:avLst/>
          </a:prstGeom>
        </p:spPr>
      </p:pic>
      <p:pic>
        <p:nvPicPr>
          <p:cNvPr id="20" name="Picture 19">
            <a:extLst>
              <a:ext uri="{FF2B5EF4-FFF2-40B4-BE49-F238E27FC236}">
                <a16:creationId xmlns:a16="http://schemas.microsoft.com/office/drawing/2014/main" id="{9E55F62F-52B6-D348-BD74-FA0B6B4F9546}"/>
              </a:ext>
            </a:extLst>
          </p:cNvPr>
          <p:cNvPicPr>
            <a:picLocks noChangeAspect="1"/>
          </p:cNvPicPr>
          <p:nvPr/>
        </p:nvPicPr>
        <p:blipFill>
          <a:blip r:embed="rId8"/>
          <a:stretch>
            <a:fillRect/>
          </a:stretch>
        </p:blipFill>
        <p:spPr>
          <a:xfrm>
            <a:off x="7973022" y="4613780"/>
            <a:ext cx="1854198" cy="1189898"/>
          </a:xfrm>
          <a:prstGeom prst="rect">
            <a:avLst/>
          </a:prstGeom>
        </p:spPr>
      </p:pic>
      <p:sp>
        <p:nvSpPr>
          <p:cNvPr id="25" name="Rectangle 24">
            <a:extLst>
              <a:ext uri="{FF2B5EF4-FFF2-40B4-BE49-F238E27FC236}">
                <a16:creationId xmlns:a16="http://schemas.microsoft.com/office/drawing/2014/main" id="{792C29DE-FEF9-FD48-97A2-28B407037233}"/>
              </a:ext>
            </a:extLst>
          </p:cNvPr>
          <p:cNvSpPr/>
          <p:nvPr/>
        </p:nvSpPr>
        <p:spPr bwMode="auto">
          <a:xfrm>
            <a:off x="832304" y="1647235"/>
            <a:ext cx="1637392" cy="141890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6" name="Freeform 25">
            <a:extLst>
              <a:ext uri="{FF2B5EF4-FFF2-40B4-BE49-F238E27FC236}">
                <a16:creationId xmlns:a16="http://schemas.microsoft.com/office/drawing/2014/main" id="{F78EE166-3F25-D448-B9D0-44FB45175254}"/>
              </a:ext>
            </a:extLst>
          </p:cNvPr>
          <p:cNvSpPr/>
          <p:nvPr/>
        </p:nvSpPr>
        <p:spPr bwMode="auto">
          <a:xfrm>
            <a:off x="1118052" y="1900655"/>
            <a:ext cx="1115786" cy="122252"/>
          </a:xfrm>
          <a:custGeom>
            <a:avLst/>
            <a:gdLst>
              <a:gd name="connsiteX0" fmla="*/ 0 w 1338943"/>
              <a:gd name="connsiteY0" fmla="*/ 38796 h 146702"/>
              <a:gd name="connsiteX1" fmla="*/ 81643 w 1338943"/>
              <a:gd name="connsiteY1" fmla="*/ 104111 h 146702"/>
              <a:gd name="connsiteX2" fmla="*/ 130629 w 1338943"/>
              <a:gd name="connsiteY2" fmla="*/ 71454 h 146702"/>
              <a:gd name="connsiteX3" fmla="*/ 277586 w 1338943"/>
              <a:gd name="connsiteY3" fmla="*/ 55125 h 146702"/>
              <a:gd name="connsiteX4" fmla="*/ 310243 w 1338943"/>
              <a:gd name="connsiteY4" fmla="*/ 104111 h 146702"/>
              <a:gd name="connsiteX5" fmla="*/ 767443 w 1338943"/>
              <a:gd name="connsiteY5" fmla="*/ 71454 h 146702"/>
              <a:gd name="connsiteX6" fmla="*/ 898072 w 1338943"/>
              <a:gd name="connsiteY6" fmla="*/ 55125 h 146702"/>
              <a:gd name="connsiteX7" fmla="*/ 947058 w 1338943"/>
              <a:gd name="connsiteY7" fmla="*/ 87782 h 146702"/>
              <a:gd name="connsiteX8" fmla="*/ 1077686 w 1338943"/>
              <a:gd name="connsiteY8" fmla="*/ 71454 h 146702"/>
              <a:gd name="connsiteX9" fmla="*/ 1126672 w 1338943"/>
              <a:gd name="connsiteY9" fmla="*/ 55125 h 146702"/>
              <a:gd name="connsiteX10" fmla="*/ 1175658 w 1338943"/>
              <a:gd name="connsiteY10" fmla="*/ 71454 h 146702"/>
              <a:gd name="connsiteX11" fmla="*/ 1338943 w 1338943"/>
              <a:gd name="connsiteY11" fmla="*/ 136768 h 14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8943" h="146702">
                <a:moveTo>
                  <a:pt x="0" y="38796"/>
                </a:moveTo>
                <a:cubicBezTo>
                  <a:pt x="27214" y="60568"/>
                  <a:pt x="47832" y="95658"/>
                  <a:pt x="81643" y="104111"/>
                </a:cubicBezTo>
                <a:cubicBezTo>
                  <a:pt x="100682" y="108871"/>
                  <a:pt x="111590" y="76214"/>
                  <a:pt x="130629" y="71454"/>
                </a:cubicBezTo>
                <a:cubicBezTo>
                  <a:pt x="178445" y="59500"/>
                  <a:pt x="228600" y="60568"/>
                  <a:pt x="277586" y="55125"/>
                </a:cubicBezTo>
                <a:cubicBezTo>
                  <a:pt x="288472" y="71454"/>
                  <a:pt x="290672" y="102661"/>
                  <a:pt x="310243" y="104111"/>
                </a:cubicBezTo>
                <a:lnTo>
                  <a:pt x="767443" y="71454"/>
                </a:lnTo>
                <a:cubicBezTo>
                  <a:pt x="914402" y="-26519"/>
                  <a:pt x="827315" y="-15632"/>
                  <a:pt x="898072" y="55125"/>
                </a:cubicBezTo>
                <a:cubicBezTo>
                  <a:pt x="911949" y="69002"/>
                  <a:pt x="930729" y="76896"/>
                  <a:pt x="947058" y="87782"/>
                </a:cubicBezTo>
                <a:cubicBezTo>
                  <a:pt x="990601" y="82339"/>
                  <a:pt x="1034512" y="79304"/>
                  <a:pt x="1077686" y="71454"/>
                </a:cubicBezTo>
                <a:cubicBezTo>
                  <a:pt x="1094620" y="68375"/>
                  <a:pt x="1109460" y="55125"/>
                  <a:pt x="1126672" y="55125"/>
                </a:cubicBezTo>
                <a:cubicBezTo>
                  <a:pt x="1143884" y="55125"/>
                  <a:pt x="1159329" y="66011"/>
                  <a:pt x="1175658" y="71454"/>
                </a:cubicBezTo>
                <a:cubicBezTo>
                  <a:pt x="1203866" y="184291"/>
                  <a:pt x="1169545" y="136768"/>
                  <a:pt x="1338943" y="136768"/>
                </a:cubicBezTo>
              </a:path>
            </a:pathLst>
          </a:cu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solidFill>
                <a:schemeClr val="bg1"/>
              </a:solidFill>
            </a:endParaRPr>
          </a:p>
        </p:txBody>
      </p:sp>
      <p:sp>
        <p:nvSpPr>
          <p:cNvPr id="27" name="Freeform 26">
            <a:extLst>
              <a:ext uri="{FF2B5EF4-FFF2-40B4-BE49-F238E27FC236}">
                <a16:creationId xmlns:a16="http://schemas.microsoft.com/office/drawing/2014/main" id="{C5B7EFF9-7C56-F249-9F22-D4E503559092}"/>
              </a:ext>
            </a:extLst>
          </p:cNvPr>
          <p:cNvSpPr/>
          <p:nvPr/>
        </p:nvSpPr>
        <p:spPr bwMode="auto">
          <a:xfrm>
            <a:off x="1158875" y="2570808"/>
            <a:ext cx="1047750" cy="39425"/>
          </a:xfrm>
          <a:custGeom>
            <a:avLst/>
            <a:gdLst>
              <a:gd name="connsiteX0" fmla="*/ 0 w 1257300"/>
              <a:gd name="connsiteY0" fmla="*/ 18383 h 47310"/>
              <a:gd name="connsiteX1" fmla="*/ 604157 w 1257300"/>
              <a:gd name="connsiteY1" fmla="*/ 18383 h 47310"/>
              <a:gd name="connsiteX2" fmla="*/ 702129 w 1257300"/>
              <a:gd name="connsiteY2" fmla="*/ 2055 h 47310"/>
              <a:gd name="connsiteX3" fmla="*/ 1257300 w 1257300"/>
              <a:gd name="connsiteY3" fmla="*/ 2055 h 47310"/>
            </a:gdLst>
            <a:ahLst/>
            <a:cxnLst>
              <a:cxn ang="0">
                <a:pos x="connsiteX0" y="connsiteY0"/>
              </a:cxn>
              <a:cxn ang="0">
                <a:pos x="connsiteX1" y="connsiteY1"/>
              </a:cxn>
              <a:cxn ang="0">
                <a:pos x="connsiteX2" y="connsiteY2"/>
              </a:cxn>
              <a:cxn ang="0">
                <a:pos x="connsiteX3" y="connsiteY3"/>
              </a:cxn>
            </a:cxnLst>
            <a:rect l="l" t="t" r="r" b="b"/>
            <a:pathLst>
              <a:path w="1257300" h="47310">
                <a:moveTo>
                  <a:pt x="0" y="18383"/>
                </a:moveTo>
                <a:cubicBezTo>
                  <a:pt x="245099" y="67404"/>
                  <a:pt x="100471" y="44893"/>
                  <a:pt x="604157" y="18383"/>
                </a:cubicBezTo>
                <a:cubicBezTo>
                  <a:pt x="637219" y="16643"/>
                  <a:pt x="669032" y="2882"/>
                  <a:pt x="702129" y="2055"/>
                </a:cubicBezTo>
                <a:cubicBezTo>
                  <a:pt x="887128" y="-2570"/>
                  <a:pt x="1072243" y="2055"/>
                  <a:pt x="1257300" y="2055"/>
                </a:cubicBez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solidFill>
                <a:schemeClr val="bg1"/>
              </a:solidFill>
            </a:endParaRPr>
          </a:p>
        </p:txBody>
      </p:sp>
      <p:sp>
        <p:nvSpPr>
          <p:cNvPr id="28" name="Freeform 27">
            <a:extLst>
              <a:ext uri="{FF2B5EF4-FFF2-40B4-BE49-F238E27FC236}">
                <a16:creationId xmlns:a16="http://schemas.microsoft.com/office/drawing/2014/main" id="{6EB4A645-1D6C-2642-9357-8ADDA4B03128}"/>
              </a:ext>
            </a:extLst>
          </p:cNvPr>
          <p:cNvSpPr/>
          <p:nvPr/>
        </p:nvSpPr>
        <p:spPr bwMode="auto">
          <a:xfrm>
            <a:off x="1152069" y="2720077"/>
            <a:ext cx="1047750" cy="39425"/>
          </a:xfrm>
          <a:custGeom>
            <a:avLst/>
            <a:gdLst>
              <a:gd name="connsiteX0" fmla="*/ 0 w 1257300"/>
              <a:gd name="connsiteY0" fmla="*/ 18383 h 47310"/>
              <a:gd name="connsiteX1" fmla="*/ 604157 w 1257300"/>
              <a:gd name="connsiteY1" fmla="*/ 18383 h 47310"/>
              <a:gd name="connsiteX2" fmla="*/ 702129 w 1257300"/>
              <a:gd name="connsiteY2" fmla="*/ 2055 h 47310"/>
              <a:gd name="connsiteX3" fmla="*/ 1257300 w 1257300"/>
              <a:gd name="connsiteY3" fmla="*/ 2055 h 47310"/>
            </a:gdLst>
            <a:ahLst/>
            <a:cxnLst>
              <a:cxn ang="0">
                <a:pos x="connsiteX0" y="connsiteY0"/>
              </a:cxn>
              <a:cxn ang="0">
                <a:pos x="connsiteX1" y="connsiteY1"/>
              </a:cxn>
              <a:cxn ang="0">
                <a:pos x="connsiteX2" y="connsiteY2"/>
              </a:cxn>
              <a:cxn ang="0">
                <a:pos x="connsiteX3" y="connsiteY3"/>
              </a:cxn>
            </a:cxnLst>
            <a:rect l="l" t="t" r="r" b="b"/>
            <a:pathLst>
              <a:path w="1257300" h="47310">
                <a:moveTo>
                  <a:pt x="0" y="18383"/>
                </a:moveTo>
                <a:cubicBezTo>
                  <a:pt x="245099" y="67404"/>
                  <a:pt x="100471" y="44893"/>
                  <a:pt x="604157" y="18383"/>
                </a:cubicBezTo>
                <a:cubicBezTo>
                  <a:pt x="637219" y="16643"/>
                  <a:pt x="669032" y="2882"/>
                  <a:pt x="702129" y="2055"/>
                </a:cubicBezTo>
                <a:cubicBezTo>
                  <a:pt x="887128" y="-2570"/>
                  <a:pt x="1072243" y="2055"/>
                  <a:pt x="1257300" y="2055"/>
                </a:cubicBez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solidFill>
                <a:schemeClr val="bg1"/>
              </a:solidFill>
            </a:endParaRPr>
          </a:p>
        </p:txBody>
      </p:sp>
      <p:sp>
        <p:nvSpPr>
          <p:cNvPr id="29" name="Freeform 28">
            <a:extLst>
              <a:ext uri="{FF2B5EF4-FFF2-40B4-BE49-F238E27FC236}">
                <a16:creationId xmlns:a16="http://schemas.microsoft.com/office/drawing/2014/main" id="{83023A50-E4AB-154E-8EA0-A8B208C20592}"/>
              </a:ext>
            </a:extLst>
          </p:cNvPr>
          <p:cNvSpPr/>
          <p:nvPr/>
        </p:nvSpPr>
        <p:spPr bwMode="auto">
          <a:xfrm>
            <a:off x="1152069" y="2481376"/>
            <a:ext cx="1047750" cy="39425"/>
          </a:xfrm>
          <a:custGeom>
            <a:avLst/>
            <a:gdLst>
              <a:gd name="connsiteX0" fmla="*/ 0 w 1257300"/>
              <a:gd name="connsiteY0" fmla="*/ 18383 h 47310"/>
              <a:gd name="connsiteX1" fmla="*/ 604157 w 1257300"/>
              <a:gd name="connsiteY1" fmla="*/ 18383 h 47310"/>
              <a:gd name="connsiteX2" fmla="*/ 702129 w 1257300"/>
              <a:gd name="connsiteY2" fmla="*/ 2055 h 47310"/>
              <a:gd name="connsiteX3" fmla="*/ 1257300 w 1257300"/>
              <a:gd name="connsiteY3" fmla="*/ 2055 h 47310"/>
            </a:gdLst>
            <a:ahLst/>
            <a:cxnLst>
              <a:cxn ang="0">
                <a:pos x="connsiteX0" y="connsiteY0"/>
              </a:cxn>
              <a:cxn ang="0">
                <a:pos x="connsiteX1" y="connsiteY1"/>
              </a:cxn>
              <a:cxn ang="0">
                <a:pos x="connsiteX2" y="connsiteY2"/>
              </a:cxn>
              <a:cxn ang="0">
                <a:pos x="connsiteX3" y="connsiteY3"/>
              </a:cxn>
            </a:cxnLst>
            <a:rect l="l" t="t" r="r" b="b"/>
            <a:pathLst>
              <a:path w="1257300" h="47310">
                <a:moveTo>
                  <a:pt x="0" y="18383"/>
                </a:moveTo>
                <a:cubicBezTo>
                  <a:pt x="245099" y="67404"/>
                  <a:pt x="100471" y="44893"/>
                  <a:pt x="604157" y="18383"/>
                </a:cubicBezTo>
                <a:cubicBezTo>
                  <a:pt x="637219" y="16643"/>
                  <a:pt x="669032" y="2882"/>
                  <a:pt x="702129" y="2055"/>
                </a:cubicBezTo>
                <a:cubicBezTo>
                  <a:pt x="887128" y="-2570"/>
                  <a:pt x="1072243" y="2055"/>
                  <a:pt x="1257300" y="2055"/>
                </a:cubicBez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solidFill>
                <a:schemeClr val="bg1"/>
              </a:solidFill>
            </a:endParaRPr>
          </a:p>
        </p:txBody>
      </p:sp>
      <p:sp>
        <p:nvSpPr>
          <p:cNvPr id="31" name="TextBox 30">
            <a:extLst>
              <a:ext uri="{FF2B5EF4-FFF2-40B4-BE49-F238E27FC236}">
                <a16:creationId xmlns:a16="http://schemas.microsoft.com/office/drawing/2014/main" id="{5FF74243-6A15-0D4E-A876-E5BCC035A848}"/>
              </a:ext>
            </a:extLst>
          </p:cNvPr>
          <p:cNvSpPr txBox="1"/>
          <p:nvPr/>
        </p:nvSpPr>
        <p:spPr>
          <a:xfrm>
            <a:off x="871631" y="3001361"/>
            <a:ext cx="149406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err="1">
                <a:solidFill>
                  <a:schemeClr val="bg1"/>
                </a:solidFill>
              </a:rPr>
              <a:t>script.py</a:t>
            </a:r>
            <a:endParaRPr lang="en-US" sz="2667" dirty="0">
              <a:solidFill>
                <a:schemeClr val="bg1"/>
              </a:solidFill>
            </a:endParaRPr>
          </a:p>
        </p:txBody>
      </p:sp>
      <p:sp>
        <p:nvSpPr>
          <p:cNvPr id="32" name="Right Arrow 31">
            <a:extLst>
              <a:ext uri="{FF2B5EF4-FFF2-40B4-BE49-F238E27FC236}">
                <a16:creationId xmlns:a16="http://schemas.microsoft.com/office/drawing/2014/main" id="{03EE823E-37ED-3142-A8D5-B09677772208}"/>
              </a:ext>
            </a:extLst>
          </p:cNvPr>
          <p:cNvSpPr/>
          <p:nvPr/>
        </p:nvSpPr>
        <p:spPr bwMode="auto">
          <a:xfrm>
            <a:off x="2784583" y="4367265"/>
            <a:ext cx="1670257" cy="45519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5" name="Lightning Bolt 34">
            <a:extLst>
              <a:ext uri="{FF2B5EF4-FFF2-40B4-BE49-F238E27FC236}">
                <a16:creationId xmlns:a16="http://schemas.microsoft.com/office/drawing/2014/main" id="{F202453C-65F4-BF4E-9151-535521AD42A1}"/>
              </a:ext>
            </a:extLst>
          </p:cNvPr>
          <p:cNvSpPr/>
          <p:nvPr/>
        </p:nvSpPr>
        <p:spPr bwMode="auto">
          <a:xfrm>
            <a:off x="4983265" y="3251247"/>
            <a:ext cx="1113896" cy="1274041"/>
          </a:xfrm>
          <a:prstGeom prst="lightningBolt">
            <a:avLst/>
          </a:prstGeom>
          <a:solidFill>
            <a:srgbClr val="00B0F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6" name="Right Arrow 35">
            <a:extLst>
              <a:ext uri="{FF2B5EF4-FFF2-40B4-BE49-F238E27FC236}">
                <a16:creationId xmlns:a16="http://schemas.microsoft.com/office/drawing/2014/main" id="{D981C2DC-928E-6F47-A405-F237872914F4}"/>
              </a:ext>
            </a:extLst>
          </p:cNvPr>
          <p:cNvSpPr/>
          <p:nvPr/>
        </p:nvSpPr>
        <p:spPr bwMode="auto">
          <a:xfrm>
            <a:off x="7607603" y="3310406"/>
            <a:ext cx="1330022" cy="951295"/>
          </a:xfrm>
          <a:prstGeom prst="rightArrow">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ED627FFE-DAD9-9E44-8B14-BE3AFACED2EE}"/>
              </a:ext>
            </a:extLst>
          </p:cNvPr>
          <p:cNvGrpSpPr/>
          <p:nvPr/>
        </p:nvGrpSpPr>
        <p:grpSpPr>
          <a:xfrm>
            <a:off x="9576104" y="3216944"/>
            <a:ext cx="1367983" cy="1091763"/>
            <a:chOff x="522604" y="1727259"/>
            <a:chExt cx="2061223" cy="1661229"/>
          </a:xfrm>
        </p:grpSpPr>
        <p:sp>
          <p:nvSpPr>
            <p:cNvPr id="38" name="Oval 37">
              <a:extLst>
                <a:ext uri="{FF2B5EF4-FFF2-40B4-BE49-F238E27FC236}">
                  <a16:creationId xmlns:a16="http://schemas.microsoft.com/office/drawing/2014/main" id="{D8D78199-9D9A-B047-ADE1-F4FEE5730F97}"/>
                </a:ext>
              </a:extLst>
            </p:cNvPr>
            <p:cNvSpPr/>
            <p:nvPr/>
          </p:nvSpPr>
          <p:spPr bwMode="auto">
            <a:xfrm>
              <a:off x="522604" y="1727259"/>
              <a:ext cx="2061223" cy="4745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984243FE-67D5-E948-8053-1D4CB731288E}"/>
                </a:ext>
              </a:extLst>
            </p:cNvPr>
            <p:cNvSpPr/>
            <p:nvPr/>
          </p:nvSpPr>
          <p:spPr bwMode="auto">
            <a:xfrm>
              <a:off x="923926" y="3031888"/>
              <a:ext cx="1258578" cy="3566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054F44FD-4279-C24E-90B3-BA12F6073C71}"/>
                </a:ext>
              </a:extLst>
            </p:cNvPr>
            <p:cNvCxnSpPr>
              <a:cxnSpLocks/>
              <a:stCxn id="38" idx="2"/>
              <a:endCxn id="39" idx="2"/>
            </p:cNvCxnSpPr>
            <p:nvPr/>
          </p:nvCxnSpPr>
          <p:spPr>
            <a:xfrm>
              <a:off x="522604" y="1964556"/>
              <a:ext cx="401322" cy="124563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4D3DF0-5DD2-FD47-A7EF-5333FA02BE91}"/>
                </a:ext>
              </a:extLst>
            </p:cNvPr>
            <p:cNvCxnSpPr>
              <a:cxnSpLocks/>
              <a:stCxn id="38" idx="6"/>
            </p:cNvCxnSpPr>
            <p:nvPr/>
          </p:nvCxnSpPr>
          <p:spPr>
            <a:xfrm flipH="1">
              <a:off x="2064879" y="1964556"/>
              <a:ext cx="518948" cy="1256685"/>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13921A0-835F-5445-875E-DD5835BE41DF}"/>
                </a:ext>
              </a:extLst>
            </p:cNvPr>
            <p:cNvSpPr txBox="1"/>
            <p:nvPr/>
          </p:nvSpPr>
          <p:spPr>
            <a:xfrm>
              <a:off x="635334" y="2132532"/>
              <a:ext cx="1948493" cy="711836"/>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S3 Bucket</a:t>
              </a:r>
            </a:p>
          </p:txBody>
        </p:sp>
      </p:grpSp>
      <p:grpSp>
        <p:nvGrpSpPr>
          <p:cNvPr id="43" name="Group 42">
            <a:extLst>
              <a:ext uri="{FF2B5EF4-FFF2-40B4-BE49-F238E27FC236}">
                <a16:creationId xmlns:a16="http://schemas.microsoft.com/office/drawing/2014/main" id="{25FE9EB9-245C-F840-9B23-F60BF7EEF0E7}"/>
              </a:ext>
            </a:extLst>
          </p:cNvPr>
          <p:cNvGrpSpPr/>
          <p:nvPr/>
        </p:nvGrpSpPr>
        <p:grpSpPr>
          <a:xfrm>
            <a:off x="974947" y="3895662"/>
            <a:ext cx="1367983" cy="1091763"/>
            <a:chOff x="522604" y="1727259"/>
            <a:chExt cx="2061223" cy="1661229"/>
          </a:xfrm>
        </p:grpSpPr>
        <p:sp>
          <p:nvSpPr>
            <p:cNvPr id="44" name="Oval 43">
              <a:extLst>
                <a:ext uri="{FF2B5EF4-FFF2-40B4-BE49-F238E27FC236}">
                  <a16:creationId xmlns:a16="http://schemas.microsoft.com/office/drawing/2014/main" id="{04447AF7-B8BF-1749-A269-7CB430CF92C1}"/>
                </a:ext>
              </a:extLst>
            </p:cNvPr>
            <p:cNvSpPr/>
            <p:nvPr/>
          </p:nvSpPr>
          <p:spPr bwMode="auto">
            <a:xfrm>
              <a:off x="522604" y="1727259"/>
              <a:ext cx="2061223" cy="4745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1A54922D-9183-3940-9C52-390ACF1B6EE8}"/>
                </a:ext>
              </a:extLst>
            </p:cNvPr>
            <p:cNvSpPr/>
            <p:nvPr/>
          </p:nvSpPr>
          <p:spPr bwMode="auto">
            <a:xfrm>
              <a:off x="923926" y="3031888"/>
              <a:ext cx="1258578" cy="3566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733A032D-5FD5-214E-BD83-0EB0577977A2}"/>
                </a:ext>
              </a:extLst>
            </p:cNvPr>
            <p:cNvCxnSpPr>
              <a:cxnSpLocks/>
              <a:stCxn id="44" idx="2"/>
              <a:endCxn id="45" idx="2"/>
            </p:cNvCxnSpPr>
            <p:nvPr/>
          </p:nvCxnSpPr>
          <p:spPr>
            <a:xfrm>
              <a:off x="522604" y="1964556"/>
              <a:ext cx="401322" cy="124563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F96FF4F-72E9-5B4F-8622-11178AFC93CC}"/>
                </a:ext>
              </a:extLst>
            </p:cNvPr>
            <p:cNvCxnSpPr>
              <a:cxnSpLocks/>
              <a:stCxn id="44" idx="6"/>
            </p:cNvCxnSpPr>
            <p:nvPr/>
          </p:nvCxnSpPr>
          <p:spPr>
            <a:xfrm flipH="1">
              <a:off x="2064879" y="1964556"/>
              <a:ext cx="518948" cy="1256685"/>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D4B423D-6C96-9E4F-97FD-D5172E9CC983}"/>
                </a:ext>
              </a:extLst>
            </p:cNvPr>
            <p:cNvSpPr txBox="1"/>
            <p:nvPr/>
          </p:nvSpPr>
          <p:spPr>
            <a:xfrm>
              <a:off x="635334" y="2132532"/>
              <a:ext cx="1948493" cy="711836"/>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S3 Bucket</a:t>
              </a:r>
            </a:p>
          </p:txBody>
        </p:sp>
      </p:grpSp>
      <p:sp>
        <p:nvSpPr>
          <p:cNvPr id="49" name="Right Arrow 48">
            <a:extLst>
              <a:ext uri="{FF2B5EF4-FFF2-40B4-BE49-F238E27FC236}">
                <a16:creationId xmlns:a16="http://schemas.microsoft.com/office/drawing/2014/main" id="{506F6613-3AC8-2D40-99A1-494B9E96FF55}"/>
              </a:ext>
            </a:extLst>
          </p:cNvPr>
          <p:cNvSpPr/>
          <p:nvPr/>
        </p:nvSpPr>
        <p:spPr bwMode="auto">
          <a:xfrm rot="1642806">
            <a:off x="2786883" y="2638341"/>
            <a:ext cx="1598255" cy="40411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6" name="Circular Arrow 5">
            <a:extLst>
              <a:ext uri="{FF2B5EF4-FFF2-40B4-BE49-F238E27FC236}">
                <a16:creationId xmlns:a16="http://schemas.microsoft.com/office/drawing/2014/main" id="{74FE1B22-4CAA-B84F-AD40-417983688461}"/>
              </a:ext>
            </a:extLst>
          </p:cNvPr>
          <p:cNvSpPr/>
          <p:nvPr/>
        </p:nvSpPr>
        <p:spPr bwMode="auto">
          <a:xfrm rot="21017429" flipH="1">
            <a:off x="7390965" y="978426"/>
            <a:ext cx="1215496" cy="1042800"/>
          </a:xfrm>
          <a:prstGeom prst="circular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2085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1" grpId="0"/>
      <p:bldP spid="32" grpId="0" animBg="1"/>
      <p:bldP spid="35" grpId="0" animBg="1"/>
      <p:bldP spid="36" grpId="0" animBg="1"/>
      <p:bldP spid="49"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084C-249D-2741-9491-F9AC7F017CF2}"/>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What can I do with a managed container?</a:t>
            </a:r>
          </a:p>
        </p:txBody>
      </p:sp>
      <p:sp>
        <p:nvSpPr>
          <p:cNvPr id="4" name="Rectangle 3">
            <a:extLst>
              <a:ext uri="{FF2B5EF4-FFF2-40B4-BE49-F238E27FC236}">
                <a16:creationId xmlns:a16="http://schemas.microsoft.com/office/drawing/2014/main" id="{108AAB16-61B8-4143-BE0D-7E8BE66640B4}"/>
              </a:ext>
            </a:extLst>
          </p:cNvPr>
          <p:cNvSpPr/>
          <p:nvPr/>
        </p:nvSpPr>
        <p:spPr bwMode="auto">
          <a:xfrm>
            <a:off x="1317625" y="1333500"/>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7" name="Right Arrow 26">
            <a:extLst>
              <a:ext uri="{FF2B5EF4-FFF2-40B4-BE49-F238E27FC236}">
                <a16:creationId xmlns:a16="http://schemas.microsoft.com/office/drawing/2014/main" id="{E71BA1EC-7A87-8945-AA4A-6671640489D8}"/>
              </a:ext>
            </a:extLst>
          </p:cNvPr>
          <p:cNvSpPr/>
          <p:nvPr/>
        </p:nvSpPr>
        <p:spPr bwMode="auto">
          <a:xfrm>
            <a:off x="3540125" y="1635125"/>
            <a:ext cx="1412875" cy="539750"/>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28" name="TextBox 27">
            <a:extLst>
              <a:ext uri="{FF2B5EF4-FFF2-40B4-BE49-F238E27FC236}">
                <a16:creationId xmlns:a16="http://schemas.microsoft.com/office/drawing/2014/main" id="{BA061D33-3E36-5C4F-A640-84CB9536B1A2}"/>
              </a:ext>
            </a:extLst>
          </p:cNvPr>
          <p:cNvSpPr txBox="1"/>
          <p:nvPr/>
        </p:nvSpPr>
        <p:spPr>
          <a:xfrm>
            <a:off x="5540376" y="1635125"/>
            <a:ext cx="1696042"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Endpoints</a:t>
            </a:r>
          </a:p>
        </p:txBody>
      </p:sp>
      <p:sp>
        <p:nvSpPr>
          <p:cNvPr id="29" name="Rectangle 28">
            <a:extLst>
              <a:ext uri="{FF2B5EF4-FFF2-40B4-BE49-F238E27FC236}">
                <a16:creationId xmlns:a16="http://schemas.microsoft.com/office/drawing/2014/main" id="{A04933C3-30F9-4546-95CB-649A2F0151C1}"/>
              </a:ext>
            </a:extLst>
          </p:cNvPr>
          <p:cNvSpPr/>
          <p:nvPr/>
        </p:nvSpPr>
        <p:spPr bwMode="auto">
          <a:xfrm>
            <a:off x="1317625" y="3001824"/>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0" name="Right Arrow 29">
            <a:extLst>
              <a:ext uri="{FF2B5EF4-FFF2-40B4-BE49-F238E27FC236}">
                <a16:creationId xmlns:a16="http://schemas.microsoft.com/office/drawing/2014/main" id="{94AEC80F-8B6C-B24D-81CC-1BB1C38C93A4}"/>
              </a:ext>
            </a:extLst>
          </p:cNvPr>
          <p:cNvSpPr/>
          <p:nvPr/>
        </p:nvSpPr>
        <p:spPr bwMode="auto">
          <a:xfrm>
            <a:off x="3540125" y="3303449"/>
            <a:ext cx="1412875" cy="539750"/>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5DD52B7E-AEAA-3D44-9870-D251F1F7A343}"/>
              </a:ext>
            </a:extLst>
          </p:cNvPr>
          <p:cNvSpPr txBox="1"/>
          <p:nvPr/>
        </p:nvSpPr>
        <p:spPr>
          <a:xfrm>
            <a:off x="5540375" y="3303449"/>
            <a:ext cx="256384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Batch Transform</a:t>
            </a:r>
          </a:p>
        </p:txBody>
      </p:sp>
      <p:sp>
        <p:nvSpPr>
          <p:cNvPr id="32" name="Rectangle 31">
            <a:extLst>
              <a:ext uri="{FF2B5EF4-FFF2-40B4-BE49-F238E27FC236}">
                <a16:creationId xmlns:a16="http://schemas.microsoft.com/office/drawing/2014/main" id="{4127286E-FFDB-C94A-898C-765093317E72}"/>
              </a:ext>
            </a:extLst>
          </p:cNvPr>
          <p:cNvSpPr/>
          <p:nvPr/>
        </p:nvSpPr>
        <p:spPr bwMode="auto">
          <a:xfrm>
            <a:off x="1317625" y="4701898"/>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3" name="Right Arrow 32">
            <a:extLst>
              <a:ext uri="{FF2B5EF4-FFF2-40B4-BE49-F238E27FC236}">
                <a16:creationId xmlns:a16="http://schemas.microsoft.com/office/drawing/2014/main" id="{6557C4C8-2A69-B743-833E-6EBA51043FA8}"/>
              </a:ext>
            </a:extLst>
          </p:cNvPr>
          <p:cNvSpPr/>
          <p:nvPr/>
        </p:nvSpPr>
        <p:spPr bwMode="auto">
          <a:xfrm>
            <a:off x="3540125" y="5003523"/>
            <a:ext cx="1412875" cy="539750"/>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FED0E4E1-2A02-1447-B435-9DAE6ED1F465}"/>
              </a:ext>
            </a:extLst>
          </p:cNvPr>
          <p:cNvSpPr txBox="1"/>
          <p:nvPr/>
        </p:nvSpPr>
        <p:spPr>
          <a:xfrm>
            <a:off x="5540375" y="5003523"/>
            <a:ext cx="2936125"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Inference Pipelines</a:t>
            </a:r>
          </a:p>
        </p:txBody>
      </p:sp>
      <p:sp>
        <p:nvSpPr>
          <p:cNvPr id="36" name="TextBox 35">
            <a:extLst>
              <a:ext uri="{FF2B5EF4-FFF2-40B4-BE49-F238E27FC236}">
                <a16:creationId xmlns:a16="http://schemas.microsoft.com/office/drawing/2014/main" id="{5AFD5D19-8212-1C43-AD78-F90E0840B16F}"/>
              </a:ext>
            </a:extLst>
          </p:cNvPr>
          <p:cNvSpPr txBox="1"/>
          <p:nvPr/>
        </p:nvSpPr>
        <p:spPr>
          <a:xfrm>
            <a:off x="8682639" y="1333500"/>
            <a:ext cx="2405530"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Inference Code</a:t>
            </a:r>
          </a:p>
        </p:txBody>
      </p:sp>
      <p:sp>
        <p:nvSpPr>
          <p:cNvPr id="37" name="TextBox 36">
            <a:extLst>
              <a:ext uri="{FF2B5EF4-FFF2-40B4-BE49-F238E27FC236}">
                <a16:creationId xmlns:a16="http://schemas.microsoft.com/office/drawing/2014/main" id="{92661749-79E9-B44F-ABF8-F31AADBF921D}"/>
              </a:ext>
            </a:extLst>
          </p:cNvPr>
          <p:cNvSpPr txBox="1"/>
          <p:nvPr/>
        </p:nvSpPr>
        <p:spPr>
          <a:xfrm>
            <a:off x="8958489" y="2659717"/>
            <a:ext cx="191411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Web Server</a:t>
            </a:r>
          </a:p>
        </p:txBody>
      </p:sp>
      <p:cxnSp>
        <p:nvCxnSpPr>
          <p:cNvPr id="39" name="Straight Connector 38">
            <a:extLst>
              <a:ext uri="{FF2B5EF4-FFF2-40B4-BE49-F238E27FC236}">
                <a16:creationId xmlns:a16="http://schemas.microsoft.com/office/drawing/2014/main" id="{3618F25E-2FC8-CB48-AC66-CD4E22919AF4}"/>
              </a:ext>
            </a:extLst>
          </p:cNvPr>
          <p:cNvCxnSpPr/>
          <p:nvPr/>
        </p:nvCxnSpPr>
        <p:spPr>
          <a:xfrm>
            <a:off x="8958488" y="1189176"/>
            <a:ext cx="1820637" cy="106150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FE9C09-2815-5F47-ACB5-0068AF64C00C}"/>
              </a:ext>
            </a:extLst>
          </p:cNvPr>
          <p:cNvCxnSpPr>
            <a:cxnSpLocks/>
          </p:cNvCxnSpPr>
          <p:nvPr/>
        </p:nvCxnSpPr>
        <p:spPr>
          <a:xfrm flipV="1">
            <a:off x="8958488" y="1189176"/>
            <a:ext cx="1745762" cy="106150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735A6D-698F-3343-9213-E1A78A99C6E7}"/>
              </a:ext>
            </a:extLst>
          </p:cNvPr>
          <p:cNvCxnSpPr/>
          <p:nvPr/>
        </p:nvCxnSpPr>
        <p:spPr>
          <a:xfrm>
            <a:off x="8958488" y="2543064"/>
            <a:ext cx="1820637" cy="106150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0C704A-8960-6449-8762-3FA5CEFC1C5A}"/>
              </a:ext>
            </a:extLst>
          </p:cNvPr>
          <p:cNvCxnSpPr>
            <a:cxnSpLocks/>
          </p:cNvCxnSpPr>
          <p:nvPr/>
        </p:nvCxnSpPr>
        <p:spPr>
          <a:xfrm flipV="1">
            <a:off x="8958488" y="2543064"/>
            <a:ext cx="1745762" cy="106150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A15C3D-95BB-C546-8389-93B1DB58C806}"/>
              </a:ext>
            </a:extLst>
          </p:cNvPr>
          <p:cNvSpPr txBox="1"/>
          <p:nvPr/>
        </p:nvSpPr>
        <p:spPr>
          <a:xfrm>
            <a:off x="9175241" y="4236579"/>
            <a:ext cx="1276183"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solidFill>
                  <a:schemeClr val="bg1"/>
                </a:solidFill>
              </a:rPr>
              <a:t>Docker</a:t>
            </a:r>
          </a:p>
        </p:txBody>
      </p:sp>
      <p:cxnSp>
        <p:nvCxnSpPr>
          <p:cNvPr id="19" name="Straight Connector 18">
            <a:extLst>
              <a:ext uri="{FF2B5EF4-FFF2-40B4-BE49-F238E27FC236}">
                <a16:creationId xmlns:a16="http://schemas.microsoft.com/office/drawing/2014/main" id="{46DAC32B-75A2-3C4C-9B42-442B08D40E4D}"/>
              </a:ext>
            </a:extLst>
          </p:cNvPr>
          <p:cNvCxnSpPr/>
          <p:nvPr/>
        </p:nvCxnSpPr>
        <p:spPr>
          <a:xfrm>
            <a:off x="8958488" y="4013605"/>
            <a:ext cx="1820637" cy="106150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B85BB5-EC8E-C24E-BDA2-4D42C53876EE}"/>
              </a:ext>
            </a:extLst>
          </p:cNvPr>
          <p:cNvCxnSpPr>
            <a:cxnSpLocks/>
          </p:cNvCxnSpPr>
          <p:nvPr/>
        </p:nvCxnSpPr>
        <p:spPr>
          <a:xfrm flipV="1">
            <a:off x="8958488" y="4013605"/>
            <a:ext cx="1745762" cy="106150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48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28" grpId="0"/>
      <p:bldP spid="29" grpId="0" animBg="1"/>
      <p:bldP spid="30" grpId="0" animBg="1"/>
      <p:bldP spid="31" grpId="0"/>
      <p:bldP spid="32" grpId="0" animBg="1"/>
      <p:bldP spid="33" grpId="0" animBg="1"/>
      <p:bldP spid="34" grpId="0"/>
      <p:bldP spid="36" grpId="0"/>
      <p:bldP spid="37" grpId="0"/>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084C-249D-2741-9491-F9AC7F017CF2}"/>
              </a:ext>
            </a:extLst>
          </p:cNvPr>
          <p:cNvSpPr txBox="1">
            <a:spLocks/>
          </p:cNvSpPr>
          <p:nvPr/>
        </p:nvSpPr>
        <p:spPr>
          <a:xfrm>
            <a:off x="120462" y="683289"/>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en-US" sz="4000" dirty="0">
                <a:solidFill>
                  <a:schemeClr val="bg1"/>
                </a:solidFill>
              </a:rPr>
              <a:t>Local Mode</a:t>
            </a:r>
          </a:p>
        </p:txBody>
      </p:sp>
      <p:sp>
        <p:nvSpPr>
          <p:cNvPr id="4" name="Rectangle 3">
            <a:extLst>
              <a:ext uri="{FF2B5EF4-FFF2-40B4-BE49-F238E27FC236}">
                <a16:creationId xmlns:a16="http://schemas.microsoft.com/office/drawing/2014/main" id="{8EAB9E22-81F9-B640-885E-AEAB97FAB234}"/>
              </a:ext>
            </a:extLst>
          </p:cNvPr>
          <p:cNvSpPr/>
          <p:nvPr/>
        </p:nvSpPr>
        <p:spPr bwMode="auto">
          <a:xfrm>
            <a:off x="4676463" y="1725634"/>
            <a:ext cx="2700545" cy="1893093"/>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3866AC63-5247-3D46-90BF-0820A3928576}"/>
              </a:ext>
            </a:extLst>
          </p:cNvPr>
          <p:cNvPicPr>
            <a:picLocks noChangeAspect="1"/>
          </p:cNvPicPr>
          <p:nvPr/>
        </p:nvPicPr>
        <p:blipFill>
          <a:blip r:embed="rId2"/>
          <a:stretch>
            <a:fillRect/>
          </a:stretch>
        </p:blipFill>
        <p:spPr>
          <a:xfrm>
            <a:off x="5360760" y="2103327"/>
            <a:ext cx="1331952" cy="1137708"/>
          </a:xfrm>
          <a:prstGeom prst="rect">
            <a:avLst/>
          </a:prstGeom>
        </p:spPr>
      </p:pic>
      <p:cxnSp>
        <p:nvCxnSpPr>
          <p:cNvPr id="8" name="Straight Arrow Connector 7">
            <a:extLst>
              <a:ext uri="{FF2B5EF4-FFF2-40B4-BE49-F238E27FC236}">
                <a16:creationId xmlns:a16="http://schemas.microsoft.com/office/drawing/2014/main" id="{5306B67D-8561-974C-A022-E05F6EE1E6FF}"/>
              </a:ext>
            </a:extLst>
          </p:cNvPr>
          <p:cNvCxnSpPr>
            <a:cxnSpLocks/>
          </p:cNvCxnSpPr>
          <p:nvPr/>
        </p:nvCxnSpPr>
        <p:spPr>
          <a:xfrm flipV="1">
            <a:off x="7743031" y="905118"/>
            <a:ext cx="1345407" cy="741368"/>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DB781CA-A261-D940-BF60-A31BF051E98D}"/>
              </a:ext>
            </a:extLst>
          </p:cNvPr>
          <p:cNvCxnSpPr>
            <a:cxnSpLocks/>
          </p:cNvCxnSpPr>
          <p:nvPr/>
        </p:nvCxnSpPr>
        <p:spPr>
          <a:xfrm>
            <a:off x="7846219" y="2499568"/>
            <a:ext cx="1563688" cy="0"/>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1ED002-CC8E-1E4B-8D03-884568B1997A}"/>
              </a:ext>
            </a:extLst>
          </p:cNvPr>
          <p:cNvCxnSpPr>
            <a:cxnSpLocks/>
          </p:cNvCxnSpPr>
          <p:nvPr/>
        </p:nvCxnSpPr>
        <p:spPr>
          <a:xfrm>
            <a:off x="7846219" y="3618728"/>
            <a:ext cx="1563688" cy="648356"/>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6F89B4-4474-3C4A-B410-2AB081E95D80}"/>
              </a:ext>
            </a:extLst>
          </p:cNvPr>
          <p:cNvCxnSpPr>
            <a:cxnSpLocks/>
          </p:cNvCxnSpPr>
          <p:nvPr/>
        </p:nvCxnSpPr>
        <p:spPr>
          <a:xfrm flipH="1" flipV="1">
            <a:off x="2611043" y="905118"/>
            <a:ext cx="1385093" cy="741368"/>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AC63E6-B27F-1448-963D-571B0ED5E1C0}"/>
              </a:ext>
            </a:extLst>
          </p:cNvPr>
          <p:cNvCxnSpPr>
            <a:cxnSpLocks/>
          </p:cNvCxnSpPr>
          <p:nvPr/>
        </p:nvCxnSpPr>
        <p:spPr>
          <a:xfrm flipH="1">
            <a:off x="2611043" y="2518348"/>
            <a:ext cx="1349375" cy="0"/>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8764F2C-245D-134F-8EF7-5432F2F9F1B3}"/>
              </a:ext>
            </a:extLst>
          </p:cNvPr>
          <p:cNvCxnSpPr>
            <a:cxnSpLocks/>
          </p:cNvCxnSpPr>
          <p:nvPr/>
        </p:nvCxnSpPr>
        <p:spPr>
          <a:xfrm flipH="1">
            <a:off x="2611043" y="3565567"/>
            <a:ext cx="1385093" cy="648356"/>
          </a:xfrm>
          <a:prstGeom prst="straightConnector1">
            <a:avLst/>
          </a:prstGeom>
          <a:ln w="762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D65C4DF-62BE-CB40-B876-A4DBE5B08EFA}"/>
              </a:ext>
            </a:extLst>
          </p:cNvPr>
          <p:cNvSpPr txBox="1"/>
          <p:nvPr/>
        </p:nvSpPr>
        <p:spPr>
          <a:xfrm>
            <a:off x="285750" y="4853005"/>
            <a:ext cx="11906250" cy="1217513"/>
          </a:xfrm>
          <a:prstGeom prst="rect">
            <a:avLst/>
          </a:prstGeom>
          <a:noFill/>
        </p:spPr>
        <p:txBody>
          <a:bodyPr wrap="square" lIns="152400" tIns="121920" rIns="152400" bIns="121920" numCol="3" rtlCol="0">
            <a:spAutoFit/>
          </a:bodyPr>
          <a:lstStyle/>
          <a:p>
            <a:pPr>
              <a:lnSpc>
                <a:spcPct val="90000"/>
              </a:lnSpc>
              <a:spcAft>
                <a:spcPts val="1500"/>
              </a:spcAft>
            </a:pPr>
            <a:r>
              <a:rPr lang="en-US" sz="2667" dirty="0">
                <a:solidFill>
                  <a:schemeClr val="bg1"/>
                </a:solidFill>
              </a:rPr>
              <a:t>Requirements:</a:t>
            </a:r>
          </a:p>
          <a:p>
            <a:pPr marL="380985" indent="-380985">
              <a:lnSpc>
                <a:spcPct val="90000"/>
              </a:lnSpc>
              <a:spcAft>
                <a:spcPts val="1500"/>
              </a:spcAft>
              <a:buFont typeface="Arial" panose="020B0604020202020204" pitchFamily="34" charset="0"/>
              <a:buChar char="•"/>
            </a:pPr>
            <a:r>
              <a:rPr lang="en-US" sz="2667" dirty="0" err="1">
                <a:solidFill>
                  <a:schemeClr val="bg1"/>
                </a:solidFill>
              </a:rPr>
              <a:t>aws</a:t>
            </a:r>
            <a:r>
              <a:rPr lang="en-US" sz="2667" dirty="0">
                <a:solidFill>
                  <a:schemeClr val="bg1"/>
                </a:solidFill>
              </a:rPr>
              <a:t> cli</a:t>
            </a:r>
          </a:p>
          <a:p>
            <a:pPr marL="380985" indent="-380985">
              <a:lnSpc>
                <a:spcPct val="90000"/>
              </a:lnSpc>
              <a:spcAft>
                <a:spcPts val="1500"/>
              </a:spcAft>
              <a:buFont typeface="Arial" panose="020B0604020202020204" pitchFamily="34" charset="0"/>
              <a:buChar char="•"/>
            </a:pPr>
            <a:r>
              <a:rPr lang="en-US" sz="2667" dirty="0">
                <a:solidFill>
                  <a:schemeClr val="bg1"/>
                </a:solidFill>
              </a:rPr>
              <a:t>boto3</a:t>
            </a:r>
          </a:p>
          <a:p>
            <a:pPr marL="380985" indent="-380985">
              <a:lnSpc>
                <a:spcPct val="90000"/>
              </a:lnSpc>
              <a:spcAft>
                <a:spcPts val="1500"/>
              </a:spcAft>
              <a:buFont typeface="Arial" panose="020B0604020202020204" pitchFamily="34" charset="0"/>
              <a:buChar char="•"/>
            </a:pPr>
            <a:r>
              <a:rPr lang="en-US" sz="2667" dirty="0" err="1">
                <a:solidFill>
                  <a:schemeClr val="bg1"/>
                </a:solidFill>
              </a:rPr>
              <a:t>sagemaker</a:t>
            </a:r>
            <a:r>
              <a:rPr lang="en-US" sz="2667" dirty="0">
                <a:solidFill>
                  <a:schemeClr val="bg1"/>
                </a:solidFill>
              </a:rPr>
              <a:t> python </a:t>
            </a:r>
            <a:r>
              <a:rPr lang="en-US" sz="2667" dirty="0" err="1">
                <a:solidFill>
                  <a:schemeClr val="bg1"/>
                </a:solidFill>
              </a:rPr>
              <a:t>sdk</a:t>
            </a:r>
            <a:endParaRPr lang="en-US" sz="2667" dirty="0">
              <a:solidFill>
                <a:schemeClr val="bg1"/>
              </a:solidFill>
            </a:endParaRPr>
          </a:p>
          <a:p>
            <a:pPr marL="380985" indent="-380985">
              <a:lnSpc>
                <a:spcPct val="90000"/>
              </a:lnSpc>
              <a:spcAft>
                <a:spcPts val="1500"/>
              </a:spcAft>
              <a:buFont typeface="Arial" panose="020B0604020202020204" pitchFamily="34" charset="0"/>
              <a:buChar char="•"/>
            </a:pPr>
            <a:r>
              <a:rPr lang="en-US" sz="2667" dirty="0">
                <a:solidFill>
                  <a:schemeClr val="bg1"/>
                </a:solidFill>
              </a:rPr>
              <a:t>access &amp; secret keys</a:t>
            </a:r>
          </a:p>
        </p:txBody>
      </p:sp>
    </p:spTree>
    <p:extLst>
      <p:ext uri="{BB962C8B-B14F-4D97-AF65-F5344CB8AC3E}">
        <p14:creationId xmlns:p14="http://schemas.microsoft.com/office/powerpoint/2010/main" val="26189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84214-A65E-7D48-BA71-2928EFFC08CE}"/>
              </a:ext>
            </a:extLst>
          </p:cNvPr>
          <p:cNvPicPr>
            <a:picLocks noChangeAspect="1"/>
          </p:cNvPicPr>
          <p:nvPr/>
        </p:nvPicPr>
        <p:blipFill>
          <a:blip r:embed="rId2">
            <a:lum bright="70000" contrast="-70000"/>
            <a:alphaModFix amt="20000"/>
          </a:blip>
          <a:stretch>
            <a:fillRect/>
          </a:stretch>
        </p:blipFill>
        <p:spPr>
          <a:xfrm>
            <a:off x="3237836" y="738434"/>
            <a:ext cx="5994094" cy="3991713"/>
          </a:xfrm>
          <a:prstGeom prst="rect">
            <a:avLst/>
          </a:prstGeom>
        </p:spPr>
      </p:pic>
      <p:sp>
        <p:nvSpPr>
          <p:cNvPr id="2" name="Title 22">
            <a:extLst>
              <a:ext uri="{FF2B5EF4-FFF2-40B4-BE49-F238E27FC236}">
                <a16:creationId xmlns:a16="http://schemas.microsoft.com/office/drawing/2014/main" id="{65E2C0A8-BE5F-B742-8924-D83E113D1A3E}"/>
              </a:ext>
            </a:extLst>
          </p:cNvPr>
          <p:cNvSpPr txBox="1">
            <a:spLocks/>
          </p:cNvSpPr>
          <p:nvPr/>
        </p:nvSpPr>
        <p:spPr>
          <a:xfrm>
            <a:off x="392066" y="4907947"/>
            <a:ext cx="11939634" cy="1175353"/>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6000" dirty="0">
                <a:solidFill>
                  <a:schemeClr val="bg1"/>
                </a:solidFill>
              </a:rPr>
              <a:t>Amazon </a:t>
            </a:r>
            <a:r>
              <a:rPr lang="en-US" sz="6000" dirty="0" err="1">
                <a:solidFill>
                  <a:schemeClr val="bg1"/>
                </a:solidFill>
              </a:rPr>
              <a:t>SageMaker</a:t>
            </a:r>
            <a:r>
              <a:rPr lang="en-US" sz="6000" dirty="0">
                <a:solidFill>
                  <a:schemeClr val="bg1"/>
                </a:solidFill>
              </a:rPr>
              <a:t> | </a:t>
            </a:r>
            <a:r>
              <a:rPr lang="en-US" sz="6000" dirty="0">
                <a:solidFill>
                  <a:srgbClr val="FFC000"/>
                </a:solidFill>
              </a:rPr>
              <a:t>Deploy</a:t>
            </a:r>
          </a:p>
        </p:txBody>
      </p:sp>
    </p:spTree>
    <p:extLst>
      <p:ext uri="{BB962C8B-B14F-4D97-AF65-F5344CB8AC3E}">
        <p14:creationId xmlns:p14="http://schemas.microsoft.com/office/powerpoint/2010/main" val="1048537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8434-6947-7B4C-BA8A-04E773E13C1F}"/>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Key Terms in </a:t>
            </a:r>
            <a:r>
              <a:rPr lang="en-US" sz="4000" dirty="0" err="1">
                <a:solidFill>
                  <a:schemeClr val="bg1"/>
                </a:solidFill>
              </a:rPr>
              <a:t>SageMaker</a:t>
            </a:r>
            <a:r>
              <a:rPr lang="en-US" sz="4000" dirty="0">
                <a:solidFill>
                  <a:schemeClr val="bg1"/>
                </a:solidFill>
              </a:rPr>
              <a:t> Deployment</a:t>
            </a:r>
          </a:p>
        </p:txBody>
      </p:sp>
      <p:sp>
        <p:nvSpPr>
          <p:cNvPr id="3" name="TextBox 2">
            <a:extLst>
              <a:ext uri="{FF2B5EF4-FFF2-40B4-BE49-F238E27FC236}">
                <a16:creationId xmlns:a16="http://schemas.microsoft.com/office/drawing/2014/main" id="{3D123204-B5C7-8A44-8831-02932A18EF27}"/>
              </a:ext>
            </a:extLst>
          </p:cNvPr>
          <p:cNvSpPr txBox="1"/>
          <p:nvPr/>
        </p:nvSpPr>
        <p:spPr>
          <a:xfrm>
            <a:off x="4426894" y="1456267"/>
            <a:ext cx="2066656" cy="707886"/>
          </a:xfrm>
          <a:prstGeom prst="rect">
            <a:avLst/>
          </a:prstGeom>
          <a:noFill/>
        </p:spPr>
        <p:txBody>
          <a:bodyPr wrap="none" rtlCol="0">
            <a:spAutoFit/>
          </a:bodyPr>
          <a:lstStyle/>
          <a:p>
            <a:r>
              <a:rPr lang="en-US" sz="4000" dirty="0">
                <a:solidFill>
                  <a:schemeClr val="bg1"/>
                </a:solidFill>
              </a:rPr>
              <a:t>Endpoint</a:t>
            </a:r>
          </a:p>
        </p:txBody>
      </p:sp>
      <p:sp>
        <p:nvSpPr>
          <p:cNvPr id="4" name="TextBox 3">
            <a:extLst>
              <a:ext uri="{FF2B5EF4-FFF2-40B4-BE49-F238E27FC236}">
                <a16:creationId xmlns:a16="http://schemas.microsoft.com/office/drawing/2014/main" id="{EE944660-F63D-DF4F-86B0-0B66AAFFF813}"/>
              </a:ext>
            </a:extLst>
          </p:cNvPr>
          <p:cNvSpPr txBox="1"/>
          <p:nvPr/>
        </p:nvSpPr>
        <p:spPr>
          <a:xfrm>
            <a:off x="3911531" y="3073350"/>
            <a:ext cx="3575081" cy="707886"/>
          </a:xfrm>
          <a:prstGeom prst="rect">
            <a:avLst/>
          </a:prstGeom>
          <a:noFill/>
        </p:spPr>
        <p:txBody>
          <a:bodyPr wrap="none" rtlCol="0">
            <a:spAutoFit/>
          </a:bodyPr>
          <a:lstStyle/>
          <a:p>
            <a:r>
              <a:rPr lang="en-US" sz="4000" dirty="0">
                <a:solidFill>
                  <a:schemeClr val="bg1"/>
                </a:solidFill>
              </a:rPr>
              <a:t>Batch Transform</a:t>
            </a:r>
          </a:p>
        </p:txBody>
      </p:sp>
      <p:sp>
        <p:nvSpPr>
          <p:cNvPr id="5" name="TextBox 4">
            <a:extLst>
              <a:ext uri="{FF2B5EF4-FFF2-40B4-BE49-F238E27FC236}">
                <a16:creationId xmlns:a16="http://schemas.microsoft.com/office/drawing/2014/main" id="{DCB6626B-FA39-934E-8B95-389B6D90BC53}"/>
              </a:ext>
            </a:extLst>
          </p:cNvPr>
          <p:cNvSpPr txBox="1"/>
          <p:nvPr/>
        </p:nvSpPr>
        <p:spPr>
          <a:xfrm>
            <a:off x="3632416" y="4891744"/>
            <a:ext cx="3927614" cy="707886"/>
          </a:xfrm>
          <a:prstGeom prst="rect">
            <a:avLst/>
          </a:prstGeom>
          <a:noFill/>
        </p:spPr>
        <p:txBody>
          <a:bodyPr wrap="none" rtlCol="0">
            <a:spAutoFit/>
          </a:bodyPr>
          <a:lstStyle/>
          <a:p>
            <a:r>
              <a:rPr lang="en-US" sz="4000" dirty="0">
                <a:solidFill>
                  <a:schemeClr val="bg1"/>
                </a:solidFill>
              </a:rPr>
              <a:t>Inference Pipeline</a:t>
            </a:r>
          </a:p>
        </p:txBody>
      </p:sp>
    </p:spTree>
    <p:extLst>
      <p:ext uri="{BB962C8B-B14F-4D97-AF65-F5344CB8AC3E}">
        <p14:creationId xmlns:p14="http://schemas.microsoft.com/office/powerpoint/2010/main" val="21056447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3E0022-595C-D84B-AEB1-F41A3075BE0F}"/>
              </a:ext>
            </a:extLst>
          </p:cNvPr>
          <p:cNvPicPr>
            <a:picLocks noChangeAspect="1"/>
          </p:cNvPicPr>
          <p:nvPr/>
        </p:nvPicPr>
        <p:blipFill rotWithShape="1">
          <a:blip r:embed="rId2"/>
          <a:srcRect r="51779" b="2848"/>
          <a:stretch/>
        </p:blipFill>
        <p:spPr>
          <a:xfrm>
            <a:off x="269240" y="1054264"/>
            <a:ext cx="5070264" cy="4826434"/>
          </a:xfrm>
          <a:prstGeom prst="rect">
            <a:avLst/>
          </a:prstGeom>
        </p:spPr>
      </p:pic>
      <p:sp>
        <p:nvSpPr>
          <p:cNvPr id="3" name="Title 1">
            <a:extLst>
              <a:ext uri="{FF2B5EF4-FFF2-40B4-BE49-F238E27FC236}">
                <a16:creationId xmlns:a16="http://schemas.microsoft.com/office/drawing/2014/main" id="{23EAB82E-6BE0-924C-8D5A-D0BB9F48C6D7}"/>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Automatically Create a RESTful API Around Your Model</a:t>
            </a:r>
          </a:p>
        </p:txBody>
      </p:sp>
      <p:sp>
        <p:nvSpPr>
          <p:cNvPr id="4" name="TextBox 3">
            <a:extLst>
              <a:ext uri="{FF2B5EF4-FFF2-40B4-BE49-F238E27FC236}">
                <a16:creationId xmlns:a16="http://schemas.microsoft.com/office/drawing/2014/main" id="{6453B701-2EC9-2844-BE9D-192993F52797}"/>
              </a:ext>
            </a:extLst>
          </p:cNvPr>
          <p:cNvSpPr txBox="1"/>
          <p:nvPr/>
        </p:nvSpPr>
        <p:spPr>
          <a:xfrm>
            <a:off x="5606042" y="1968665"/>
            <a:ext cx="6319038" cy="523220"/>
          </a:xfrm>
          <a:prstGeom prst="rect">
            <a:avLst/>
          </a:prstGeom>
          <a:noFill/>
        </p:spPr>
        <p:txBody>
          <a:bodyPr wrap="none" rtlCol="0">
            <a:spAutoFit/>
          </a:bodyPr>
          <a:lstStyle/>
          <a:p>
            <a:r>
              <a:rPr lang="en-US" sz="2800" dirty="0">
                <a:solidFill>
                  <a:schemeClr val="bg1"/>
                </a:solidFill>
              </a:rPr>
              <a:t>endpoint = </a:t>
            </a:r>
            <a:r>
              <a:rPr lang="en-US" sz="2800" dirty="0" err="1">
                <a:solidFill>
                  <a:schemeClr val="bg1"/>
                </a:solidFill>
              </a:rPr>
              <a:t>model.deploy</a:t>
            </a:r>
            <a:r>
              <a:rPr lang="en-US" sz="2800" dirty="0">
                <a:solidFill>
                  <a:schemeClr val="bg1"/>
                </a:solidFill>
              </a:rPr>
              <a:t>(1, ml.m4.xlarge)</a:t>
            </a:r>
          </a:p>
        </p:txBody>
      </p:sp>
      <p:sp>
        <p:nvSpPr>
          <p:cNvPr id="5" name="TextBox 4">
            <a:extLst>
              <a:ext uri="{FF2B5EF4-FFF2-40B4-BE49-F238E27FC236}">
                <a16:creationId xmlns:a16="http://schemas.microsoft.com/office/drawing/2014/main" id="{419017C8-0A2A-7E4D-AF8B-1D9ADAE896E7}"/>
              </a:ext>
            </a:extLst>
          </p:cNvPr>
          <p:cNvSpPr txBox="1"/>
          <p:nvPr/>
        </p:nvSpPr>
        <p:spPr>
          <a:xfrm>
            <a:off x="5606042" y="2930534"/>
            <a:ext cx="5663473" cy="1384995"/>
          </a:xfrm>
          <a:prstGeom prst="rect">
            <a:avLst/>
          </a:prstGeom>
          <a:noFill/>
        </p:spPr>
        <p:txBody>
          <a:bodyPr wrap="none" rtlCol="0">
            <a:spAutoFit/>
          </a:bodyPr>
          <a:lstStyle/>
          <a:p>
            <a:r>
              <a:rPr lang="en-US" sz="2800" dirty="0">
                <a:solidFill>
                  <a:schemeClr val="bg1"/>
                </a:solidFill>
              </a:rPr>
              <a:t>payload = </a:t>
            </a:r>
            <a:r>
              <a:rPr lang="en-US" sz="2800" dirty="0" err="1">
                <a:solidFill>
                  <a:schemeClr val="bg1"/>
                </a:solidFill>
              </a:rPr>
              <a:t>json.dumps</a:t>
            </a:r>
            <a:r>
              <a:rPr lang="en-US" sz="2800" dirty="0">
                <a:solidFill>
                  <a:schemeClr val="bg1"/>
                </a:solidFill>
              </a:rPr>
              <a:t>(</a:t>
            </a:r>
            <a:r>
              <a:rPr lang="en-US" sz="2800" dirty="0" err="1">
                <a:solidFill>
                  <a:schemeClr val="bg1"/>
                </a:solidFill>
              </a:rPr>
              <a:t>your_data</a:t>
            </a:r>
            <a:r>
              <a:rPr lang="en-US" sz="2800" dirty="0">
                <a:solidFill>
                  <a:schemeClr val="bg1"/>
                </a:solidFill>
              </a:rPr>
              <a:t>)</a:t>
            </a:r>
          </a:p>
          <a:p>
            <a:endParaRPr lang="en-US" sz="2800" dirty="0">
              <a:solidFill>
                <a:schemeClr val="bg1"/>
              </a:solidFill>
            </a:endParaRPr>
          </a:p>
          <a:p>
            <a:r>
              <a:rPr lang="en-US" sz="2800" dirty="0">
                <a:solidFill>
                  <a:schemeClr val="bg1"/>
                </a:solidFill>
              </a:rPr>
              <a:t>response = </a:t>
            </a:r>
            <a:r>
              <a:rPr lang="en-US" sz="2800" dirty="0" err="1">
                <a:solidFill>
                  <a:schemeClr val="bg1"/>
                </a:solidFill>
              </a:rPr>
              <a:t>endpoint.predict</a:t>
            </a:r>
            <a:r>
              <a:rPr lang="en-US" sz="2800" dirty="0">
                <a:solidFill>
                  <a:schemeClr val="bg1"/>
                </a:solidFill>
              </a:rPr>
              <a:t>(payload)</a:t>
            </a:r>
          </a:p>
        </p:txBody>
      </p:sp>
    </p:spTree>
    <p:extLst>
      <p:ext uri="{BB962C8B-B14F-4D97-AF65-F5344CB8AC3E}">
        <p14:creationId xmlns:p14="http://schemas.microsoft.com/office/powerpoint/2010/main" val="3959501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6D63-378F-954C-9D53-D26C9D8664E7}"/>
              </a:ext>
            </a:extLst>
          </p:cNvPr>
          <p:cNvSpPr txBox="1">
            <a:spLocks/>
          </p:cNvSpPr>
          <p:nvPr/>
        </p:nvSpPr>
        <p:spPr>
          <a:xfrm>
            <a:off x="269240" y="28951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err="1">
                <a:solidFill>
                  <a:schemeClr val="bg1"/>
                </a:solidFill>
              </a:rPr>
              <a:t>SageMaker</a:t>
            </a:r>
            <a:r>
              <a:rPr lang="en-US" sz="4000" dirty="0">
                <a:solidFill>
                  <a:schemeClr val="bg1"/>
                </a:solidFill>
              </a:rPr>
              <a:t> Endpoint Key Features</a:t>
            </a:r>
          </a:p>
        </p:txBody>
      </p:sp>
      <p:sp>
        <p:nvSpPr>
          <p:cNvPr id="3" name="TextBox 2">
            <a:extLst>
              <a:ext uri="{FF2B5EF4-FFF2-40B4-BE49-F238E27FC236}">
                <a16:creationId xmlns:a16="http://schemas.microsoft.com/office/drawing/2014/main" id="{72CAB85D-6665-B944-84FD-9C4F72FA0483}"/>
              </a:ext>
            </a:extLst>
          </p:cNvPr>
          <p:cNvSpPr txBox="1"/>
          <p:nvPr/>
        </p:nvSpPr>
        <p:spPr>
          <a:xfrm>
            <a:off x="1061166" y="1354068"/>
            <a:ext cx="10071988" cy="261084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800" dirty="0">
                <a:solidFill>
                  <a:schemeClr val="bg1"/>
                </a:solidFill>
              </a:rPr>
              <a:t>Endpoint configuration</a:t>
            </a:r>
          </a:p>
          <a:p>
            <a:pPr marL="285750" indent="-285750">
              <a:lnSpc>
                <a:spcPct val="150000"/>
              </a:lnSpc>
              <a:buFont typeface="Arial" panose="020B0604020202020204" pitchFamily="34" charset="0"/>
              <a:buChar char="•"/>
            </a:pPr>
            <a:r>
              <a:rPr lang="en-US" sz="2800" dirty="0">
                <a:solidFill>
                  <a:schemeClr val="bg1"/>
                </a:solidFill>
              </a:rPr>
              <a:t>A/B testing with modular, traffic-weighted deployment scheduling</a:t>
            </a:r>
          </a:p>
          <a:p>
            <a:pPr marL="285750" indent="-285750">
              <a:lnSpc>
                <a:spcPct val="150000"/>
              </a:lnSpc>
              <a:buFont typeface="Arial" panose="020B0604020202020204" pitchFamily="34" charset="0"/>
              <a:buChar char="•"/>
            </a:pPr>
            <a:r>
              <a:rPr lang="en-US" sz="2800" dirty="0">
                <a:solidFill>
                  <a:schemeClr val="bg1"/>
                </a:solidFill>
              </a:rPr>
              <a:t>Connect your endpoint to API Gateway, then the internet</a:t>
            </a:r>
          </a:p>
          <a:p>
            <a:pPr marL="285750" indent="-285750">
              <a:lnSpc>
                <a:spcPct val="150000"/>
              </a:lnSpc>
              <a:buFont typeface="Arial" panose="020B0604020202020204" pitchFamily="34" charset="0"/>
              <a:buChar char="•"/>
            </a:pPr>
            <a:r>
              <a:rPr lang="en-US" sz="2800" dirty="0">
                <a:solidFill>
                  <a:schemeClr val="bg1"/>
                </a:solidFill>
              </a:rPr>
              <a:t>You can </a:t>
            </a:r>
            <a:r>
              <a:rPr lang="en-US" sz="2800" dirty="0" err="1">
                <a:solidFill>
                  <a:schemeClr val="bg1"/>
                </a:solidFill>
              </a:rPr>
              <a:t>autoscale</a:t>
            </a:r>
            <a:r>
              <a:rPr lang="en-US" sz="2800" dirty="0">
                <a:solidFill>
                  <a:schemeClr val="bg1"/>
                </a:solidFill>
              </a:rPr>
              <a:t> your endpoint</a:t>
            </a:r>
          </a:p>
        </p:txBody>
      </p:sp>
    </p:spTree>
    <p:extLst>
      <p:ext uri="{BB962C8B-B14F-4D97-AF65-F5344CB8AC3E}">
        <p14:creationId xmlns:p14="http://schemas.microsoft.com/office/powerpoint/2010/main" val="2390663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933B-BD0E-BC41-87CB-B26EC4724BC9}"/>
              </a:ext>
            </a:extLst>
          </p:cNvPr>
          <p:cNvSpPr txBox="1">
            <a:spLocks/>
          </p:cNvSpPr>
          <p:nvPr/>
        </p:nvSpPr>
        <p:spPr>
          <a:xfrm>
            <a:off x="394041" y="23556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Batch Transform Common Design Pattern</a:t>
            </a:r>
          </a:p>
        </p:txBody>
      </p:sp>
      <p:grpSp>
        <p:nvGrpSpPr>
          <p:cNvPr id="4" name="Group 3">
            <a:extLst>
              <a:ext uri="{FF2B5EF4-FFF2-40B4-BE49-F238E27FC236}">
                <a16:creationId xmlns:a16="http://schemas.microsoft.com/office/drawing/2014/main" id="{61A5319B-507B-B14F-B079-4765CDE7D4FB}"/>
              </a:ext>
            </a:extLst>
          </p:cNvPr>
          <p:cNvGrpSpPr/>
          <p:nvPr/>
        </p:nvGrpSpPr>
        <p:grpSpPr>
          <a:xfrm>
            <a:off x="6966530" y="2283075"/>
            <a:ext cx="1370489" cy="998123"/>
            <a:chOff x="522604" y="1727259"/>
            <a:chExt cx="2061223" cy="1661229"/>
          </a:xfrm>
        </p:grpSpPr>
        <p:sp>
          <p:nvSpPr>
            <p:cNvPr id="5" name="Oval 4">
              <a:extLst>
                <a:ext uri="{FF2B5EF4-FFF2-40B4-BE49-F238E27FC236}">
                  <a16:creationId xmlns:a16="http://schemas.microsoft.com/office/drawing/2014/main" id="{9C754260-C660-B045-A39E-4DEA731F133C}"/>
                </a:ext>
              </a:extLst>
            </p:cNvPr>
            <p:cNvSpPr/>
            <p:nvPr/>
          </p:nvSpPr>
          <p:spPr bwMode="auto">
            <a:xfrm>
              <a:off x="522604" y="1727259"/>
              <a:ext cx="2061223" cy="474593"/>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6" name="Oval 5">
              <a:extLst>
                <a:ext uri="{FF2B5EF4-FFF2-40B4-BE49-F238E27FC236}">
                  <a16:creationId xmlns:a16="http://schemas.microsoft.com/office/drawing/2014/main" id="{6BB47E21-C17F-B946-9F6A-C8BF39EFF7A3}"/>
                </a:ext>
              </a:extLst>
            </p:cNvPr>
            <p:cNvSpPr/>
            <p:nvPr/>
          </p:nvSpPr>
          <p:spPr bwMode="auto">
            <a:xfrm>
              <a:off x="923926" y="3031888"/>
              <a:ext cx="1258578" cy="3566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024DE991-0C14-324F-839C-9D367C2DB066}"/>
                </a:ext>
              </a:extLst>
            </p:cNvPr>
            <p:cNvCxnSpPr>
              <a:cxnSpLocks/>
              <a:stCxn id="5" idx="2"/>
              <a:endCxn id="6" idx="2"/>
            </p:cNvCxnSpPr>
            <p:nvPr/>
          </p:nvCxnSpPr>
          <p:spPr>
            <a:xfrm>
              <a:off x="522604" y="1964556"/>
              <a:ext cx="401322" cy="124563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CC51D2-DAB0-8348-994D-3CA687AA0473}"/>
                </a:ext>
              </a:extLst>
            </p:cNvPr>
            <p:cNvCxnSpPr>
              <a:cxnSpLocks/>
              <a:stCxn id="5" idx="6"/>
            </p:cNvCxnSpPr>
            <p:nvPr/>
          </p:nvCxnSpPr>
          <p:spPr>
            <a:xfrm flipH="1">
              <a:off x="2064879" y="1964556"/>
              <a:ext cx="518948" cy="1256685"/>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41052753-0093-9C4C-9486-9906012C53D0}"/>
              </a:ext>
            </a:extLst>
          </p:cNvPr>
          <p:cNvSpPr txBox="1"/>
          <p:nvPr/>
        </p:nvSpPr>
        <p:spPr>
          <a:xfrm>
            <a:off x="275139" y="1501185"/>
            <a:ext cx="2085507" cy="1169551"/>
          </a:xfrm>
          <a:prstGeom prst="rect">
            <a:avLst/>
          </a:prstGeom>
          <a:noFill/>
        </p:spPr>
        <p:txBody>
          <a:bodyPr wrap="none" lIns="152400" tIns="121920" rIns="152400" bIns="121920" rtlCol="0">
            <a:spAutoFit/>
          </a:bodyPr>
          <a:lstStyle/>
          <a:p>
            <a:pPr algn="ctr"/>
            <a:r>
              <a:rPr lang="en-US" sz="2000" dirty="0">
                <a:solidFill>
                  <a:schemeClr val="bg1"/>
                </a:solidFill>
              </a:rPr>
              <a:t>Event Trigger</a:t>
            </a:r>
          </a:p>
          <a:p>
            <a:pPr marL="742892" lvl="1" indent="-285739">
              <a:buFont typeface="Arial" panose="020B0604020202020204" pitchFamily="34" charset="0"/>
              <a:buChar char="•"/>
            </a:pPr>
            <a:r>
              <a:rPr lang="en-US" sz="2000" dirty="0" err="1">
                <a:solidFill>
                  <a:schemeClr val="bg1"/>
                </a:solidFill>
              </a:rPr>
              <a:t>cron</a:t>
            </a:r>
            <a:r>
              <a:rPr lang="en-US" sz="2000" dirty="0">
                <a:solidFill>
                  <a:schemeClr val="bg1"/>
                </a:solidFill>
              </a:rPr>
              <a:t> job</a:t>
            </a:r>
          </a:p>
          <a:p>
            <a:pPr marL="742892" lvl="1" indent="-285739">
              <a:buFont typeface="Arial" panose="020B0604020202020204" pitchFamily="34" charset="0"/>
              <a:buChar char="•"/>
            </a:pPr>
            <a:r>
              <a:rPr lang="en-US" sz="2000" dirty="0">
                <a:solidFill>
                  <a:schemeClr val="bg1"/>
                </a:solidFill>
              </a:rPr>
              <a:t>S3 upload</a:t>
            </a:r>
          </a:p>
        </p:txBody>
      </p:sp>
      <p:sp>
        <p:nvSpPr>
          <p:cNvPr id="17" name="Striped Right Arrow 16">
            <a:extLst>
              <a:ext uri="{FF2B5EF4-FFF2-40B4-BE49-F238E27FC236}">
                <a16:creationId xmlns:a16="http://schemas.microsoft.com/office/drawing/2014/main" id="{135419B5-F6DE-B44F-AC99-3C07C2F02F17}"/>
              </a:ext>
            </a:extLst>
          </p:cNvPr>
          <p:cNvSpPr/>
          <p:nvPr/>
        </p:nvSpPr>
        <p:spPr bwMode="auto">
          <a:xfrm>
            <a:off x="843825" y="2728589"/>
            <a:ext cx="815340" cy="403860"/>
          </a:xfrm>
          <a:prstGeom prst="strip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DB4D58A5-E7EB-B84F-BAB4-355EBE4B8009}"/>
              </a:ext>
            </a:extLst>
          </p:cNvPr>
          <p:cNvCxnSpPr>
            <a:cxnSpLocks/>
          </p:cNvCxnSpPr>
          <p:nvPr/>
        </p:nvCxnSpPr>
        <p:spPr>
          <a:xfrm>
            <a:off x="3892982" y="2193990"/>
            <a:ext cx="882061" cy="1107476"/>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77DE37-1639-1B4D-8820-7EC403D222C3}"/>
              </a:ext>
            </a:extLst>
          </p:cNvPr>
          <p:cNvCxnSpPr>
            <a:cxnSpLocks/>
          </p:cNvCxnSpPr>
          <p:nvPr/>
        </p:nvCxnSpPr>
        <p:spPr>
          <a:xfrm flipH="1">
            <a:off x="3863262" y="2833567"/>
            <a:ext cx="508000" cy="430888"/>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7280047-96BA-444D-91F8-F64D8622E48D}"/>
              </a:ext>
            </a:extLst>
          </p:cNvPr>
          <p:cNvCxnSpPr>
            <a:cxnSpLocks/>
          </p:cNvCxnSpPr>
          <p:nvPr/>
        </p:nvCxnSpPr>
        <p:spPr>
          <a:xfrm>
            <a:off x="2137534" y="2940904"/>
            <a:ext cx="103644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F5B3B7D-48F0-2A49-B86D-1EC9F131ACEA}"/>
              </a:ext>
            </a:extLst>
          </p:cNvPr>
          <p:cNvSpPr/>
          <p:nvPr/>
        </p:nvSpPr>
        <p:spPr>
          <a:xfrm>
            <a:off x="3340745" y="1570435"/>
            <a:ext cx="1983235" cy="400110"/>
          </a:xfrm>
          <a:prstGeom prst="rect">
            <a:avLst/>
          </a:prstGeom>
        </p:spPr>
        <p:txBody>
          <a:bodyPr wrap="none">
            <a:spAutoFit/>
          </a:bodyPr>
          <a:lstStyle/>
          <a:p>
            <a:r>
              <a:rPr lang="en-US" sz="2000" dirty="0">
                <a:solidFill>
                  <a:schemeClr val="bg1"/>
                </a:solidFill>
              </a:rPr>
              <a:t>Lambda Function</a:t>
            </a:r>
            <a:endParaRPr lang="en-US" sz="1500" dirty="0">
              <a:solidFill>
                <a:schemeClr val="bg1"/>
              </a:solidFill>
            </a:endParaRPr>
          </a:p>
        </p:txBody>
      </p:sp>
      <p:cxnSp>
        <p:nvCxnSpPr>
          <p:cNvPr id="28" name="Straight Arrow Connector 27">
            <a:extLst>
              <a:ext uri="{FF2B5EF4-FFF2-40B4-BE49-F238E27FC236}">
                <a16:creationId xmlns:a16="http://schemas.microsoft.com/office/drawing/2014/main" id="{A600C6F1-5CC2-E740-BE90-7BA9667F8D9A}"/>
              </a:ext>
            </a:extLst>
          </p:cNvPr>
          <p:cNvCxnSpPr>
            <a:cxnSpLocks/>
          </p:cNvCxnSpPr>
          <p:nvPr/>
        </p:nvCxnSpPr>
        <p:spPr>
          <a:xfrm>
            <a:off x="5127663" y="2952811"/>
            <a:ext cx="103644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300E78-7CC5-DD47-B6E5-EF299EE86B8B}"/>
              </a:ext>
            </a:extLst>
          </p:cNvPr>
          <p:cNvCxnSpPr>
            <a:cxnSpLocks/>
          </p:cNvCxnSpPr>
          <p:nvPr/>
        </p:nvCxnSpPr>
        <p:spPr>
          <a:xfrm>
            <a:off x="9043170" y="2959948"/>
            <a:ext cx="103644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0" name="Graphic 1">
            <a:extLst>
              <a:ext uri="{FF2B5EF4-FFF2-40B4-BE49-F238E27FC236}">
                <a16:creationId xmlns:a16="http://schemas.microsoft.com/office/drawing/2014/main" id="{B7EB7022-01F9-154F-BF40-5BAA5874A3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0835" y="2193990"/>
            <a:ext cx="1108561" cy="1130733"/>
          </a:xfrm>
          <a:prstGeom prst="rect">
            <a:avLst/>
          </a:prstGeom>
        </p:spPr>
      </p:pic>
      <p:sp>
        <p:nvSpPr>
          <p:cNvPr id="31" name="Rectangle 30">
            <a:extLst>
              <a:ext uri="{FF2B5EF4-FFF2-40B4-BE49-F238E27FC236}">
                <a16:creationId xmlns:a16="http://schemas.microsoft.com/office/drawing/2014/main" id="{4BCFED33-7CEC-DD49-B3EF-8C33DA0D4689}"/>
              </a:ext>
            </a:extLst>
          </p:cNvPr>
          <p:cNvSpPr/>
          <p:nvPr/>
        </p:nvSpPr>
        <p:spPr>
          <a:xfrm>
            <a:off x="6966530" y="1573604"/>
            <a:ext cx="1196161" cy="400110"/>
          </a:xfrm>
          <a:prstGeom prst="rect">
            <a:avLst/>
          </a:prstGeom>
        </p:spPr>
        <p:txBody>
          <a:bodyPr wrap="none">
            <a:spAutoFit/>
          </a:bodyPr>
          <a:lstStyle/>
          <a:p>
            <a:r>
              <a:rPr lang="en-US" sz="2000" dirty="0">
                <a:solidFill>
                  <a:schemeClr val="bg1"/>
                </a:solidFill>
              </a:rPr>
              <a:t>S3 Bucket</a:t>
            </a:r>
            <a:endParaRPr lang="en-US" sz="1500" dirty="0">
              <a:solidFill>
                <a:schemeClr val="bg1"/>
              </a:solidFill>
            </a:endParaRPr>
          </a:p>
        </p:txBody>
      </p:sp>
      <p:sp>
        <p:nvSpPr>
          <p:cNvPr id="32" name="Rectangle 31">
            <a:extLst>
              <a:ext uri="{FF2B5EF4-FFF2-40B4-BE49-F238E27FC236}">
                <a16:creationId xmlns:a16="http://schemas.microsoft.com/office/drawing/2014/main" id="{726FA2B7-3908-0A49-9EDA-16355E2857D5}"/>
              </a:ext>
            </a:extLst>
          </p:cNvPr>
          <p:cNvSpPr/>
          <p:nvPr/>
        </p:nvSpPr>
        <p:spPr>
          <a:xfrm>
            <a:off x="10406969" y="1570435"/>
            <a:ext cx="1342868" cy="400110"/>
          </a:xfrm>
          <a:prstGeom prst="rect">
            <a:avLst/>
          </a:prstGeom>
        </p:spPr>
        <p:txBody>
          <a:bodyPr wrap="none">
            <a:spAutoFit/>
          </a:bodyPr>
          <a:lstStyle/>
          <a:p>
            <a:r>
              <a:rPr lang="en-US" sz="2000" dirty="0" err="1">
                <a:solidFill>
                  <a:schemeClr val="bg1"/>
                </a:solidFill>
              </a:rPr>
              <a:t>SageMaker</a:t>
            </a:r>
            <a:endParaRPr lang="en-US" sz="1500" dirty="0">
              <a:solidFill>
                <a:schemeClr val="bg1"/>
              </a:solidFill>
            </a:endParaRPr>
          </a:p>
        </p:txBody>
      </p:sp>
      <p:sp>
        <p:nvSpPr>
          <p:cNvPr id="33" name="Rounded Rectangle 32">
            <a:extLst>
              <a:ext uri="{FF2B5EF4-FFF2-40B4-BE49-F238E27FC236}">
                <a16:creationId xmlns:a16="http://schemas.microsoft.com/office/drawing/2014/main" id="{09ED6EAD-A0BE-1543-B5C7-E45FFCF86E79}"/>
              </a:ext>
            </a:extLst>
          </p:cNvPr>
          <p:cNvSpPr/>
          <p:nvPr/>
        </p:nvSpPr>
        <p:spPr>
          <a:xfrm>
            <a:off x="3340745" y="4429048"/>
            <a:ext cx="4467812" cy="1792650"/>
          </a:xfrm>
          <a:prstGeom prst="roundRect">
            <a:avLst/>
          </a:prstGeom>
          <a:noFill/>
          <a:ln w="762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endParaRPr>
          </a:p>
        </p:txBody>
      </p:sp>
      <p:sp>
        <p:nvSpPr>
          <p:cNvPr id="35" name="Rectangle 34">
            <a:extLst>
              <a:ext uri="{FF2B5EF4-FFF2-40B4-BE49-F238E27FC236}">
                <a16:creationId xmlns:a16="http://schemas.microsoft.com/office/drawing/2014/main" id="{AFE4CC2A-DA8B-C04F-8C3E-C143ABFD309C}"/>
              </a:ext>
            </a:extLst>
          </p:cNvPr>
          <p:cNvSpPr/>
          <p:nvPr/>
        </p:nvSpPr>
        <p:spPr bwMode="auto">
          <a:xfrm>
            <a:off x="3836982" y="5351694"/>
            <a:ext cx="2003453" cy="429093"/>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74F9468A-C8CB-8047-913B-9FE9F0257142}"/>
              </a:ext>
            </a:extLst>
          </p:cNvPr>
          <p:cNvSpPr/>
          <p:nvPr/>
        </p:nvSpPr>
        <p:spPr bwMode="auto">
          <a:xfrm>
            <a:off x="3578557" y="5469808"/>
            <a:ext cx="2003453" cy="436925"/>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21C9AD79-CFF1-854F-83CD-E258C65D85FF}"/>
              </a:ext>
            </a:extLst>
          </p:cNvPr>
          <p:cNvCxnSpPr>
            <a:cxnSpLocks/>
          </p:cNvCxnSpPr>
          <p:nvPr/>
        </p:nvCxnSpPr>
        <p:spPr>
          <a:xfrm flipV="1">
            <a:off x="5582011" y="5780786"/>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6B725F-0BCD-4241-9457-688EBADE5F73}"/>
              </a:ext>
            </a:extLst>
          </p:cNvPr>
          <p:cNvCxnSpPr>
            <a:cxnSpLocks/>
          </p:cNvCxnSpPr>
          <p:nvPr/>
        </p:nvCxnSpPr>
        <p:spPr>
          <a:xfrm flipV="1">
            <a:off x="5582011" y="5351693"/>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2D48795-506E-9540-B94D-1CF5400EC874}"/>
              </a:ext>
            </a:extLst>
          </p:cNvPr>
          <p:cNvCxnSpPr>
            <a:cxnSpLocks/>
          </p:cNvCxnSpPr>
          <p:nvPr/>
        </p:nvCxnSpPr>
        <p:spPr>
          <a:xfrm flipV="1">
            <a:off x="3578557" y="5351692"/>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2828A1-CC80-6F4D-99D5-083160E71FEE}"/>
              </a:ext>
            </a:extLst>
          </p:cNvPr>
          <p:cNvSpPr txBox="1"/>
          <p:nvPr/>
        </p:nvSpPr>
        <p:spPr>
          <a:xfrm>
            <a:off x="3983091" y="5469414"/>
            <a:ext cx="1591559"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EC2 Instance</a:t>
            </a:r>
          </a:p>
        </p:txBody>
      </p:sp>
      <p:sp>
        <p:nvSpPr>
          <p:cNvPr id="41" name="Rectangle 40">
            <a:extLst>
              <a:ext uri="{FF2B5EF4-FFF2-40B4-BE49-F238E27FC236}">
                <a16:creationId xmlns:a16="http://schemas.microsoft.com/office/drawing/2014/main" id="{FBF50A91-FD49-7E41-9DF5-66C5E42F87ED}"/>
              </a:ext>
            </a:extLst>
          </p:cNvPr>
          <p:cNvSpPr/>
          <p:nvPr/>
        </p:nvSpPr>
        <p:spPr bwMode="auto">
          <a:xfrm>
            <a:off x="3836982" y="4611229"/>
            <a:ext cx="2003453" cy="429093"/>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8BA3F7C0-1263-4149-9064-CE50BE42DAF9}"/>
              </a:ext>
            </a:extLst>
          </p:cNvPr>
          <p:cNvSpPr/>
          <p:nvPr/>
        </p:nvSpPr>
        <p:spPr bwMode="auto">
          <a:xfrm>
            <a:off x="3578557" y="4729343"/>
            <a:ext cx="2003453" cy="436925"/>
          </a:xfrm>
          <a:prstGeom prst="rect">
            <a:avLst/>
          </a:prstGeom>
          <a:solidFill>
            <a:schemeClr val="tx1"/>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6998"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1C67A63-522E-4044-A35A-EAAAF42F78E6}"/>
              </a:ext>
            </a:extLst>
          </p:cNvPr>
          <p:cNvCxnSpPr>
            <a:cxnSpLocks/>
          </p:cNvCxnSpPr>
          <p:nvPr/>
        </p:nvCxnSpPr>
        <p:spPr>
          <a:xfrm flipV="1">
            <a:off x="5582011" y="5040321"/>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D615E7-8BE8-424C-A6E2-1F98F8407FA6}"/>
              </a:ext>
            </a:extLst>
          </p:cNvPr>
          <p:cNvCxnSpPr>
            <a:cxnSpLocks/>
          </p:cNvCxnSpPr>
          <p:nvPr/>
        </p:nvCxnSpPr>
        <p:spPr>
          <a:xfrm flipV="1">
            <a:off x="5582011" y="4611228"/>
            <a:ext cx="258424" cy="134284"/>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38489BE-CE91-194D-AB37-D0114FE90053}"/>
              </a:ext>
            </a:extLst>
          </p:cNvPr>
          <p:cNvCxnSpPr>
            <a:cxnSpLocks/>
          </p:cNvCxnSpPr>
          <p:nvPr/>
        </p:nvCxnSpPr>
        <p:spPr>
          <a:xfrm flipV="1">
            <a:off x="3578557" y="4611227"/>
            <a:ext cx="258424" cy="126452"/>
          </a:xfrm>
          <a:prstGeom prst="line">
            <a:avLst/>
          </a:prstGeom>
          <a:ln w="7620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A019FB7-9702-AD4F-AB62-15D953C76C06}"/>
              </a:ext>
            </a:extLst>
          </p:cNvPr>
          <p:cNvSpPr txBox="1"/>
          <p:nvPr/>
        </p:nvSpPr>
        <p:spPr>
          <a:xfrm>
            <a:off x="3983092" y="4728949"/>
            <a:ext cx="1652552" cy="467820"/>
          </a:xfrm>
          <a:prstGeom prst="rect">
            <a:avLst/>
          </a:prstGeom>
          <a:noFill/>
        </p:spPr>
        <p:txBody>
          <a:bodyPr wrap="square" lIns="152400" tIns="121920" rIns="152400" bIns="121920" rtlCol="0">
            <a:spAutoFit/>
          </a:bodyPr>
          <a:lstStyle/>
          <a:p>
            <a:pPr>
              <a:lnSpc>
                <a:spcPct val="90000"/>
              </a:lnSpc>
              <a:spcAft>
                <a:spcPts val="1500"/>
              </a:spcAft>
            </a:pPr>
            <a:r>
              <a:rPr lang="en-US" sz="1600" dirty="0">
                <a:solidFill>
                  <a:schemeClr val="bg1"/>
                </a:solidFill>
              </a:rPr>
              <a:t>EC2 Instance</a:t>
            </a:r>
          </a:p>
        </p:txBody>
      </p:sp>
      <p:sp>
        <p:nvSpPr>
          <p:cNvPr id="47" name="TextBox 46">
            <a:extLst>
              <a:ext uri="{FF2B5EF4-FFF2-40B4-BE49-F238E27FC236}">
                <a16:creationId xmlns:a16="http://schemas.microsoft.com/office/drawing/2014/main" id="{B5C57231-AF13-1841-B89E-813973C43B44}"/>
              </a:ext>
            </a:extLst>
          </p:cNvPr>
          <p:cNvSpPr txBox="1"/>
          <p:nvPr/>
        </p:nvSpPr>
        <p:spPr>
          <a:xfrm>
            <a:off x="6072044" y="4965007"/>
            <a:ext cx="1597446" cy="830997"/>
          </a:xfrm>
          <a:prstGeom prst="rect">
            <a:avLst/>
          </a:prstGeom>
          <a:noFill/>
        </p:spPr>
        <p:txBody>
          <a:bodyPr wrap="square" rtlCol="0">
            <a:spAutoFit/>
          </a:bodyPr>
          <a:lstStyle/>
          <a:p>
            <a:pPr>
              <a:spcBef>
                <a:spcPts val="1800"/>
              </a:spcBef>
            </a:pPr>
            <a:r>
              <a:rPr lang="en-US" sz="2400" dirty="0">
                <a:solidFill>
                  <a:schemeClr val="bg1"/>
                </a:solidFill>
                <a:latin typeface="Relative Medium" panose="02000506040000020004" pitchFamily="2" charset="77"/>
              </a:rPr>
              <a:t>Docker Container</a:t>
            </a:r>
          </a:p>
        </p:txBody>
      </p:sp>
      <p:sp>
        <p:nvSpPr>
          <p:cNvPr id="48" name="Cloud 47">
            <a:extLst>
              <a:ext uri="{FF2B5EF4-FFF2-40B4-BE49-F238E27FC236}">
                <a16:creationId xmlns:a16="http://schemas.microsoft.com/office/drawing/2014/main" id="{F9F08DEF-DE58-6442-A78B-CED5C4BEA9BC}"/>
              </a:ext>
            </a:extLst>
          </p:cNvPr>
          <p:cNvSpPr/>
          <p:nvPr/>
        </p:nvSpPr>
        <p:spPr>
          <a:xfrm>
            <a:off x="9790893" y="4784673"/>
            <a:ext cx="1888503" cy="1118133"/>
          </a:xfrm>
          <a:prstGeom prst="cloud">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endParaRPr>
          </a:p>
        </p:txBody>
      </p:sp>
      <p:sp>
        <p:nvSpPr>
          <p:cNvPr id="49" name="TextBox 48">
            <a:extLst>
              <a:ext uri="{FF2B5EF4-FFF2-40B4-BE49-F238E27FC236}">
                <a16:creationId xmlns:a16="http://schemas.microsoft.com/office/drawing/2014/main" id="{DCDB3CBB-6616-784A-B86C-ECF431340EE1}"/>
              </a:ext>
            </a:extLst>
          </p:cNvPr>
          <p:cNvSpPr txBox="1"/>
          <p:nvPr/>
        </p:nvSpPr>
        <p:spPr>
          <a:xfrm>
            <a:off x="10448073" y="5111120"/>
            <a:ext cx="606256" cy="418256"/>
          </a:xfrm>
          <a:prstGeom prst="rect">
            <a:avLst/>
          </a:prstGeom>
          <a:noFill/>
        </p:spPr>
        <p:txBody>
          <a:bodyPr wrap="none" rtlCol="0">
            <a:spAutoFit/>
          </a:bodyPr>
          <a:lstStyle/>
          <a:p>
            <a:pPr>
              <a:spcBef>
                <a:spcPts val="1800"/>
              </a:spcBef>
            </a:pPr>
            <a:r>
              <a:rPr lang="en-US" sz="2118" dirty="0">
                <a:solidFill>
                  <a:schemeClr val="bg1"/>
                </a:solidFill>
                <a:latin typeface="Relative Medium" panose="02000506040000020004" pitchFamily="2" charset="77"/>
              </a:rPr>
              <a:t>ECR</a:t>
            </a:r>
          </a:p>
        </p:txBody>
      </p:sp>
      <p:cxnSp>
        <p:nvCxnSpPr>
          <p:cNvPr id="53" name="Straight Arrow Connector 52">
            <a:extLst>
              <a:ext uri="{FF2B5EF4-FFF2-40B4-BE49-F238E27FC236}">
                <a16:creationId xmlns:a16="http://schemas.microsoft.com/office/drawing/2014/main" id="{01C63770-9DE2-C949-9C2D-CC24DE3DB880}"/>
              </a:ext>
            </a:extLst>
          </p:cNvPr>
          <p:cNvCxnSpPr>
            <a:cxnSpLocks/>
          </p:cNvCxnSpPr>
          <p:nvPr/>
        </p:nvCxnSpPr>
        <p:spPr>
          <a:xfrm flipH="1" flipV="1">
            <a:off x="8213092" y="5483487"/>
            <a:ext cx="1348299" cy="24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A1F6434-771E-514E-A56C-4BB2CBE2F275}"/>
              </a:ext>
            </a:extLst>
          </p:cNvPr>
          <p:cNvCxnSpPr>
            <a:cxnSpLocks/>
          </p:cNvCxnSpPr>
          <p:nvPr/>
        </p:nvCxnSpPr>
        <p:spPr>
          <a:xfrm flipH="1">
            <a:off x="8164496" y="3388488"/>
            <a:ext cx="2242474" cy="143728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5183F74-79EE-3141-A929-EE73CDBE01C3}"/>
              </a:ext>
            </a:extLst>
          </p:cNvPr>
          <p:cNvCxnSpPr>
            <a:cxnSpLocks/>
          </p:cNvCxnSpPr>
          <p:nvPr/>
        </p:nvCxnSpPr>
        <p:spPr>
          <a:xfrm flipV="1">
            <a:off x="5840435" y="3437996"/>
            <a:ext cx="1030331" cy="76319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53344D4-2A18-9A45-A75F-326DB14E8A61}"/>
              </a:ext>
            </a:extLst>
          </p:cNvPr>
          <p:cNvSpPr txBox="1"/>
          <p:nvPr/>
        </p:nvSpPr>
        <p:spPr>
          <a:xfrm>
            <a:off x="2860652" y="3621727"/>
            <a:ext cx="3303918" cy="418256"/>
          </a:xfrm>
          <a:prstGeom prst="rect">
            <a:avLst/>
          </a:prstGeom>
          <a:noFill/>
        </p:spPr>
        <p:txBody>
          <a:bodyPr wrap="none" rtlCol="0">
            <a:spAutoFit/>
          </a:bodyPr>
          <a:lstStyle/>
          <a:p>
            <a:pPr>
              <a:spcBef>
                <a:spcPts val="1800"/>
              </a:spcBef>
            </a:pPr>
            <a:r>
              <a:rPr lang="en-US" sz="2118" dirty="0">
                <a:solidFill>
                  <a:schemeClr val="bg1"/>
                </a:solidFill>
                <a:latin typeface="Relative Medium" panose="02000506040000020004" pitchFamily="2" charset="77"/>
              </a:rPr>
              <a:t>Write inference results to S3</a:t>
            </a:r>
          </a:p>
        </p:txBody>
      </p:sp>
    </p:spTree>
    <p:extLst>
      <p:ext uri="{BB962C8B-B14F-4D97-AF65-F5344CB8AC3E}">
        <p14:creationId xmlns:p14="http://schemas.microsoft.com/office/powerpoint/2010/main" val="209417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5"/>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7"/>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8"/>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4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4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46"/>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62"/>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p:bldP spid="31" grpId="0"/>
      <p:bldP spid="32" grpId="0"/>
      <p:bldP spid="33" grpId="0" animBg="1"/>
      <p:bldP spid="33" grpId="1" animBg="1"/>
      <p:bldP spid="35" grpId="0" animBg="1"/>
      <p:bldP spid="35" grpId="1" animBg="1"/>
      <p:bldP spid="36" grpId="0" animBg="1"/>
      <p:bldP spid="36" grpId="1" animBg="1"/>
      <p:bldP spid="40" grpId="0"/>
      <p:bldP spid="40" grpId="1"/>
      <p:bldP spid="41" grpId="0" animBg="1"/>
      <p:bldP spid="41" grpId="1" animBg="1"/>
      <p:bldP spid="42" grpId="0" animBg="1"/>
      <p:bldP spid="42" grpId="1" animBg="1"/>
      <p:bldP spid="46" grpId="0"/>
      <p:bldP spid="46" grpId="1"/>
      <p:bldP spid="47" grpId="0"/>
      <p:bldP spid="47" grpId="1"/>
      <p:bldP spid="48" grpId="0" animBg="1"/>
      <p:bldP spid="49" grpId="0"/>
      <p:bldP spid="64" grpId="0"/>
      <p:bldP spid="6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555A-BC1E-3249-93A0-385ED5AD82A8}"/>
              </a:ext>
            </a:extLst>
          </p:cNvPr>
          <p:cNvSpPr txBox="1">
            <a:spLocks/>
          </p:cNvSpPr>
          <p:nvPr/>
        </p:nvSpPr>
        <p:spPr>
          <a:xfrm>
            <a:off x="394041" y="23556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Creating an Inference Pipeline</a:t>
            </a:r>
          </a:p>
        </p:txBody>
      </p:sp>
      <p:sp>
        <p:nvSpPr>
          <p:cNvPr id="3" name="Rectangle 2">
            <a:extLst>
              <a:ext uri="{FF2B5EF4-FFF2-40B4-BE49-F238E27FC236}">
                <a16:creationId xmlns:a16="http://schemas.microsoft.com/office/drawing/2014/main" id="{16085ACB-C29F-8F48-A980-C7A207CDEB0A}"/>
              </a:ext>
            </a:extLst>
          </p:cNvPr>
          <p:cNvSpPr/>
          <p:nvPr/>
        </p:nvSpPr>
        <p:spPr bwMode="auto">
          <a:xfrm>
            <a:off x="601323" y="1624820"/>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ECABBE1D-94A5-804E-B5C4-836CDA7CEC7D}"/>
              </a:ext>
            </a:extLst>
          </p:cNvPr>
          <p:cNvSpPr/>
          <p:nvPr/>
        </p:nvSpPr>
        <p:spPr bwMode="auto">
          <a:xfrm>
            <a:off x="2926737" y="1624820"/>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A296D57B-D9EC-B44C-940D-EB54ECE2EB54}"/>
              </a:ext>
            </a:extLst>
          </p:cNvPr>
          <p:cNvSpPr/>
          <p:nvPr/>
        </p:nvSpPr>
        <p:spPr bwMode="auto">
          <a:xfrm>
            <a:off x="5279303" y="1624820"/>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EB8460F3-D564-8545-A3C9-79A9C47AFF5F}"/>
              </a:ext>
            </a:extLst>
          </p:cNvPr>
          <p:cNvSpPr/>
          <p:nvPr/>
        </p:nvSpPr>
        <p:spPr bwMode="auto">
          <a:xfrm>
            <a:off x="7631870" y="1624820"/>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E17D3D-752F-5849-B321-D5A25469C695}"/>
              </a:ext>
            </a:extLst>
          </p:cNvPr>
          <p:cNvSpPr/>
          <p:nvPr/>
        </p:nvSpPr>
        <p:spPr bwMode="auto">
          <a:xfrm>
            <a:off x="9903310" y="1624820"/>
            <a:ext cx="1635125" cy="1143000"/>
          </a:xfrm>
          <a:prstGeom prst="rect">
            <a:avLst/>
          </a:prstGeom>
          <a:solidFill>
            <a:schemeClr val="bg1"/>
          </a:solidFill>
          <a:ln w="1047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14241F-312D-E549-A8FD-B0E4DB5DCDBA}"/>
                  </a:ext>
                </a:extLst>
              </p:cNvPr>
              <p:cNvSpPr txBox="1"/>
              <p:nvPr/>
            </p:nvSpPr>
            <p:spPr>
              <a:xfrm>
                <a:off x="1070312" y="1792363"/>
                <a:ext cx="684033" cy="807978"/>
              </a:xfrm>
              <a:prstGeom prst="rect">
                <a:avLst/>
              </a:prstGeom>
              <a:solidFill>
                <a:schemeClr val="bg1"/>
              </a:solidFill>
            </p:spPr>
            <p:txBody>
              <a:bodyPr wrap="none" lIns="152400" tIns="121920" rIns="152400" bIns="121920" rtlCol="0">
                <a:spAutoFit/>
              </a:bodyPr>
              <a:lstStyle/>
              <a:p>
                <a:pPr>
                  <a:lnSpc>
                    <a:spcPct val="90000"/>
                  </a:lnSpc>
                  <a:spcAft>
                    <a:spcPts val="1500"/>
                  </a:spcAft>
                </a:pPr>
                <a14:m>
                  <m:oMathPara xmlns:m="http://schemas.openxmlformats.org/officeDocument/2006/math">
                    <m:oMathParaPr>
                      <m:jc m:val="centerGroup"/>
                    </m:oMathParaPr>
                    <m:oMath xmlns:m="http://schemas.openxmlformats.org/officeDocument/2006/math">
                      <m:sSub>
                        <m:sSubPr>
                          <m:ctrlPr>
                            <a:rPr lang="en-US" sz="2667" i="1" smtClean="0">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𝑐</m:t>
                          </m:r>
                        </m:e>
                        <m:sub>
                          <m:r>
                            <a:rPr lang="en-US" sz="2667" i="1">
                              <a:solidFill>
                                <a:schemeClr val="tx1"/>
                              </a:solidFill>
                              <a:latin typeface="Cambria Math" panose="02040503050406030204" pitchFamily="18" charset="0"/>
                            </a:rPr>
                            <m:t>1</m:t>
                          </m:r>
                        </m:sub>
                      </m:sSub>
                    </m:oMath>
                  </m:oMathPara>
                </a14:m>
                <a:endParaRPr lang="en-US" sz="2667" dirty="0">
                  <a:solidFill>
                    <a:schemeClr val="tx1"/>
                  </a:solidFill>
                </a:endParaRPr>
              </a:p>
            </p:txBody>
          </p:sp>
        </mc:Choice>
        <mc:Fallback xmlns="">
          <p:sp>
            <p:nvSpPr>
              <p:cNvPr id="8" name="TextBox 7">
                <a:extLst>
                  <a:ext uri="{FF2B5EF4-FFF2-40B4-BE49-F238E27FC236}">
                    <a16:creationId xmlns:a16="http://schemas.microsoft.com/office/drawing/2014/main" id="{4114241F-312D-E549-A8FD-B0E4DB5DCDBA}"/>
                  </a:ext>
                </a:extLst>
              </p:cNvPr>
              <p:cNvSpPr txBox="1">
                <a:spLocks noRot="1" noChangeAspect="1" noMove="1" noResize="1" noEditPoints="1" noAdjustHandles="1" noChangeArrowheads="1" noChangeShapeType="1" noTextEdit="1"/>
              </p:cNvSpPr>
              <p:nvPr/>
            </p:nvSpPr>
            <p:spPr>
              <a:xfrm>
                <a:off x="1070312" y="1792363"/>
                <a:ext cx="684033" cy="80797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E34A1D-373E-D046-B341-D1F6FFF9EF0E}"/>
                  </a:ext>
                </a:extLst>
              </p:cNvPr>
              <p:cNvSpPr txBox="1"/>
              <p:nvPr/>
            </p:nvSpPr>
            <p:spPr>
              <a:xfrm>
                <a:off x="3395726" y="1851485"/>
                <a:ext cx="691921" cy="807978"/>
              </a:xfrm>
              <a:prstGeom prst="rect">
                <a:avLst/>
              </a:prstGeom>
              <a:solidFill>
                <a:schemeClr val="bg1"/>
              </a:solidFill>
            </p:spPr>
            <p:txBody>
              <a:bodyPr wrap="none" lIns="152400" tIns="121920" rIns="152400" bIns="121920" rtlCol="0">
                <a:spAutoFit/>
              </a:bodyPr>
              <a:lstStyle/>
              <a:p>
                <a:pPr>
                  <a:lnSpc>
                    <a:spcPct val="90000"/>
                  </a:lnSpc>
                  <a:spcAft>
                    <a:spcPts val="1500"/>
                  </a:spcAft>
                </a:pPr>
                <a14:m>
                  <m:oMathPara xmlns:m="http://schemas.openxmlformats.org/officeDocument/2006/math">
                    <m:oMathParaPr>
                      <m:jc m:val="centerGroup"/>
                    </m:oMathParaPr>
                    <m:oMath xmlns:m="http://schemas.openxmlformats.org/officeDocument/2006/math">
                      <m:sSub>
                        <m:sSubPr>
                          <m:ctrlPr>
                            <a:rPr lang="en-US" sz="2667" i="1" smtClean="0">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𝑐</m:t>
                          </m:r>
                        </m:e>
                        <m:sub>
                          <m:r>
                            <a:rPr lang="en-US" sz="2667" i="1">
                              <a:solidFill>
                                <a:schemeClr val="tx1"/>
                              </a:solidFill>
                              <a:latin typeface="Cambria Math" panose="02040503050406030204" pitchFamily="18" charset="0"/>
                            </a:rPr>
                            <m:t>2</m:t>
                          </m:r>
                        </m:sub>
                      </m:sSub>
                    </m:oMath>
                  </m:oMathPara>
                </a14:m>
                <a:endParaRPr lang="en-US" sz="2667" dirty="0">
                  <a:solidFill>
                    <a:schemeClr val="tx1"/>
                  </a:solidFill>
                </a:endParaRPr>
              </a:p>
            </p:txBody>
          </p:sp>
        </mc:Choice>
        <mc:Fallback xmlns="">
          <p:sp>
            <p:nvSpPr>
              <p:cNvPr id="9" name="TextBox 8">
                <a:extLst>
                  <a:ext uri="{FF2B5EF4-FFF2-40B4-BE49-F238E27FC236}">
                    <a16:creationId xmlns:a16="http://schemas.microsoft.com/office/drawing/2014/main" id="{13E34A1D-373E-D046-B341-D1F6FFF9EF0E}"/>
                  </a:ext>
                </a:extLst>
              </p:cNvPr>
              <p:cNvSpPr txBox="1">
                <a:spLocks noRot="1" noChangeAspect="1" noMove="1" noResize="1" noEditPoints="1" noAdjustHandles="1" noChangeArrowheads="1" noChangeShapeType="1" noTextEdit="1"/>
              </p:cNvSpPr>
              <p:nvPr/>
            </p:nvSpPr>
            <p:spPr>
              <a:xfrm>
                <a:off x="3395726" y="1851485"/>
                <a:ext cx="691921" cy="80797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5CB25C-2C04-6C4E-9C7C-9073266302E9}"/>
                  </a:ext>
                </a:extLst>
              </p:cNvPr>
              <p:cNvSpPr txBox="1"/>
              <p:nvPr/>
            </p:nvSpPr>
            <p:spPr>
              <a:xfrm>
                <a:off x="5748293" y="1851485"/>
                <a:ext cx="691921" cy="807978"/>
              </a:xfrm>
              <a:prstGeom prst="rect">
                <a:avLst/>
              </a:prstGeom>
              <a:solidFill>
                <a:schemeClr val="bg1"/>
              </a:solidFill>
            </p:spPr>
            <p:txBody>
              <a:bodyPr wrap="none" lIns="152400" tIns="121920" rIns="152400" bIns="121920" rtlCol="0">
                <a:spAutoFit/>
              </a:bodyPr>
              <a:lstStyle/>
              <a:p>
                <a:pPr>
                  <a:lnSpc>
                    <a:spcPct val="90000"/>
                  </a:lnSpc>
                  <a:spcAft>
                    <a:spcPts val="1500"/>
                  </a:spcAft>
                </a:pPr>
                <a14:m>
                  <m:oMathPara xmlns:m="http://schemas.openxmlformats.org/officeDocument/2006/math">
                    <m:oMathParaPr>
                      <m:jc m:val="centerGroup"/>
                    </m:oMathParaPr>
                    <m:oMath xmlns:m="http://schemas.openxmlformats.org/officeDocument/2006/math">
                      <m:sSub>
                        <m:sSubPr>
                          <m:ctrlPr>
                            <a:rPr lang="en-US" sz="2667" i="1" smtClean="0">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𝑐</m:t>
                          </m:r>
                        </m:e>
                        <m:sub>
                          <m:r>
                            <a:rPr lang="en-US" sz="2667" i="1">
                              <a:solidFill>
                                <a:schemeClr val="tx1"/>
                              </a:solidFill>
                              <a:latin typeface="Cambria Math" panose="02040503050406030204" pitchFamily="18" charset="0"/>
                            </a:rPr>
                            <m:t>3</m:t>
                          </m:r>
                        </m:sub>
                      </m:sSub>
                    </m:oMath>
                  </m:oMathPara>
                </a14:m>
                <a:endParaRPr lang="en-US" sz="2667" dirty="0">
                  <a:solidFill>
                    <a:schemeClr val="tx1"/>
                  </a:solidFill>
                </a:endParaRPr>
              </a:p>
            </p:txBody>
          </p:sp>
        </mc:Choice>
        <mc:Fallback xmlns="">
          <p:sp>
            <p:nvSpPr>
              <p:cNvPr id="10" name="TextBox 9">
                <a:extLst>
                  <a:ext uri="{FF2B5EF4-FFF2-40B4-BE49-F238E27FC236}">
                    <a16:creationId xmlns:a16="http://schemas.microsoft.com/office/drawing/2014/main" id="{815CB25C-2C04-6C4E-9C7C-9073266302E9}"/>
                  </a:ext>
                </a:extLst>
              </p:cNvPr>
              <p:cNvSpPr txBox="1">
                <a:spLocks noRot="1" noChangeAspect="1" noMove="1" noResize="1" noEditPoints="1" noAdjustHandles="1" noChangeArrowheads="1" noChangeShapeType="1" noTextEdit="1"/>
              </p:cNvSpPr>
              <p:nvPr/>
            </p:nvSpPr>
            <p:spPr>
              <a:xfrm>
                <a:off x="5748293" y="1851485"/>
                <a:ext cx="691921" cy="8079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2AD238-BCCD-BE43-9D6D-5C457ADDD65D}"/>
                  </a:ext>
                </a:extLst>
              </p:cNvPr>
              <p:cNvSpPr txBox="1"/>
              <p:nvPr/>
            </p:nvSpPr>
            <p:spPr>
              <a:xfrm>
                <a:off x="8100860" y="1792363"/>
                <a:ext cx="691921" cy="807978"/>
              </a:xfrm>
              <a:prstGeom prst="rect">
                <a:avLst/>
              </a:prstGeom>
              <a:solidFill>
                <a:schemeClr val="bg1"/>
              </a:solidFill>
            </p:spPr>
            <p:txBody>
              <a:bodyPr wrap="none" lIns="152400" tIns="121920" rIns="152400" bIns="121920" rtlCol="0">
                <a:spAutoFit/>
              </a:bodyPr>
              <a:lstStyle/>
              <a:p>
                <a:pPr>
                  <a:lnSpc>
                    <a:spcPct val="90000"/>
                  </a:lnSpc>
                  <a:spcAft>
                    <a:spcPts val="1500"/>
                  </a:spcAft>
                </a:pPr>
                <a14:m>
                  <m:oMathPara xmlns:m="http://schemas.openxmlformats.org/officeDocument/2006/math">
                    <m:oMathParaPr>
                      <m:jc m:val="centerGroup"/>
                    </m:oMathParaPr>
                    <m:oMath xmlns:m="http://schemas.openxmlformats.org/officeDocument/2006/math">
                      <m:sSub>
                        <m:sSubPr>
                          <m:ctrlPr>
                            <a:rPr lang="en-US" sz="2667" i="1" smtClean="0">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𝑐</m:t>
                          </m:r>
                        </m:e>
                        <m:sub>
                          <m:r>
                            <a:rPr lang="en-US" sz="2667" i="1">
                              <a:solidFill>
                                <a:schemeClr val="tx1"/>
                              </a:solidFill>
                              <a:latin typeface="Cambria Math" panose="02040503050406030204" pitchFamily="18" charset="0"/>
                            </a:rPr>
                            <m:t>4</m:t>
                          </m:r>
                        </m:sub>
                      </m:sSub>
                    </m:oMath>
                  </m:oMathPara>
                </a14:m>
                <a:endParaRPr lang="en-US" sz="2667" dirty="0">
                  <a:solidFill>
                    <a:schemeClr val="tx1"/>
                  </a:solidFill>
                </a:endParaRPr>
              </a:p>
            </p:txBody>
          </p:sp>
        </mc:Choice>
        <mc:Fallback xmlns="">
          <p:sp>
            <p:nvSpPr>
              <p:cNvPr id="11" name="TextBox 10">
                <a:extLst>
                  <a:ext uri="{FF2B5EF4-FFF2-40B4-BE49-F238E27FC236}">
                    <a16:creationId xmlns:a16="http://schemas.microsoft.com/office/drawing/2014/main" id="{A42AD238-BCCD-BE43-9D6D-5C457ADDD65D}"/>
                  </a:ext>
                </a:extLst>
              </p:cNvPr>
              <p:cNvSpPr txBox="1">
                <a:spLocks noRot="1" noChangeAspect="1" noMove="1" noResize="1" noEditPoints="1" noAdjustHandles="1" noChangeArrowheads="1" noChangeShapeType="1" noTextEdit="1"/>
              </p:cNvSpPr>
              <p:nvPr/>
            </p:nvSpPr>
            <p:spPr>
              <a:xfrm>
                <a:off x="8100860" y="1792363"/>
                <a:ext cx="691921" cy="8079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FDEDBD-48FF-C342-8C69-4D894C74E0C0}"/>
                  </a:ext>
                </a:extLst>
              </p:cNvPr>
              <p:cNvSpPr txBox="1"/>
              <p:nvPr/>
            </p:nvSpPr>
            <p:spPr>
              <a:xfrm>
                <a:off x="10372300" y="1792363"/>
                <a:ext cx="691921" cy="807978"/>
              </a:xfrm>
              <a:prstGeom prst="rect">
                <a:avLst/>
              </a:prstGeom>
              <a:solidFill>
                <a:schemeClr val="bg1"/>
              </a:solidFill>
            </p:spPr>
            <p:txBody>
              <a:bodyPr wrap="none" lIns="152400" tIns="121920" rIns="152400" bIns="121920" rtlCol="0">
                <a:spAutoFit/>
              </a:bodyPr>
              <a:lstStyle/>
              <a:p>
                <a:pPr>
                  <a:lnSpc>
                    <a:spcPct val="90000"/>
                  </a:lnSpc>
                  <a:spcAft>
                    <a:spcPts val="1500"/>
                  </a:spcAft>
                </a:pPr>
                <a14:m>
                  <m:oMathPara xmlns:m="http://schemas.openxmlformats.org/officeDocument/2006/math">
                    <m:oMathParaPr>
                      <m:jc m:val="centerGroup"/>
                    </m:oMathParaPr>
                    <m:oMath xmlns:m="http://schemas.openxmlformats.org/officeDocument/2006/math">
                      <m:sSub>
                        <m:sSubPr>
                          <m:ctrlPr>
                            <a:rPr lang="en-US" sz="2667" i="1" smtClean="0">
                              <a:solidFill>
                                <a:schemeClr val="tx1"/>
                              </a:solidFill>
                              <a:latin typeface="Cambria Math" panose="02040503050406030204" pitchFamily="18" charset="0"/>
                            </a:rPr>
                          </m:ctrlPr>
                        </m:sSubPr>
                        <m:e>
                          <m:r>
                            <a:rPr lang="en-US" sz="2667" i="1">
                              <a:solidFill>
                                <a:schemeClr val="tx1"/>
                              </a:solidFill>
                              <a:latin typeface="Cambria Math" panose="02040503050406030204" pitchFamily="18" charset="0"/>
                            </a:rPr>
                            <m:t>𝑐</m:t>
                          </m:r>
                        </m:e>
                        <m:sub>
                          <m:r>
                            <a:rPr lang="en-US" sz="2667" i="1">
                              <a:solidFill>
                                <a:schemeClr val="tx1"/>
                              </a:solidFill>
                              <a:latin typeface="Cambria Math" panose="02040503050406030204" pitchFamily="18" charset="0"/>
                            </a:rPr>
                            <m:t>5</m:t>
                          </m:r>
                        </m:sub>
                      </m:sSub>
                    </m:oMath>
                  </m:oMathPara>
                </a14:m>
                <a:endParaRPr lang="en-US" sz="2667" dirty="0">
                  <a:solidFill>
                    <a:schemeClr val="tx1"/>
                  </a:solidFill>
                </a:endParaRPr>
              </a:p>
            </p:txBody>
          </p:sp>
        </mc:Choice>
        <mc:Fallback xmlns="">
          <p:sp>
            <p:nvSpPr>
              <p:cNvPr id="12" name="TextBox 11">
                <a:extLst>
                  <a:ext uri="{FF2B5EF4-FFF2-40B4-BE49-F238E27FC236}">
                    <a16:creationId xmlns:a16="http://schemas.microsoft.com/office/drawing/2014/main" id="{81FDEDBD-48FF-C342-8C69-4D894C74E0C0}"/>
                  </a:ext>
                </a:extLst>
              </p:cNvPr>
              <p:cNvSpPr txBox="1">
                <a:spLocks noRot="1" noChangeAspect="1" noMove="1" noResize="1" noEditPoints="1" noAdjustHandles="1" noChangeArrowheads="1" noChangeShapeType="1" noTextEdit="1"/>
              </p:cNvSpPr>
              <p:nvPr/>
            </p:nvSpPr>
            <p:spPr>
              <a:xfrm>
                <a:off x="10372300" y="1792363"/>
                <a:ext cx="691921" cy="807978"/>
              </a:xfrm>
              <a:prstGeom prst="rect">
                <a:avLst/>
              </a:prstGeom>
              <a:blipFill>
                <a:blip r:embed="rId6"/>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03D4ADA-97F9-4A41-85AF-DE6F2F6DF5EA}"/>
              </a:ext>
            </a:extLst>
          </p:cNvPr>
          <p:cNvSpPr/>
          <p:nvPr/>
        </p:nvSpPr>
        <p:spPr bwMode="auto">
          <a:xfrm>
            <a:off x="181166" y="3149741"/>
            <a:ext cx="11719628" cy="22956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61DBEB19-700A-A440-A3A0-17D75FEF9727}"/>
              </a:ext>
            </a:extLst>
          </p:cNvPr>
          <p:cNvSpPr txBox="1"/>
          <p:nvPr/>
        </p:nvSpPr>
        <p:spPr>
          <a:xfrm>
            <a:off x="1529593" y="3811845"/>
            <a:ext cx="8265148" cy="2300886"/>
          </a:xfrm>
          <a:prstGeom prst="rect">
            <a:avLst/>
          </a:prstGeom>
          <a:noFill/>
        </p:spPr>
        <p:txBody>
          <a:bodyPr wrap="none" lIns="152400" tIns="121920" rIns="152400" bIns="121920" rtlCol="0">
            <a:spAutoFit/>
          </a:bodyPr>
          <a:lstStyle/>
          <a:p>
            <a:pPr marL="380985" indent="-380985" algn="ctr">
              <a:lnSpc>
                <a:spcPct val="90000"/>
              </a:lnSpc>
              <a:spcAft>
                <a:spcPts val="1500"/>
              </a:spcAft>
              <a:buFont typeface="Arial" panose="020B0604020202020204" pitchFamily="34" charset="0"/>
              <a:buChar char="•"/>
            </a:pPr>
            <a:r>
              <a:rPr lang="en-US" sz="2667" dirty="0">
                <a:solidFill>
                  <a:schemeClr val="bg1"/>
                </a:solidFill>
              </a:rPr>
              <a:t>You can deploy up to 5 containers as a ‘</a:t>
            </a:r>
            <a:r>
              <a:rPr lang="en-US" sz="2667" dirty="0" err="1">
                <a:solidFill>
                  <a:schemeClr val="bg1"/>
                </a:solidFill>
              </a:rPr>
              <a:t>PipelineModel</a:t>
            </a:r>
            <a:r>
              <a:rPr lang="en-US" sz="2667" dirty="0">
                <a:solidFill>
                  <a:schemeClr val="bg1"/>
                </a:solidFill>
              </a:rPr>
              <a:t>’</a:t>
            </a:r>
          </a:p>
          <a:p>
            <a:pPr marL="380985" indent="-380985">
              <a:lnSpc>
                <a:spcPct val="90000"/>
              </a:lnSpc>
              <a:spcAft>
                <a:spcPts val="1500"/>
              </a:spcAft>
              <a:buFont typeface="Arial" panose="020B0604020202020204" pitchFamily="34" charset="0"/>
              <a:buChar char="•"/>
            </a:pPr>
            <a:r>
              <a:rPr lang="en-US" sz="2667" dirty="0">
                <a:solidFill>
                  <a:schemeClr val="bg1"/>
                </a:solidFill>
              </a:rPr>
              <a:t>They will run in serial</a:t>
            </a:r>
          </a:p>
          <a:p>
            <a:pPr marL="380985" indent="-380985">
              <a:lnSpc>
                <a:spcPct val="90000"/>
              </a:lnSpc>
              <a:spcAft>
                <a:spcPts val="1500"/>
              </a:spcAft>
              <a:buFont typeface="Arial" panose="020B0604020202020204" pitchFamily="34" charset="0"/>
              <a:buChar char="•"/>
            </a:pPr>
            <a:r>
              <a:rPr lang="en-US" sz="2667" dirty="0">
                <a:solidFill>
                  <a:schemeClr val="bg1"/>
                </a:solidFill>
              </a:rPr>
              <a:t>They will be co-located on the same EC2 instance</a:t>
            </a:r>
          </a:p>
          <a:p>
            <a:pPr algn="ctr">
              <a:lnSpc>
                <a:spcPct val="90000"/>
              </a:lnSpc>
              <a:spcAft>
                <a:spcPts val="1500"/>
              </a:spcAft>
            </a:pPr>
            <a:endParaRPr lang="en-US" sz="2667" dirty="0">
              <a:solidFill>
                <a:schemeClr val="bg1"/>
              </a:solidFill>
            </a:endParaRPr>
          </a:p>
        </p:txBody>
      </p:sp>
    </p:spTree>
    <p:extLst>
      <p:ext uri="{BB962C8B-B14F-4D97-AF65-F5344CB8AC3E}">
        <p14:creationId xmlns:p14="http://schemas.microsoft.com/office/powerpoint/2010/main" val="422567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F337-4585-9248-91F4-2895C7F5DC8D}"/>
              </a:ext>
            </a:extLst>
          </p:cNvPr>
          <p:cNvPicPr>
            <a:picLocks noChangeAspect="1"/>
          </p:cNvPicPr>
          <p:nvPr/>
        </p:nvPicPr>
        <p:blipFill>
          <a:blip r:embed="rId2"/>
          <a:stretch>
            <a:fillRect/>
          </a:stretch>
        </p:blipFill>
        <p:spPr>
          <a:xfrm>
            <a:off x="0" y="13807"/>
            <a:ext cx="12192000" cy="6830386"/>
          </a:xfrm>
          <a:prstGeom prst="rect">
            <a:avLst/>
          </a:prstGeom>
        </p:spPr>
      </p:pic>
      <p:sp>
        <p:nvSpPr>
          <p:cNvPr id="2" name="TextBox 1">
            <a:extLst>
              <a:ext uri="{FF2B5EF4-FFF2-40B4-BE49-F238E27FC236}">
                <a16:creationId xmlns:a16="http://schemas.microsoft.com/office/drawing/2014/main" id="{6E3A45AD-9210-B640-BCF6-E8D355EC8473}"/>
              </a:ext>
            </a:extLst>
          </p:cNvPr>
          <p:cNvSpPr txBox="1"/>
          <p:nvPr/>
        </p:nvSpPr>
        <p:spPr>
          <a:xfrm>
            <a:off x="3073705" y="231355"/>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pic>
        <p:nvPicPr>
          <p:cNvPr id="3" name="Picture 2">
            <a:extLst>
              <a:ext uri="{FF2B5EF4-FFF2-40B4-BE49-F238E27FC236}">
                <a16:creationId xmlns:a16="http://schemas.microsoft.com/office/drawing/2014/main" id="{56532ED4-93A1-5D4F-B304-B1951C5CE149}"/>
              </a:ext>
            </a:extLst>
          </p:cNvPr>
          <p:cNvPicPr>
            <a:picLocks noChangeAspect="1"/>
          </p:cNvPicPr>
          <p:nvPr/>
        </p:nvPicPr>
        <p:blipFill>
          <a:blip r:embed="rId3"/>
          <a:stretch>
            <a:fillRect/>
          </a:stretch>
        </p:blipFill>
        <p:spPr>
          <a:xfrm>
            <a:off x="204717" y="1154685"/>
            <a:ext cx="7133230" cy="5349923"/>
          </a:xfrm>
          <a:prstGeom prst="rect">
            <a:avLst/>
          </a:prstGeom>
        </p:spPr>
      </p:pic>
      <p:sp>
        <p:nvSpPr>
          <p:cNvPr id="9" name="Rectangle 8">
            <a:extLst>
              <a:ext uri="{FF2B5EF4-FFF2-40B4-BE49-F238E27FC236}">
                <a16:creationId xmlns:a16="http://schemas.microsoft.com/office/drawing/2014/main" id="{90793D1E-F405-6542-BB72-DCE26C5DC4B5}"/>
              </a:ext>
            </a:extLst>
          </p:cNvPr>
          <p:cNvSpPr/>
          <p:nvPr/>
        </p:nvSpPr>
        <p:spPr>
          <a:xfrm>
            <a:off x="7499232" y="2806487"/>
            <a:ext cx="3693905" cy="923330"/>
          </a:xfrm>
          <a:prstGeom prst="rect">
            <a:avLst/>
          </a:prstGeom>
        </p:spPr>
        <p:txBody>
          <a:bodyPr wrap="square">
            <a:spAutoFit/>
          </a:bodyPr>
          <a:lstStyle/>
          <a:p>
            <a:pPr fontAlgn="base"/>
            <a:r>
              <a:rPr lang="en-US" dirty="0">
                <a:solidFill>
                  <a:schemeClr val="bg1"/>
                </a:solidFill>
                <a:latin typeface="Georgia" panose="02040502050405020303" pitchFamily="18" charset="0"/>
              </a:rPr>
              <a:t>Software engineering eventually and necessarily gained the same respect as any other discipline.</a:t>
            </a:r>
            <a:endParaRPr lang="en-US" b="0" i="0" dirty="0">
              <a:solidFill>
                <a:schemeClr val="bg1"/>
              </a:solidFill>
              <a:effectLst/>
              <a:latin typeface="Georgia" panose="02040502050405020303" pitchFamily="18" charset="0"/>
            </a:endParaRPr>
          </a:p>
        </p:txBody>
      </p:sp>
      <p:sp>
        <p:nvSpPr>
          <p:cNvPr id="10" name="Rectangle 9">
            <a:extLst>
              <a:ext uri="{FF2B5EF4-FFF2-40B4-BE49-F238E27FC236}">
                <a16:creationId xmlns:a16="http://schemas.microsoft.com/office/drawing/2014/main" id="{CED1E9AF-7CF7-AD47-BB3E-E4A08092AD50}"/>
              </a:ext>
            </a:extLst>
          </p:cNvPr>
          <p:cNvSpPr/>
          <p:nvPr/>
        </p:nvSpPr>
        <p:spPr>
          <a:xfrm>
            <a:off x="9785798" y="5070721"/>
            <a:ext cx="2170787" cy="369332"/>
          </a:xfrm>
          <a:prstGeom prst="rect">
            <a:avLst/>
          </a:prstGeom>
        </p:spPr>
        <p:txBody>
          <a:bodyPr wrap="none">
            <a:spAutoFit/>
          </a:bodyPr>
          <a:lstStyle/>
          <a:p>
            <a:pPr algn="r" fontAlgn="base"/>
            <a:r>
              <a:rPr lang="en-US" dirty="0">
                <a:solidFill>
                  <a:schemeClr val="bg1"/>
                </a:solidFill>
                <a:latin typeface="Georgia" panose="02040502050405020303" pitchFamily="18" charset="0"/>
              </a:rPr>
              <a:t>Margaret Hamilton</a:t>
            </a:r>
            <a:endParaRPr lang="en-US" dirty="0">
              <a:solidFill>
                <a:schemeClr val="bg1"/>
              </a:solidFill>
            </a:endParaRPr>
          </a:p>
        </p:txBody>
      </p:sp>
    </p:spTree>
    <p:extLst>
      <p:ext uri="{BB962C8B-B14F-4D97-AF65-F5344CB8AC3E}">
        <p14:creationId xmlns:p14="http://schemas.microsoft.com/office/powerpoint/2010/main" val="1440322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9E9E-DEBA-E64E-816B-C4E8783AAA40}"/>
              </a:ext>
            </a:extLst>
          </p:cNvPr>
          <p:cNvSpPr txBox="1">
            <a:spLocks/>
          </p:cNvSpPr>
          <p:nvPr/>
        </p:nvSpPr>
        <p:spPr>
          <a:xfrm>
            <a:off x="394041" y="23556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What about using AWS </a:t>
            </a:r>
            <a:r>
              <a:rPr lang="en-US" sz="4000" dirty="0" err="1">
                <a:solidFill>
                  <a:schemeClr val="bg1"/>
                </a:solidFill>
              </a:rPr>
              <a:t>Lamba</a:t>
            </a:r>
            <a:r>
              <a:rPr lang="en-US" sz="4000" dirty="0">
                <a:solidFill>
                  <a:schemeClr val="bg1"/>
                </a:solidFill>
              </a:rPr>
              <a:t>?</a:t>
            </a:r>
          </a:p>
        </p:txBody>
      </p:sp>
      <p:sp>
        <p:nvSpPr>
          <p:cNvPr id="3" name="TextBox 2">
            <a:extLst>
              <a:ext uri="{FF2B5EF4-FFF2-40B4-BE49-F238E27FC236}">
                <a16:creationId xmlns:a16="http://schemas.microsoft.com/office/drawing/2014/main" id="{BB1135E1-5D2E-724B-828E-1B404E5C2D7F}"/>
              </a:ext>
            </a:extLst>
          </p:cNvPr>
          <p:cNvSpPr txBox="1"/>
          <p:nvPr/>
        </p:nvSpPr>
        <p:spPr>
          <a:xfrm>
            <a:off x="688768" y="1270659"/>
            <a:ext cx="6867063" cy="2970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bg1"/>
                </a:solidFill>
              </a:rPr>
              <a:t>Write your own inference code</a:t>
            </a:r>
          </a:p>
          <a:p>
            <a:pPr marL="285750" indent="-285750">
              <a:lnSpc>
                <a:spcPct val="150000"/>
              </a:lnSpc>
              <a:buFont typeface="Arial" panose="020B0604020202020204" pitchFamily="34" charset="0"/>
              <a:buChar char="•"/>
            </a:pPr>
            <a:r>
              <a:rPr lang="en-US" sz="3200" dirty="0">
                <a:solidFill>
                  <a:schemeClr val="bg1"/>
                </a:solidFill>
              </a:rPr>
              <a:t>Install software package dependencies</a:t>
            </a:r>
          </a:p>
          <a:p>
            <a:pPr marL="285750" indent="-285750">
              <a:lnSpc>
                <a:spcPct val="150000"/>
              </a:lnSpc>
              <a:buFont typeface="Arial" panose="020B0604020202020204" pitchFamily="34" charset="0"/>
              <a:buChar char="•"/>
            </a:pPr>
            <a:r>
              <a:rPr lang="en-US" sz="3200" dirty="0">
                <a:solidFill>
                  <a:schemeClr val="bg1"/>
                </a:solidFill>
              </a:rPr>
              <a:t>Fit within concurrency, time, and size limits</a:t>
            </a:r>
          </a:p>
        </p:txBody>
      </p:sp>
      <p:pic>
        <p:nvPicPr>
          <p:cNvPr id="4" name="Picture 3">
            <a:extLst>
              <a:ext uri="{FF2B5EF4-FFF2-40B4-BE49-F238E27FC236}">
                <a16:creationId xmlns:a16="http://schemas.microsoft.com/office/drawing/2014/main" id="{DF0DFE18-7A04-6646-A618-C9DA5924A41B}"/>
              </a:ext>
            </a:extLst>
          </p:cNvPr>
          <p:cNvPicPr>
            <a:picLocks noChangeAspect="1"/>
          </p:cNvPicPr>
          <p:nvPr/>
        </p:nvPicPr>
        <p:blipFill rotWithShape="1">
          <a:blip r:embed="rId2"/>
          <a:srcRect l="49756" t="18528" r="10906" b="12035"/>
          <a:stretch/>
        </p:blipFill>
        <p:spPr>
          <a:xfrm>
            <a:off x="7742711" y="1405908"/>
            <a:ext cx="3986536" cy="3956935"/>
          </a:xfrm>
          <a:prstGeom prst="rect">
            <a:avLst/>
          </a:prstGeom>
        </p:spPr>
      </p:pic>
    </p:spTree>
    <p:extLst>
      <p:ext uri="{BB962C8B-B14F-4D97-AF65-F5344CB8AC3E}">
        <p14:creationId xmlns:p14="http://schemas.microsoft.com/office/powerpoint/2010/main" val="32266266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DFE125-7F2E-0445-A6E1-081B452A4548}"/>
              </a:ext>
            </a:extLst>
          </p:cNvPr>
          <p:cNvSpPr txBox="1">
            <a:spLocks/>
          </p:cNvSpPr>
          <p:nvPr/>
        </p:nvSpPr>
        <p:spPr>
          <a:xfrm>
            <a:off x="77621" y="264186"/>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Comparison Points When Deploying on </a:t>
            </a:r>
            <a:r>
              <a:rPr lang="en-US" sz="4000" dirty="0" err="1">
                <a:solidFill>
                  <a:schemeClr val="bg1"/>
                </a:solidFill>
              </a:rPr>
              <a:t>SageMaker</a:t>
            </a:r>
            <a:endParaRPr lang="en-US" sz="4000" dirty="0">
              <a:solidFill>
                <a:schemeClr val="bg1"/>
              </a:solidFill>
            </a:endParaRPr>
          </a:p>
        </p:txBody>
      </p:sp>
      <p:sp>
        <p:nvSpPr>
          <p:cNvPr id="4" name="TextBox 3">
            <a:extLst>
              <a:ext uri="{FF2B5EF4-FFF2-40B4-BE49-F238E27FC236}">
                <a16:creationId xmlns:a16="http://schemas.microsoft.com/office/drawing/2014/main" id="{5D131D38-6BFA-A942-99B5-AA568AD88312}"/>
              </a:ext>
            </a:extLst>
          </p:cNvPr>
          <p:cNvSpPr txBox="1"/>
          <p:nvPr/>
        </p:nvSpPr>
        <p:spPr>
          <a:xfrm>
            <a:off x="1233991" y="1255670"/>
            <a:ext cx="1315104" cy="461665"/>
          </a:xfrm>
          <a:prstGeom prst="rect">
            <a:avLst/>
          </a:prstGeom>
          <a:noFill/>
        </p:spPr>
        <p:txBody>
          <a:bodyPr wrap="none" rtlCol="0">
            <a:spAutoFit/>
          </a:bodyPr>
          <a:lstStyle/>
          <a:p>
            <a:r>
              <a:rPr lang="en-US" sz="2400" dirty="0">
                <a:solidFill>
                  <a:schemeClr val="bg1"/>
                </a:solidFill>
              </a:rPr>
              <a:t>Endpoint</a:t>
            </a:r>
          </a:p>
        </p:txBody>
      </p:sp>
      <p:sp>
        <p:nvSpPr>
          <p:cNvPr id="5" name="TextBox 4">
            <a:extLst>
              <a:ext uri="{FF2B5EF4-FFF2-40B4-BE49-F238E27FC236}">
                <a16:creationId xmlns:a16="http://schemas.microsoft.com/office/drawing/2014/main" id="{EF1EB9D4-C6D0-0641-A59C-EABADA06EB3B}"/>
              </a:ext>
            </a:extLst>
          </p:cNvPr>
          <p:cNvSpPr txBox="1"/>
          <p:nvPr/>
        </p:nvSpPr>
        <p:spPr>
          <a:xfrm>
            <a:off x="4787066" y="1255671"/>
            <a:ext cx="2217530" cy="461665"/>
          </a:xfrm>
          <a:prstGeom prst="rect">
            <a:avLst/>
          </a:prstGeom>
          <a:noFill/>
        </p:spPr>
        <p:txBody>
          <a:bodyPr wrap="none" rtlCol="0">
            <a:spAutoFit/>
          </a:bodyPr>
          <a:lstStyle/>
          <a:p>
            <a:r>
              <a:rPr lang="en-US" sz="2400" dirty="0">
                <a:solidFill>
                  <a:schemeClr val="bg1"/>
                </a:solidFill>
              </a:rPr>
              <a:t>Batch Transform</a:t>
            </a:r>
          </a:p>
        </p:txBody>
      </p:sp>
      <p:sp>
        <p:nvSpPr>
          <p:cNvPr id="6" name="TextBox 5">
            <a:extLst>
              <a:ext uri="{FF2B5EF4-FFF2-40B4-BE49-F238E27FC236}">
                <a16:creationId xmlns:a16="http://schemas.microsoft.com/office/drawing/2014/main" id="{C5C599EB-920A-A245-ABEE-7D47391C1CCA}"/>
              </a:ext>
            </a:extLst>
          </p:cNvPr>
          <p:cNvSpPr txBox="1"/>
          <p:nvPr/>
        </p:nvSpPr>
        <p:spPr>
          <a:xfrm>
            <a:off x="8729274" y="1259662"/>
            <a:ext cx="2436180" cy="461665"/>
          </a:xfrm>
          <a:prstGeom prst="rect">
            <a:avLst/>
          </a:prstGeom>
          <a:noFill/>
        </p:spPr>
        <p:txBody>
          <a:bodyPr wrap="none" rtlCol="0">
            <a:spAutoFit/>
          </a:bodyPr>
          <a:lstStyle/>
          <a:p>
            <a:r>
              <a:rPr lang="en-US" sz="2400" dirty="0">
                <a:solidFill>
                  <a:schemeClr val="bg1"/>
                </a:solidFill>
              </a:rPr>
              <a:t>Inference Pipeline</a:t>
            </a:r>
          </a:p>
        </p:txBody>
      </p:sp>
      <p:cxnSp>
        <p:nvCxnSpPr>
          <p:cNvPr id="8" name="Straight Connector 7">
            <a:extLst>
              <a:ext uri="{FF2B5EF4-FFF2-40B4-BE49-F238E27FC236}">
                <a16:creationId xmlns:a16="http://schemas.microsoft.com/office/drawing/2014/main" id="{ED8E3FBB-F71A-014A-92E9-7CA4FCB54F88}"/>
              </a:ext>
            </a:extLst>
          </p:cNvPr>
          <p:cNvCxnSpPr>
            <a:cxnSpLocks/>
          </p:cNvCxnSpPr>
          <p:nvPr/>
        </p:nvCxnSpPr>
        <p:spPr>
          <a:xfrm>
            <a:off x="734519" y="1858782"/>
            <a:ext cx="10658006"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9143DC-09FD-8A42-90F0-CAF886D1F007}"/>
              </a:ext>
            </a:extLst>
          </p:cNvPr>
          <p:cNvCxnSpPr>
            <a:cxnSpLocks/>
          </p:cNvCxnSpPr>
          <p:nvPr/>
        </p:nvCxnSpPr>
        <p:spPr>
          <a:xfrm>
            <a:off x="3567660" y="1255671"/>
            <a:ext cx="0" cy="400587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FF07E6-2483-0140-91BE-C64788AF7005}"/>
              </a:ext>
            </a:extLst>
          </p:cNvPr>
          <p:cNvCxnSpPr>
            <a:cxnSpLocks/>
          </p:cNvCxnSpPr>
          <p:nvPr/>
        </p:nvCxnSpPr>
        <p:spPr>
          <a:xfrm>
            <a:off x="8007247" y="1255671"/>
            <a:ext cx="0" cy="400587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E400BB-DCE8-9347-8344-C356D2E68179}"/>
              </a:ext>
            </a:extLst>
          </p:cNvPr>
          <p:cNvSpPr txBox="1"/>
          <p:nvPr/>
        </p:nvSpPr>
        <p:spPr>
          <a:xfrm>
            <a:off x="389161" y="2084035"/>
            <a:ext cx="3178498"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Best for online streaming</a:t>
            </a:r>
          </a:p>
          <a:p>
            <a:pPr marL="285750" indent="-285750">
              <a:buFont typeface="Arial" panose="020B0604020202020204" pitchFamily="34" charset="0"/>
              <a:buChar char="•"/>
            </a:pPr>
            <a:r>
              <a:rPr lang="en-US" dirty="0">
                <a:solidFill>
                  <a:schemeClr val="bg1"/>
                </a:solidFill>
              </a:rPr>
              <a:t>Automatically create a RESTful API</a:t>
            </a:r>
          </a:p>
          <a:p>
            <a:pPr marL="285750" indent="-285750">
              <a:buFont typeface="Arial" panose="020B0604020202020204" pitchFamily="34" charset="0"/>
              <a:buChar char="•"/>
            </a:pPr>
            <a:r>
              <a:rPr lang="en-US" dirty="0">
                <a:solidFill>
                  <a:schemeClr val="bg1"/>
                </a:solidFill>
              </a:rPr>
              <a:t>Autoscaling</a:t>
            </a:r>
          </a:p>
          <a:p>
            <a:pPr marL="285750" indent="-285750">
              <a:buFont typeface="Arial" panose="020B0604020202020204" pitchFamily="34" charset="0"/>
              <a:buChar char="•"/>
            </a:pPr>
            <a:r>
              <a:rPr lang="en-US" dirty="0">
                <a:solidFill>
                  <a:schemeClr val="bg1"/>
                </a:solidFill>
              </a:rPr>
              <a:t>Seductively easy to create</a:t>
            </a:r>
          </a:p>
          <a:p>
            <a:pPr marL="285750" indent="-285750">
              <a:buFont typeface="Arial" panose="020B0604020202020204" pitchFamily="34" charset="0"/>
              <a:buChar char="•"/>
            </a:pPr>
            <a:r>
              <a:rPr lang="en-US" dirty="0">
                <a:solidFill>
                  <a:schemeClr val="bg1"/>
                </a:solidFill>
              </a:rPr>
              <a:t>Manage costs with Lambda</a:t>
            </a:r>
          </a:p>
          <a:p>
            <a:pPr marL="285750" indent="-285750">
              <a:buFont typeface="Arial" panose="020B0604020202020204" pitchFamily="34" charset="0"/>
              <a:buChar char="•"/>
            </a:pPr>
            <a:r>
              <a:rPr lang="en-US" dirty="0">
                <a:solidFill>
                  <a:schemeClr val="bg1"/>
                </a:solidFill>
              </a:rPr>
              <a:t>Endpoint configuration</a:t>
            </a:r>
          </a:p>
          <a:p>
            <a:pPr marL="285750" indent="-285750">
              <a:buFont typeface="Arial" panose="020B0604020202020204" pitchFamily="34" charset="0"/>
              <a:buChar char="•"/>
            </a:pPr>
            <a:r>
              <a:rPr lang="en-US" dirty="0">
                <a:solidFill>
                  <a:schemeClr val="bg1"/>
                </a:solidFill>
              </a:rPr>
              <a:t>A/B Testing</a:t>
            </a:r>
          </a:p>
          <a:p>
            <a:pPr marL="285750" indent="-285750">
              <a:buFont typeface="Arial" panose="020B0604020202020204" pitchFamily="34" charset="0"/>
              <a:buChar char="•"/>
            </a:pPr>
            <a:r>
              <a:rPr lang="en-US" dirty="0">
                <a:solidFill>
                  <a:schemeClr val="bg1"/>
                </a:solidFill>
              </a:rPr>
              <a:t>Can send data to here from anywhere</a:t>
            </a:r>
          </a:p>
          <a:p>
            <a:pPr marL="285750" indent="-285750">
              <a:buFont typeface="Arial" panose="020B0604020202020204" pitchFamily="34" charset="0"/>
              <a:buChar char="•"/>
            </a:pPr>
            <a:r>
              <a:rPr lang="en-US" dirty="0">
                <a:solidFill>
                  <a:schemeClr val="bg1"/>
                </a:solidFill>
              </a:rPr>
              <a:t>Sub-second response time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15" name="TextBox 14">
            <a:extLst>
              <a:ext uri="{FF2B5EF4-FFF2-40B4-BE49-F238E27FC236}">
                <a16:creationId xmlns:a16="http://schemas.microsoft.com/office/drawing/2014/main" id="{017ABF03-2992-6B41-BE74-FF0B9B96C167}"/>
              </a:ext>
            </a:extLst>
          </p:cNvPr>
          <p:cNvSpPr txBox="1"/>
          <p:nvPr/>
        </p:nvSpPr>
        <p:spPr>
          <a:xfrm>
            <a:off x="3882452" y="2129005"/>
            <a:ext cx="3837482"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Uses EC2 instances like a training job</a:t>
            </a:r>
          </a:p>
          <a:p>
            <a:pPr marL="285750" indent="-285750">
              <a:buFont typeface="Arial" panose="020B0604020202020204" pitchFamily="34" charset="0"/>
              <a:buChar char="•"/>
            </a:pPr>
            <a:r>
              <a:rPr lang="en-US" dirty="0">
                <a:solidFill>
                  <a:schemeClr val="bg1"/>
                </a:solidFill>
              </a:rPr>
              <a:t>Pulls data from S3, runs inference or transformation, writes results to S3</a:t>
            </a:r>
          </a:p>
          <a:p>
            <a:pPr marL="285750" indent="-285750">
              <a:buFont typeface="Arial" panose="020B0604020202020204" pitchFamily="34" charset="0"/>
              <a:buChar char="•"/>
            </a:pPr>
            <a:r>
              <a:rPr lang="en-US" dirty="0">
                <a:solidFill>
                  <a:schemeClr val="bg1"/>
                </a:solidFill>
              </a:rPr>
              <a:t>Model still operates like a RESTful API, best for smaller files</a:t>
            </a:r>
          </a:p>
          <a:p>
            <a:pPr marL="285750" indent="-285750">
              <a:buFont typeface="Arial" panose="020B0604020202020204" pitchFamily="34" charset="0"/>
              <a:buChar char="•"/>
            </a:pPr>
            <a:r>
              <a:rPr lang="en-US" dirty="0">
                <a:solidFill>
                  <a:schemeClr val="bg1"/>
                </a:solidFill>
              </a:rPr>
              <a:t>Easy to configure with a Lambda function and boto3</a:t>
            </a:r>
          </a:p>
          <a:p>
            <a:pPr marL="285750" indent="-285750">
              <a:buFont typeface="Arial" panose="020B0604020202020204" pitchFamily="34" charset="0"/>
              <a:buChar char="•"/>
            </a:pPr>
            <a:r>
              <a:rPr lang="en-US" dirty="0">
                <a:solidFill>
                  <a:schemeClr val="bg1"/>
                </a:solidFill>
              </a:rPr>
              <a:t>Easy to connect to streaming with Kinesis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16" name="Rectangle 15">
            <a:extLst>
              <a:ext uri="{FF2B5EF4-FFF2-40B4-BE49-F238E27FC236}">
                <a16:creationId xmlns:a16="http://schemas.microsoft.com/office/drawing/2014/main" id="{F46E0105-2AA1-064B-BB99-DD7B974840D7}"/>
              </a:ext>
            </a:extLst>
          </p:cNvPr>
          <p:cNvSpPr/>
          <p:nvPr/>
        </p:nvSpPr>
        <p:spPr>
          <a:xfrm>
            <a:off x="460858" y="5517564"/>
            <a:ext cx="11272603" cy="5630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 in new models to experiment and innovate very quickly</a:t>
            </a:r>
          </a:p>
        </p:txBody>
      </p:sp>
      <p:sp>
        <p:nvSpPr>
          <p:cNvPr id="17" name="TextBox 16">
            <a:extLst>
              <a:ext uri="{FF2B5EF4-FFF2-40B4-BE49-F238E27FC236}">
                <a16:creationId xmlns:a16="http://schemas.microsoft.com/office/drawing/2014/main" id="{D63AB7CF-0B3A-D243-9A03-49D9CE1EE552}"/>
              </a:ext>
            </a:extLst>
          </p:cNvPr>
          <p:cNvSpPr txBox="1"/>
          <p:nvPr/>
        </p:nvSpPr>
        <p:spPr>
          <a:xfrm>
            <a:off x="8210770" y="2129004"/>
            <a:ext cx="3331656"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Can run on both endpoints and batch transform</a:t>
            </a:r>
          </a:p>
          <a:p>
            <a:pPr marL="285750" indent="-285750">
              <a:buFont typeface="Arial" panose="020B0604020202020204" pitchFamily="34" charset="0"/>
              <a:buChar char="•"/>
            </a:pPr>
            <a:r>
              <a:rPr lang="en-US" dirty="0">
                <a:solidFill>
                  <a:schemeClr val="bg1"/>
                </a:solidFill>
              </a:rPr>
              <a:t>Will run your data through up to 5 containers</a:t>
            </a:r>
          </a:p>
          <a:p>
            <a:pPr marL="285750" indent="-285750">
              <a:buFont typeface="Arial" panose="020B0604020202020204" pitchFamily="34" charset="0"/>
              <a:buChar char="•"/>
            </a:pPr>
            <a:r>
              <a:rPr lang="en-US" dirty="0">
                <a:solidFill>
                  <a:schemeClr val="bg1"/>
                </a:solidFill>
              </a:rPr>
              <a:t>When bringing your own model, you can also bring all your own ETL in the same script</a:t>
            </a:r>
          </a:p>
          <a:p>
            <a:pPr marL="285750" indent="-285750">
              <a:buFont typeface="Arial" panose="020B0604020202020204" pitchFamily="34" charset="0"/>
              <a:buChar char="•"/>
            </a:pPr>
            <a:r>
              <a:rPr lang="en-US" dirty="0">
                <a:solidFill>
                  <a:schemeClr val="bg1"/>
                </a:solidFill>
              </a:rPr>
              <a:t>This decision is more about ease of deployment and on-going management</a:t>
            </a:r>
          </a:p>
        </p:txBody>
      </p:sp>
    </p:spTree>
    <p:extLst>
      <p:ext uri="{BB962C8B-B14F-4D97-AF65-F5344CB8AC3E}">
        <p14:creationId xmlns:p14="http://schemas.microsoft.com/office/powerpoint/2010/main" val="21610054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1698E95-A0F2-6949-9480-0BD8FD187B9A}"/>
              </a:ext>
            </a:extLst>
          </p:cNvPr>
          <p:cNvSpPr/>
          <p:nvPr/>
        </p:nvSpPr>
        <p:spPr>
          <a:xfrm>
            <a:off x="1073630" y="2216586"/>
            <a:ext cx="1408042" cy="1275521"/>
          </a:xfrm>
          <a:prstGeom prst="ellipse">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4" name="Chord 3">
            <a:extLst>
              <a:ext uri="{FF2B5EF4-FFF2-40B4-BE49-F238E27FC236}">
                <a16:creationId xmlns:a16="http://schemas.microsoft.com/office/drawing/2014/main" id="{BA715680-99A7-8A4D-9CB5-ADD9738AC95B}"/>
              </a:ext>
            </a:extLst>
          </p:cNvPr>
          <p:cNvSpPr/>
          <p:nvPr/>
        </p:nvSpPr>
        <p:spPr>
          <a:xfrm rot="6752347">
            <a:off x="772434" y="3385955"/>
            <a:ext cx="2060716" cy="2209739"/>
          </a:xfrm>
          <a:prstGeom prst="chord">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 name="TextBox 4">
            <a:extLst>
              <a:ext uri="{FF2B5EF4-FFF2-40B4-BE49-F238E27FC236}">
                <a16:creationId xmlns:a16="http://schemas.microsoft.com/office/drawing/2014/main" id="{05406151-9F95-D545-A59D-D9490761D589}"/>
              </a:ext>
            </a:extLst>
          </p:cNvPr>
          <p:cNvSpPr txBox="1"/>
          <p:nvPr/>
        </p:nvSpPr>
        <p:spPr>
          <a:xfrm>
            <a:off x="844222" y="5224371"/>
            <a:ext cx="1866858" cy="605230"/>
          </a:xfrm>
          <a:prstGeom prst="rect">
            <a:avLst/>
          </a:prstGeom>
          <a:noFill/>
        </p:spPr>
        <p:txBody>
          <a:bodyPr wrap="none" rtlCol="0">
            <a:spAutoFit/>
          </a:bodyPr>
          <a:lstStyle/>
          <a:p>
            <a:r>
              <a:rPr lang="en-US" sz="3333" dirty="0">
                <a:solidFill>
                  <a:schemeClr val="bg1"/>
                </a:solidFill>
              </a:rPr>
              <a:t>Customer</a:t>
            </a:r>
          </a:p>
        </p:txBody>
      </p:sp>
      <p:sp>
        <p:nvSpPr>
          <p:cNvPr id="6" name="Cloud 5">
            <a:extLst>
              <a:ext uri="{FF2B5EF4-FFF2-40B4-BE49-F238E27FC236}">
                <a16:creationId xmlns:a16="http://schemas.microsoft.com/office/drawing/2014/main" id="{5079FEF4-9DD1-144A-A5AA-007EDC6E831E}"/>
              </a:ext>
            </a:extLst>
          </p:cNvPr>
          <p:cNvSpPr/>
          <p:nvPr/>
        </p:nvSpPr>
        <p:spPr>
          <a:xfrm>
            <a:off x="3035262" y="2922881"/>
            <a:ext cx="513522" cy="385547"/>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7" name="Cloud 6">
            <a:extLst>
              <a:ext uri="{FF2B5EF4-FFF2-40B4-BE49-F238E27FC236}">
                <a16:creationId xmlns:a16="http://schemas.microsoft.com/office/drawing/2014/main" id="{FB344747-F574-954B-A976-597133CD0872}"/>
              </a:ext>
            </a:extLst>
          </p:cNvPr>
          <p:cNvSpPr/>
          <p:nvPr/>
        </p:nvSpPr>
        <p:spPr>
          <a:xfrm>
            <a:off x="2562879" y="3308428"/>
            <a:ext cx="358868" cy="192773"/>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8" name="Oval 7">
            <a:extLst>
              <a:ext uri="{FF2B5EF4-FFF2-40B4-BE49-F238E27FC236}">
                <a16:creationId xmlns:a16="http://schemas.microsoft.com/office/drawing/2014/main" id="{01D77D00-7371-8942-9937-D38B55FB71C9}"/>
              </a:ext>
            </a:extLst>
          </p:cNvPr>
          <p:cNvSpPr/>
          <p:nvPr/>
        </p:nvSpPr>
        <p:spPr>
          <a:xfrm>
            <a:off x="8108587" y="2244586"/>
            <a:ext cx="1408042" cy="1275521"/>
          </a:xfrm>
          <a:prstGeom prst="ellipse">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9" name="Chord 8">
            <a:extLst>
              <a:ext uri="{FF2B5EF4-FFF2-40B4-BE49-F238E27FC236}">
                <a16:creationId xmlns:a16="http://schemas.microsoft.com/office/drawing/2014/main" id="{1AFCACD1-F557-A041-9C42-9E2F9522B486}"/>
              </a:ext>
            </a:extLst>
          </p:cNvPr>
          <p:cNvSpPr/>
          <p:nvPr/>
        </p:nvSpPr>
        <p:spPr>
          <a:xfrm rot="6752347">
            <a:off x="7765685" y="3413955"/>
            <a:ext cx="2060716" cy="2209739"/>
          </a:xfrm>
          <a:prstGeom prst="chord">
            <a:avLst/>
          </a:prstGeom>
          <a:solidFill>
            <a:schemeClr val="tx1"/>
          </a:solidFill>
          <a:ln w="762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0" name="TextBox 9">
            <a:extLst>
              <a:ext uri="{FF2B5EF4-FFF2-40B4-BE49-F238E27FC236}">
                <a16:creationId xmlns:a16="http://schemas.microsoft.com/office/drawing/2014/main" id="{EE2E99AE-DF34-2441-A007-3890D124094D}"/>
              </a:ext>
            </a:extLst>
          </p:cNvPr>
          <p:cNvSpPr txBox="1"/>
          <p:nvPr/>
        </p:nvSpPr>
        <p:spPr>
          <a:xfrm>
            <a:off x="7443194" y="5224371"/>
            <a:ext cx="2849178" cy="605230"/>
          </a:xfrm>
          <a:prstGeom prst="rect">
            <a:avLst/>
          </a:prstGeom>
          <a:noFill/>
        </p:spPr>
        <p:txBody>
          <a:bodyPr wrap="none" rtlCol="0">
            <a:spAutoFit/>
          </a:bodyPr>
          <a:lstStyle/>
          <a:p>
            <a:r>
              <a:rPr lang="en-US" sz="3333" dirty="0">
                <a:solidFill>
                  <a:schemeClr val="bg1"/>
                </a:solidFill>
              </a:rPr>
              <a:t>Cloud Architect</a:t>
            </a:r>
          </a:p>
        </p:txBody>
      </p:sp>
      <p:sp>
        <p:nvSpPr>
          <p:cNvPr id="11" name="Arc 10">
            <a:extLst>
              <a:ext uri="{FF2B5EF4-FFF2-40B4-BE49-F238E27FC236}">
                <a16:creationId xmlns:a16="http://schemas.microsoft.com/office/drawing/2014/main" id="{A9B1AB69-1222-3843-A8FB-86C900C9618F}"/>
              </a:ext>
            </a:extLst>
          </p:cNvPr>
          <p:cNvSpPr/>
          <p:nvPr/>
        </p:nvSpPr>
        <p:spPr>
          <a:xfrm rot="8682614">
            <a:off x="7991215" y="2344890"/>
            <a:ext cx="1923565" cy="1494288"/>
          </a:xfrm>
          <a:prstGeom prst="arc">
            <a:avLst/>
          </a:prstGeom>
          <a:ln w="76200">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12" name="Straight Connector 11">
            <a:extLst>
              <a:ext uri="{FF2B5EF4-FFF2-40B4-BE49-F238E27FC236}">
                <a16:creationId xmlns:a16="http://schemas.microsoft.com/office/drawing/2014/main" id="{DF357C35-A66E-B84E-AB00-7649F592B228}"/>
              </a:ext>
            </a:extLst>
          </p:cNvPr>
          <p:cNvCxnSpPr/>
          <p:nvPr/>
        </p:nvCxnSpPr>
        <p:spPr>
          <a:xfrm>
            <a:off x="8779389" y="3942522"/>
            <a:ext cx="0" cy="576302"/>
          </a:xfrm>
          <a:prstGeom prst="line">
            <a:avLst/>
          </a:prstGeom>
          <a:ln w="76200">
            <a:solidFill>
              <a:srgbClr val="0070C0"/>
            </a:solidFill>
          </a:ln>
        </p:spPr>
        <p:style>
          <a:lnRef idx="2">
            <a:schemeClr val="accent1"/>
          </a:lnRef>
          <a:fillRef idx="0">
            <a:schemeClr val="accent1"/>
          </a:fillRef>
          <a:effectRef idx="1">
            <a:schemeClr val="accent1"/>
          </a:effectRef>
          <a:fontRef idx="minor">
            <a:schemeClr val="tx1"/>
          </a:fontRef>
        </p:style>
      </p:cxnSp>
      <p:sp>
        <p:nvSpPr>
          <p:cNvPr id="13" name="Rounded Rectangle 12">
            <a:extLst>
              <a:ext uri="{FF2B5EF4-FFF2-40B4-BE49-F238E27FC236}">
                <a16:creationId xmlns:a16="http://schemas.microsoft.com/office/drawing/2014/main" id="{9C727062-ED7E-F340-B911-6325A31A3123}"/>
              </a:ext>
            </a:extLst>
          </p:cNvPr>
          <p:cNvSpPr/>
          <p:nvPr/>
        </p:nvSpPr>
        <p:spPr>
          <a:xfrm>
            <a:off x="8633538" y="4265869"/>
            <a:ext cx="291702" cy="331304"/>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4" name="Cloud 13">
            <a:extLst>
              <a:ext uri="{FF2B5EF4-FFF2-40B4-BE49-F238E27FC236}">
                <a16:creationId xmlns:a16="http://schemas.microsoft.com/office/drawing/2014/main" id="{A1CEDD33-2410-D940-9618-073BEC08033F}"/>
              </a:ext>
            </a:extLst>
          </p:cNvPr>
          <p:cNvSpPr/>
          <p:nvPr/>
        </p:nvSpPr>
        <p:spPr>
          <a:xfrm>
            <a:off x="9068503" y="477864"/>
            <a:ext cx="2948928" cy="1668358"/>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rgbClr val="000000"/>
                </a:solidFill>
              </a:rPr>
              <a:t>SageMaker</a:t>
            </a:r>
            <a:r>
              <a:rPr lang="en-US" sz="2000" dirty="0">
                <a:solidFill>
                  <a:srgbClr val="000000"/>
                </a:solidFill>
              </a:rPr>
              <a:t> Neo!</a:t>
            </a:r>
          </a:p>
        </p:txBody>
      </p:sp>
      <p:sp>
        <p:nvSpPr>
          <p:cNvPr id="15" name="Cloud 14">
            <a:extLst>
              <a:ext uri="{FF2B5EF4-FFF2-40B4-BE49-F238E27FC236}">
                <a16:creationId xmlns:a16="http://schemas.microsoft.com/office/drawing/2014/main" id="{54DF5C81-6B08-224D-AABB-AD243E2C32FC}"/>
              </a:ext>
            </a:extLst>
          </p:cNvPr>
          <p:cNvSpPr/>
          <p:nvPr/>
        </p:nvSpPr>
        <p:spPr>
          <a:xfrm>
            <a:off x="2357438" y="185739"/>
            <a:ext cx="4287085" cy="2801792"/>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rPr>
              <a:t>This is awesome, now I can get a huge model! But wait, how do I fit that on my raspberry pi?</a:t>
            </a:r>
          </a:p>
        </p:txBody>
      </p:sp>
      <p:sp>
        <p:nvSpPr>
          <p:cNvPr id="16" name="Cloud 15">
            <a:extLst>
              <a:ext uri="{FF2B5EF4-FFF2-40B4-BE49-F238E27FC236}">
                <a16:creationId xmlns:a16="http://schemas.microsoft.com/office/drawing/2014/main" id="{43817191-5B11-D54E-A148-01CD523A05D1}"/>
              </a:ext>
            </a:extLst>
          </p:cNvPr>
          <p:cNvSpPr/>
          <p:nvPr/>
        </p:nvSpPr>
        <p:spPr>
          <a:xfrm>
            <a:off x="10475161" y="2304027"/>
            <a:ext cx="513522" cy="385547"/>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7" name="Cloud 16">
            <a:extLst>
              <a:ext uri="{FF2B5EF4-FFF2-40B4-BE49-F238E27FC236}">
                <a16:creationId xmlns:a16="http://schemas.microsoft.com/office/drawing/2014/main" id="{4E5EC3BF-FAF5-264D-B336-B1B6FAAA7504}"/>
              </a:ext>
            </a:extLst>
          </p:cNvPr>
          <p:cNvSpPr/>
          <p:nvPr/>
        </p:nvSpPr>
        <p:spPr>
          <a:xfrm>
            <a:off x="9709464" y="2754774"/>
            <a:ext cx="358868" cy="192773"/>
          </a:xfrm>
          <a:prstGeom prst="clou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79774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596C-9429-F840-98CD-A2D64A4A7A47}"/>
              </a:ext>
            </a:extLst>
          </p:cNvPr>
          <p:cNvSpPr txBox="1">
            <a:spLocks/>
          </p:cNvSpPr>
          <p:nvPr/>
        </p:nvSpPr>
        <p:spPr>
          <a:xfrm>
            <a:off x="394041" y="235561"/>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err="1">
                <a:solidFill>
                  <a:schemeClr val="bg1"/>
                </a:solidFill>
              </a:rPr>
              <a:t>SageMaker</a:t>
            </a:r>
            <a:r>
              <a:rPr lang="en-US" sz="4000" dirty="0">
                <a:solidFill>
                  <a:schemeClr val="bg1"/>
                </a:solidFill>
              </a:rPr>
              <a:t> Neo</a:t>
            </a:r>
          </a:p>
        </p:txBody>
      </p:sp>
      <p:sp>
        <p:nvSpPr>
          <p:cNvPr id="3" name="TextBox 2">
            <a:extLst>
              <a:ext uri="{FF2B5EF4-FFF2-40B4-BE49-F238E27FC236}">
                <a16:creationId xmlns:a16="http://schemas.microsoft.com/office/drawing/2014/main" id="{FF7DCCB4-5140-7441-ACC4-5BCA37626988}"/>
              </a:ext>
            </a:extLst>
          </p:cNvPr>
          <p:cNvSpPr txBox="1"/>
          <p:nvPr/>
        </p:nvSpPr>
        <p:spPr>
          <a:xfrm>
            <a:off x="1745673" y="1726079"/>
            <a:ext cx="8106065" cy="584775"/>
          </a:xfrm>
          <a:prstGeom prst="rect">
            <a:avLst/>
          </a:prstGeom>
          <a:noFill/>
        </p:spPr>
        <p:txBody>
          <a:bodyPr wrap="none" rtlCol="0">
            <a:spAutoFit/>
          </a:bodyPr>
          <a:lstStyle/>
          <a:p>
            <a:r>
              <a:rPr lang="en-US" sz="3200" dirty="0">
                <a:solidFill>
                  <a:schemeClr val="bg1"/>
                </a:solidFill>
              </a:rPr>
              <a:t>1. Compresses your model to 1/10 the byte size</a:t>
            </a:r>
          </a:p>
        </p:txBody>
      </p:sp>
      <p:sp>
        <p:nvSpPr>
          <p:cNvPr id="4" name="TextBox 3">
            <a:extLst>
              <a:ext uri="{FF2B5EF4-FFF2-40B4-BE49-F238E27FC236}">
                <a16:creationId xmlns:a16="http://schemas.microsoft.com/office/drawing/2014/main" id="{81596B91-A372-BF4C-96F6-633798A57FA1}"/>
              </a:ext>
            </a:extLst>
          </p:cNvPr>
          <p:cNvSpPr txBox="1"/>
          <p:nvPr/>
        </p:nvSpPr>
        <p:spPr>
          <a:xfrm>
            <a:off x="1072987" y="3762499"/>
            <a:ext cx="10297947" cy="584775"/>
          </a:xfrm>
          <a:prstGeom prst="rect">
            <a:avLst/>
          </a:prstGeom>
          <a:noFill/>
        </p:spPr>
        <p:txBody>
          <a:bodyPr wrap="none" rtlCol="0">
            <a:spAutoFit/>
          </a:bodyPr>
          <a:lstStyle/>
          <a:p>
            <a:r>
              <a:rPr lang="en-US" sz="3200" dirty="0">
                <a:solidFill>
                  <a:schemeClr val="bg1"/>
                </a:solidFill>
              </a:rPr>
              <a:t>2. Helps you configure for specific deployment environments</a:t>
            </a:r>
          </a:p>
        </p:txBody>
      </p:sp>
    </p:spTree>
    <p:extLst>
      <p:ext uri="{BB962C8B-B14F-4D97-AF65-F5344CB8AC3E}">
        <p14:creationId xmlns:p14="http://schemas.microsoft.com/office/powerpoint/2010/main" val="11887395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307D-311A-CE47-9F7E-1614C324968D}"/>
              </a:ext>
            </a:extLst>
          </p:cNvPr>
          <p:cNvSpPr txBox="1">
            <a:spLocks/>
          </p:cNvSpPr>
          <p:nvPr/>
        </p:nvSpPr>
        <p:spPr>
          <a:xfrm>
            <a:off x="536160" y="3867386"/>
            <a:ext cx="11655840" cy="899665"/>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4000" dirty="0">
                <a:solidFill>
                  <a:schemeClr val="bg1"/>
                </a:solidFill>
              </a:rPr>
              <a:t>Thanks!</a:t>
            </a:r>
          </a:p>
        </p:txBody>
      </p:sp>
    </p:spTree>
    <p:extLst>
      <p:ext uri="{BB962C8B-B14F-4D97-AF65-F5344CB8AC3E}">
        <p14:creationId xmlns:p14="http://schemas.microsoft.com/office/powerpoint/2010/main" val="16130962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02AA-B518-1D45-AA2C-BA126F49707E}"/>
              </a:ext>
            </a:extLst>
          </p:cNvPr>
          <p:cNvSpPr>
            <a:spLocks noGrp="1"/>
          </p:cNvSpPr>
          <p:nvPr>
            <p:ph type="title"/>
          </p:nvPr>
        </p:nvSpPr>
        <p:spPr/>
        <p:txBody>
          <a:bodyPr/>
          <a:lstStyle/>
          <a:p>
            <a:r>
              <a:rPr lang="en-US" dirty="0"/>
              <a:t>Architecting for ML</a:t>
            </a:r>
          </a:p>
        </p:txBody>
      </p:sp>
      <p:sp>
        <p:nvSpPr>
          <p:cNvPr id="3" name="Text Placeholder 2">
            <a:extLst>
              <a:ext uri="{FF2B5EF4-FFF2-40B4-BE49-F238E27FC236}">
                <a16:creationId xmlns:a16="http://schemas.microsoft.com/office/drawing/2014/main" id="{82EC4068-2D91-BE40-AE0B-9F3884E34472}"/>
              </a:ext>
            </a:extLst>
          </p:cNvPr>
          <p:cNvSpPr>
            <a:spLocks noGrp="1"/>
          </p:cNvSpPr>
          <p:nvPr>
            <p:ph type="body" idx="1"/>
          </p:nvPr>
        </p:nvSpPr>
        <p:spPr/>
        <p:txBody>
          <a:bodyPr/>
          <a:lstStyle/>
          <a:p>
            <a:r>
              <a:rPr lang="en-US" dirty="0"/>
              <a:t>Notebooks</a:t>
            </a:r>
          </a:p>
        </p:txBody>
      </p:sp>
      <p:sp>
        <p:nvSpPr>
          <p:cNvPr id="5" name="Slide Number Placeholder 4">
            <a:extLst>
              <a:ext uri="{FF2B5EF4-FFF2-40B4-BE49-F238E27FC236}">
                <a16:creationId xmlns:a16="http://schemas.microsoft.com/office/drawing/2014/main" id="{7C32200E-FEC3-5945-9BBF-316D1B9766F4}"/>
              </a:ext>
            </a:extLst>
          </p:cNvPr>
          <p:cNvSpPr>
            <a:spLocks noGrp="1"/>
          </p:cNvSpPr>
          <p:nvPr>
            <p:ph type="sldNum" sz="quarter" idx="12"/>
          </p:nvPr>
        </p:nvSpPr>
        <p:spPr/>
        <p:txBody>
          <a:bodyPr/>
          <a:lstStyle/>
          <a:p>
            <a:fld id="{8215FB02-CD11-4A46-A1BA-F77A6716864E}" type="slidenum">
              <a:rPr lang="en-US" smtClean="0"/>
              <a:t>85</a:t>
            </a:fld>
            <a:endParaRPr lang="en-US"/>
          </a:p>
        </p:txBody>
      </p:sp>
    </p:spTree>
    <p:extLst>
      <p:ext uri="{BB962C8B-B14F-4D97-AF65-F5344CB8AC3E}">
        <p14:creationId xmlns:p14="http://schemas.microsoft.com/office/powerpoint/2010/main" val="1310555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F978-3FFF-344F-947B-4E605913B42A}"/>
              </a:ext>
            </a:extLst>
          </p:cNvPr>
          <p:cNvSpPr>
            <a:spLocks noGrp="1"/>
          </p:cNvSpPr>
          <p:nvPr>
            <p:ph type="title"/>
          </p:nvPr>
        </p:nvSpPr>
        <p:spPr>
          <a:xfrm>
            <a:off x="838200" y="1867354"/>
            <a:ext cx="10515600" cy="2090692"/>
          </a:xfrm>
        </p:spPr>
        <p:txBody>
          <a:bodyPr/>
          <a:lstStyle/>
          <a:p>
            <a:pPr algn="ctr"/>
            <a:r>
              <a:rPr lang="en-US" dirty="0"/>
              <a:t>Course Materials:</a:t>
            </a:r>
            <a:br>
              <a:rPr lang="en-US" dirty="0"/>
            </a:br>
            <a:br>
              <a:rPr lang="en-US" dirty="0"/>
            </a:br>
            <a:r>
              <a:rPr lang="en-US" dirty="0"/>
              <a:t>https://</a:t>
            </a:r>
            <a:r>
              <a:rPr lang="en-US" dirty="0" err="1"/>
              <a:t>tinyurl.com</a:t>
            </a:r>
            <a:r>
              <a:rPr lang="en-US" dirty="0"/>
              <a:t>/y3wh4eye </a:t>
            </a:r>
          </a:p>
        </p:txBody>
      </p:sp>
      <p:sp>
        <p:nvSpPr>
          <p:cNvPr id="4" name="Slide Number Placeholder 3">
            <a:extLst>
              <a:ext uri="{FF2B5EF4-FFF2-40B4-BE49-F238E27FC236}">
                <a16:creationId xmlns:a16="http://schemas.microsoft.com/office/drawing/2014/main" id="{A0EB2DF8-6619-8845-8707-7C8B76942C05}"/>
              </a:ext>
            </a:extLst>
          </p:cNvPr>
          <p:cNvSpPr>
            <a:spLocks noGrp="1"/>
          </p:cNvSpPr>
          <p:nvPr>
            <p:ph type="sldNum" sz="quarter" idx="12"/>
          </p:nvPr>
        </p:nvSpPr>
        <p:spPr/>
        <p:txBody>
          <a:bodyPr/>
          <a:lstStyle/>
          <a:p>
            <a:fld id="{8215FB02-CD11-4A46-A1BA-F77A6716864E}" type="slidenum">
              <a:rPr lang="en-US" smtClean="0"/>
              <a:t>86</a:t>
            </a:fld>
            <a:endParaRPr lang="en-US"/>
          </a:p>
        </p:txBody>
      </p:sp>
    </p:spTree>
    <p:extLst>
      <p:ext uri="{BB962C8B-B14F-4D97-AF65-F5344CB8AC3E}">
        <p14:creationId xmlns:p14="http://schemas.microsoft.com/office/powerpoint/2010/main" val="816859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13C6-D422-1149-92CF-E800FBB7EE74}"/>
              </a:ext>
            </a:extLst>
          </p:cNvPr>
          <p:cNvSpPr>
            <a:spLocks noGrp="1"/>
          </p:cNvSpPr>
          <p:nvPr>
            <p:ph type="title"/>
          </p:nvPr>
        </p:nvSpPr>
        <p:spPr>
          <a:xfrm>
            <a:off x="269240" y="841303"/>
            <a:ext cx="11655840" cy="899665"/>
          </a:xfrm>
        </p:spPr>
        <p:txBody>
          <a:bodyPr/>
          <a:lstStyle/>
          <a:p>
            <a:pPr algn="ctr"/>
            <a:r>
              <a:rPr lang="en-US" dirty="0"/>
              <a:t>https://</a:t>
            </a:r>
            <a:r>
              <a:rPr lang="en-US" dirty="0" err="1"/>
              <a:t>tinyurl.com</a:t>
            </a:r>
            <a:r>
              <a:rPr lang="en-US" dirty="0"/>
              <a:t>/ya7f6xc9</a:t>
            </a:r>
          </a:p>
        </p:txBody>
      </p:sp>
      <p:sp>
        <p:nvSpPr>
          <p:cNvPr id="3" name="Title 1">
            <a:extLst>
              <a:ext uri="{FF2B5EF4-FFF2-40B4-BE49-F238E27FC236}">
                <a16:creationId xmlns:a16="http://schemas.microsoft.com/office/drawing/2014/main" id="{EAAFF257-ED87-A941-B02E-5FD7AE8415BB}"/>
              </a:ext>
            </a:extLst>
          </p:cNvPr>
          <p:cNvSpPr txBox="1">
            <a:spLocks/>
          </p:cNvSpPr>
          <p:nvPr/>
        </p:nvSpPr>
        <p:spPr>
          <a:xfrm>
            <a:off x="269240" y="2270835"/>
            <a:ext cx="11655840"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en-US" sz="4000" dirty="0"/>
              <a:t>Account alias: </a:t>
            </a:r>
            <a:r>
              <a:rPr lang="en-US" sz="4000" dirty="0" err="1"/>
              <a:t>edubz</a:t>
            </a:r>
            <a:r>
              <a:rPr lang="en-US" sz="4000" dirty="0"/>
              <a:t>-workshops</a:t>
            </a:r>
          </a:p>
          <a:p>
            <a:pPr algn="ctr"/>
            <a:endParaRPr lang="en-US" sz="4000" dirty="0"/>
          </a:p>
          <a:p>
            <a:pPr algn="ctr"/>
            <a:r>
              <a:rPr lang="en-US" sz="4000" dirty="0"/>
              <a:t>Username: Student__#</a:t>
            </a:r>
          </a:p>
        </p:txBody>
      </p:sp>
      <p:sp>
        <p:nvSpPr>
          <p:cNvPr id="4" name="Title 1">
            <a:extLst>
              <a:ext uri="{FF2B5EF4-FFF2-40B4-BE49-F238E27FC236}">
                <a16:creationId xmlns:a16="http://schemas.microsoft.com/office/drawing/2014/main" id="{91F5F508-84F7-3141-81FD-A26146BC419B}"/>
              </a:ext>
            </a:extLst>
          </p:cNvPr>
          <p:cNvSpPr txBox="1">
            <a:spLocks/>
          </p:cNvSpPr>
          <p:nvPr/>
        </p:nvSpPr>
        <p:spPr>
          <a:xfrm>
            <a:off x="269240" y="4975872"/>
            <a:ext cx="11655840"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r>
              <a:rPr lang="en-US" sz="4000" dirty="0"/>
              <a:t>Password: </a:t>
            </a:r>
            <a:r>
              <a:rPr lang="en-US" dirty="0"/>
              <a:t>2019-2635</a:t>
            </a:r>
            <a:endParaRPr lang="en-US" sz="4000" dirty="0"/>
          </a:p>
        </p:txBody>
      </p:sp>
    </p:spTree>
    <p:extLst>
      <p:ext uri="{BB962C8B-B14F-4D97-AF65-F5344CB8AC3E}">
        <p14:creationId xmlns:p14="http://schemas.microsoft.com/office/powerpoint/2010/main" val="15345893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02AA-B518-1D45-AA2C-BA126F49707E}"/>
              </a:ext>
            </a:extLst>
          </p:cNvPr>
          <p:cNvSpPr>
            <a:spLocks noGrp="1"/>
          </p:cNvSpPr>
          <p:nvPr>
            <p:ph type="title"/>
          </p:nvPr>
        </p:nvSpPr>
        <p:spPr/>
        <p:txBody>
          <a:bodyPr/>
          <a:lstStyle/>
          <a:p>
            <a:r>
              <a:rPr lang="en-US" dirty="0"/>
              <a:t>Architecting for ML</a:t>
            </a:r>
          </a:p>
        </p:txBody>
      </p:sp>
      <p:sp>
        <p:nvSpPr>
          <p:cNvPr id="3" name="Text Placeholder 2">
            <a:extLst>
              <a:ext uri="{FF2B5EF4-FFF2-40B4-BE49-F238E27FC236}">
                <a16:creationId xmlns:a16="http://schemas.microsoft.com/office/drawing/2014/main" id="{82EC4068-2D91-BE40-AE0B-9F3884E34472}"/>
              </a:ext>
            </a:extLst>
          </p:cNvPr>
          <p:cNvSpPr>
            <a:spLocks noGrp="1"/>
          </p:cNvSpPr>
          <p:nvPr>
            <p:ph type="body" idx="1"/>
          </p:nvPr>
        </p:nvSpPr>
        <p:spPr/>
        <p:txBody>
          <a:bodyPr/>
          <a:lstStyle/>
          <a:p>
            <a:r>
              <a:rPr lang="en-US" dirty="0"/>
              <a:t>Problem Discovery</a:t>
            </a:r>
          </a:p>
        </p:txBody>
      </p:sp>
      <p:sp>
        <p:nvSpPr>
          <p:cNvPr id="5" name="Slide Number Placeholder 4">
            <a:extLst>
              <a:ext uri="{FF2B5EF4-FFF2-40B4-BE49-F238E27FC236}">
                <a16:creationId xmlns:a16="http://schemas.microsoft.com/office/drawing/2014/main" id="{7C32200E-FEC3-5945-9BBF-316D1B9766F4}"/>
              </a:ext>
            </a:extLst>
          </p:cNvPr>
          <p:cNvSpPr>
            <a:spLocks noGrp="1"/>
          </p:cNvSpPr>
          <p:nvPr>
            <p:ph type="sldNum" sz="quarter" idx="12"/>
          </p:nvPr>
        </p:nvSpPr>
        <p:spPr/>
        <p:txBody>
          <a:bodyPr/>
          <a:lstStyle/>
          <a:p>
            <a:fld id="{8215FB02-CD11-4A46-A1BA-F77A6716864E}" type="slidenum">
              <a:rPr lang="en-US" smtClean="0"/>
              <a:t>88</a:t>
            </a:fld>
            <a:endParaRPr lang="en-US"/>
          </a:p>
        </p:txBody>
      </p:sp>
    </p:spTree>
    <p:extLst>
      <p:ext uri="{BB962C8B-B14F-4D97-AF65-F5344CB8AC3E}">
        <p14:creationId xmlns:p14="http://schemas.microsoft.com/office/powerpoint/2010/main" val="1186738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D002-2E2D-CD41-90F6-6E73E9778500}"/>
              </a:ext>
            </a:extLst>
          </p:cNvPr>
          <p:cNvSpPr>
            <a:spLocks noGrp="1"/>
          </p:cNvSpPr>
          <p:nvPr>
            <p:ph type="title"/>
          </p:nvPr>
        </p:nvSpPr>
        <p:spPr>
          <a:xfrm>
            <a:off x="419100" y="440076"/>
            <a:ext cx="11353800" cy="789117"/>
          </a:xfrm>
        </p:spPr>
        <p:txBody>
          <a:bodyPr/>
          <a:lstStyle/>
          <a:p>
            <a:pPr algn="ctr"/>
            <a:r>
              <a:rPr lang="en-US" b="1" dirty="0">
                <a:latin typeface="Amazon Ember Thin" panose="020B0303020204020204" pitchFamily="34" charset="0"/>
                <a:ea typeface="Amazon Ember Thin" panose="020B0303020204020204" pitchFamily="34" charset="0"/>
                <a:cs typeface="Amazon Ember Thin" panose="020B0303020204020204" pitchFamily="34" charset="0"/>
              </a:rPr>
              <a:t>Architecting for Machine Learning Agenda</a:t>
            </a:r>
            <a:endParaRPr lang="en-US" b="1" dirty="0"/>
          </a:p>
        </p:txBody>
      </p:sp>
      <p:sp>
        <p:nvSpPr>
          <p:cNvPr id="4" name="Slide Number Placeholder 3">
            <a:extLst>
              <a:ext uri="{FF2B5EF4-FFF2-40B4-BE49-F238E27FC236}">
                <a16:creationId xmlns:a16="http://schemas.microsoft.com/office/drawing/2014/main" id="{EE000C41-BBD4-3045-9549-2A2293720087}"/>
              </a:ext>
            </a:extLst>
          </p:cNvPr>
          <p:cNvSpPr>
            <a:spLocks noGrp="1"/>
          </p:cNvSpPr>
          <p:nvPr>
            <p:ph type="sldNum" sz="quarter" idx="12"/>
          </p:nvPr>
        </p:nvSpPr>
        <p:spPr>
          <a:xfrm>
            <a:off x="8610600" y="6311380"/>
            <a:ext cx="2743200" cy="365125"/>
          </a:xfrm>
        </p:spPr>
        <p:txBody>
          <a:bodyPr/>
          <a:lstStyle/>
          <a:p>
            <a:fld id="{8215FB02-CD11-4A46-A1BA-F77A6716864E}" type="slidenum">
              <a:rPr lang="en-US" smtClean="0"/>
              <a:t>89</a:t>
            </a:fld>
            <a:endParaRPr lang="en-US"/>
          </a:p>
        </p:txBody>
      </p:sp>
      <p:sp>
        <p:nvSpPr>
          <p:cNvPr id="8" name="Rectangle 7">
            <a:extLst>
              <a:ext uri="{FF2B5EF4-FFF2-40B4-BE49-F238E27FC236}">
                <a16:creationId xmlns:a16="http://schemas.microsoft.com/office/drawing/2014/main" id="{D5E7F0A3-59BA-3247-9CD5-6DC9F3881404}"/>
              </a:ext>
            </a:extLst>
          </p:cNvPr>
          <p:cNvSpPr/>
          <p:nvPr/>
        </p:nvSpPr>
        <p:spPr>
          <a:xfrm>
            <a:off x="419100" y="1454046"/>
            <a:ext cx="3418382" cy="4047346"/>
          </a:xfrm>
          <a:prstGeom prst="rect">
            <a:avLst/>
          </a:prstGeom>
          <a:solidFill>
            <a:schemeClr val="accent4">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Day 1</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ML on AWS</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NLP Lab</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Teams</a:t>
            </a:r>
          </a:p>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New Problem</a:t>
            </a:r>
          </a:p>
        </p:txBody>
      </p:sp>
      <p:sp>
        <p:nvSpPr>
          <p:cNvPr id="9" name="Rectangle 8">
            <a:extLst>
              <a:ext uri="{FF2B5EF4-FFF2-40B4-BE49-F238E27FC236}">
                <a16:creationId xmlns:a16="http://schemas.microsoft.com/office/drawing/2014/main" id="{59BBA5E7-D01F-2945-97FB-AD3526DB7E15}"/>
              </a:ext>
            </a:extLst>
          </p:cNvPr>
          <p:cNvSpPr/>
          <p:nvPr/>
        </p:nvSpPr>
        <p:spPr>
          <a:xfrm>
            <a:off x="4386809" y="1454046"/>
            <a:ext cx="3418382" cy="40473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Day 2</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Feature Engineering</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Project</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Evaluation</a:t>
            </a:r>
          </a:p>
        </p:txBody>
      </p:sp>
      <p:sp>
        <p:nvSpPr>
          <p:cNvPr id="10" name="Rectangle 9">
            <a:extLst>
              <a:ext uri="{FF2B5EF4-FFF2-40B4-BE49-F238E27FC236}">
                <a16:creationId xmlns:a16="http://schemas.microsoft.com/office/drawing/2014/main" id="{2179F511-F4E7-6845-98CC-A87EC0EA9E43}"/>
              </a:ext>
            </a:extLst>
          </p:cNvPr>
          <p:cNvSpPr/>
          <p:nvPr/>
        </p:nvSpPr>
        <p:spPr>
          <a:xfrm>
            <a:off x="8354518" y="1454046"/>
            <a:ext cx="3418382" cy="40473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Day 3</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Finalize Model</a:t>
            </a: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Comparison</a:t>
            </a:r>
          </a:p>
          <a:p>
            <a:pPr algn="ctr"/>
            <a:endPar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endParaRPr>
          </a:p>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Implement</a:t>
            </a:r>
          </a:p>
        </p:txBody>
      </p:sp>
      <p:sp>
        <p:nvSpPr>
          <p:cNvPr id="11" name="Rectangle 10">
            <a:extLst>
              <a:ext uri="{FF2B5EF4-FFF2-40B4-BE49-F238E27FC236}">
                <a16:creationId xmlns:a16="http://schemas.microsoft.com/office/drawing/2014/main" id="{56BF88A3-E8A6-9B45-A1C8-6DFA22C3FE24}"/>
              </a:ext>
            </a:extLst>
          </p:cNvPr>
          <p:cNvSpPr/>
          <p:nvPr/>
        </p:nvSpPr>
        <p:spPr>
          <a:xfrm>
            <a:off x="419100" y="3747542"/>
            <a:ext cx="3418382" cy="284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731371-4B69-B44F-B0A3-B8BFAC1A1F73}"/>
              </a:ext>
            </a:extLst>
          </p:cNvPr>
          <p:cNvSpPr/>
          <p:nvPr/>
        </p:nvSpPr>
        <p:spPr>
          <a:xfrm>
            <a:off x="4386809" y="3747542"/>
            <a:ext cx="3418382" cy="284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A8EA08-FF8F-F24C-A9D7-E3675262E1D1}"/>
              </a:ext>
            </a:extLst>
          </p:cNvPr>
          <p:cNvSpPr/>
          <p:nvPr/>
        </p:nvSpPr>
        <p:spPr>
          <a:xfrm>
            <a:off x="8354518" y="3747542"/>
            <a:ext cx="3418382" cy="284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70DF9-C14E-D849-BD24-C622DC2455DA}"/>
              </a:ext>
            </a:extLst>
          </p:cNvPr>
          <p:cNvSpPr/>
          <p:nvPr/>
        </p:nvSpPr>
        <p:spPr>
          <a:xfrm>
            <a:off x="419100" y="5711256"/>
            <a:ext cx="3418382" cy="965250"/>
          </a:xfrm>
          <a:prstGeom prst="rect">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Write Up</a:t>
            </a:r>
          </a:p>
        </p:txBody>
      </p:sp>
      <p:sp>
        <p:nvSpPr>
          <p:cNvPr id="15" name="Rectangle 14">
            <a:extLst>
              <a:ext uri="{FF2B5EF4-FFF2-40B4-BE49-F238E27FC236}">
                <a16:creationId xmlns:a16="http://schemas.microsoft.com/office/drawing/2014/main" id="{5FFAA639-7865-5040-88D8-006F920F74B5}"/>
              </a:ext>
            </a:extLst>
          </p:cNvPr>
          <p:cNvSpPr/>
          <p:nvPr/>
        </p:nvSpPr>
        <p:spPr>
          <a:xfrm>
            <a:off x="4386809" y="5730801"/>
            <a:ext cx="3418382" cy="9652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New Model</a:t>
            </a:r>
          </a:p>
        </p:txBody>
      </p:sp>
      <p:sp>
        <p:nvSpPr>
          <p:cNvPr id="16" name="Rectangle 15">
            <a:extLst>
              <a:ext uri="{FF2B5EF4-FFF2-40B4-BE49-F238E27FC236}">
                <a16:creationId xmlns:a16="http://schemas.microsoft.com/office/drawing/2014/main" id="{74EC70B8-4FCD-5F4B-855D-FA246B35AD50}"/>
              </a:ext>
            </a:extLst>
          </p:cNvPr>
          <p:cNvSpPr/>
          <p:nvPr/>
        </p:nvSpPr>
        <p:spPr>
          <a:xfrm>
            <a:off x="8354518" y="5730801"/>
            <a:ext cx="3418382" cy="9652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Architecture</a:t>
            </a:r>
          </a:p>
        </p:txBody>
      </p:sp>
    </p:spTree>
    <p:extLst>
      <p:ext uri="{BB962C8B-B14F-4D97-AF65-F5344CB8AC3E}">
        <p14:creationId xmlns:p14="http://schemas.microsoft.com/office/powerpoint/2010/main" val="302406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EECF38-2000-2E4A-A688-C41E707438BC}"/>
              </a:ext>
            </a:extLst>
          </p:cNvPr>
          <p:cNvPicPr>
            <a:picLocks noChangeAspect="1"/>
          </p:cNvPicPr>
          <p:nvPr/>
        </p:nvPicPr>
        <p:blipFill>
          <a:blip r:embed="rId2"/>
          <a:stretch>
            <a:fillRect/>
          </a:stretch>
        </p:blipFill>
        <p:spPr>
          <a:xfrm>
            <a:off x="0" y="0"/>
            <a:ext cx="12192000" cy="6830386"/>
          </a:xfrm>
          <a:prstGeom prst="rect">
            <a:avLst/>
          </a:prstGeom>
        </p:spPr>
      </p:pic>
      <p:sp>
        <p:nvSpPr>
          <p:cNvPr id="3" name="TextBox 2">
            <a:extLst>
              <a:ext uri="{FF2B5EF4-FFF2-40B4-BE49-F238E27FC236}">
                <a16:creationId xmlns:a16="http://schemas.microsoft.com/office/drawing/2014/main" id="{2305D32D-A935-5643-A97D-86E01CEAA11D}"/>
              </a:ext>
            </a:extLst>
          </p:cNvPr>
          <p:cNvSpPr txBox="1"/>
          <p:nvPr/>
        </p:nvSpPr>
        <p:spPr>
          <a:xfrm>
            <a:off x="3073705" y="231355"/>
            <a:ext cx="6372257" cy="923330"/>
          </a:xfrm>
          <a:prstGeom prst="rect">
            <a:avLst/>
          </a:prstGeom>
          <a:noFill/>
        </p:spPr>
        <p:txBody>
          <a:bodyPr wrap="none" rtlCol="0">
            <a:spAutoFit/>
          </a:bodyPr>
          <a:lstStyle/>
          <a:p>
            <a:pPr algn="l">
              <a:spcBef>
                <a:spcPts val="1800"/>
              </a:spcBef>
            </a:pPr>
            <a:r>
              <a:rPr lang="en-US" sz="540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What is a computer?</a:t>
            </a:r>
          </a:p>
        </p:txBody>
      </p:sp>
      <p:sp>
        <p:nvSpPr>
          <p:cNvPr id="4" name="Rectangle 3">
            <a:extLst>
              <a:ext uri="{FF2B5EF4-FFF2-40B4-BE49-F238E27FC236}">
                <a16:creationId xmlns:a16="http://schemas.microsoft.com/office/drawing/2014/main" id="{9F4A8880-A0B4-DA4D-934F-F4D7E91DC3FC}"/>
              </a:ext>
            </a:extLst>
          </p:cNvPr>
          <p:cNvSpPr/>
          <p:nvPr/>
        </p:nvSpPr>
        <p:spPr>
          <a:xfrm>
            <a:off x="7938979" y="5985457"/>
            <a:ext cx="2396810" cy="369332"/>
          </a:xfrm>
          <a:prstGeom prst="rect">
            <a:avLst/>
          </a:prstGeom>
        </p:spPr>
        <p:txBody>
          <a:bodyPr wrap="none">
            <a:spAutoFit/>
          </a:bodyPr>
          <a:lstStyle/>
          <a:p>
            <a:pPr algn="r" fontAlgn="base"/>
            <a:r>
              <a:rPr lang="en-US" dirty="0">
                <a:solidFill>
                  <a:schemeClr val="bg1"/>
                </a:solidFill>
                <a:latin typeface="Georgia" panose="02040502050405020303" pitchFamily="18" charset="0"/>
              </a:rPr>
              <a:t>Carlos </a:t>
            </a:r>
            <a:r>
              <a:rPr lang="en-US" dirty="0" err="1">
                <a:solidFill>
                  <a:schemeClr val="bg1"/>
                </a:solidFill>
                <a:latin typeface="Georgia" panose="02040502050405020303" pitchFamily="18" charset="0"/>
              </a:rPr>
              <a:t>Guestrin</a:t>
            </a:r>
            <a:r>
              <a:rPr lang="en-US" dirty="0">
                <a:solidFill>
                  <a:schemeClr val="bg1"/>
                </a:solidFill>
                <a:latin typeface="Georgia" panose="02040502050405020303" pitchFamily="18" charset="0"/>
              </a:rPr>
              <a:t>, 2016</a:t>
            </a:r>
            <a:endParaRPr lang="en-US" dirty="0">
              <a:solidFill>
                <a:schemeClr val="bg1"/>
              </a:solidFill>
            </a:endParaRPr>
          </a:p>
        </p:txBody>
      </p:sp>
      <p:pic>
        <p:nvPicPr>
          <p:cNvPr id="7" name="Picture 6">
            <a:extLst>
              <a:ext uri="{FF2B5EF4-FFF2-40B4-BE49-F238E27FC236}">
                <a16:creationId xmlns:a16="http://schemas.microsoft.com/office/drawing/2014/main" id="{C12E0C7D-7B65-D34B-B3C0-148B3EC261E0}"/>
              </a:ext>
            </a:extLst>
          </p:cNvPr>
          <p:cNvPicPr>
            <a:picLocks noChangeAspect="1"/>
          </p:cNvPicPr>
          <p:nvPr/>
        </p:nvPicPr>
        <p:blipFill>
          <a:blip r:embed="rId3"/>
          <a:stretch>
            <a:fillRect/>
          </a:stretch>
        </p:blipFill>
        <p:spPr>
          <a:xfrm>
            <a:off x="7374804" y="1631958"/>
            <a:ext cx="3877902" cy="3877902"/>
          </a:xfrm>
          <a:prstGeom prst="rect">
            <a:avLst/>
          </a:prstGeom>
        </p:spPr>
      </p:pic>
      <p:pic>
        <p:nvPicPr>
          <p:cNvPr id="13" name="Picture 12">
            <a:extLst>
              <a:ext uri="{FF2B5EF4-FFF2-40B4-BE49-F238E27FC236}">
                <a16:creationId xmlns:a16="http://schemas.microsoft.com/office/drawing/2014/main" id="{E894E554-145B-7641-9452-4188CFB8A0D9}"/>
              </a:ext>
            </a:extLst>
          </p:cNvPr>
          <p:cNvPicPr>
            <a:picLocks noChangeAspect="1"/>
          </p:cNvPicPr>
          <p:nvPr/>
        </p:nvPicPr>
        <p:blipFill>
          <a:blip r:embed="rId4"/>
          <a:stretch>
            <a:fillRect/>
          </a:stretch>
        </p:blipFill>
        <p:spPr>
          <a:xfrm>
            <a:off x="884655" y="1631958"/>
            <a:ext cx="5701157" cy="3793861"/>
          </a:xfrm>
          <a:prstGeom prst="rect">
            <a:avLst/>
          </a:prstGeom>
        </p:spPr>
      </p:pic>
      <p:sp>
        <p:nvSpPr>
          <p:cNvPr id="14" name="Rectangle 13">
            <a:extLst>
              <a:ext uri="{FF2B5EF4-FFF2-40B4-BE49-F238E27FC236}">
                <a16:creationId xmlns:a16="http://schemas.microsoft.com/office/drawing/2014/main" id="{58E77193-56C0-824E-A9A6-88A9A205A89F}"/>
              </a:ext>
            </a:extLst>
          </p:cNvPr>
          <p:cNvSpPr/>
          <p:nvPr/>
        </p:nvSpPr>
        <p:spPr>
          <a:xfrm>
            <a:off x="2021081" y="5943436"/>
            <a:ext cx="2738250" cy="369332"/>
          </a:xfrm>
          <a:prstGeom prst="rect">
            <a:avLst/>
          </a:prstGeom>
        </p:spPr>
        <p:txBody>
          <a:bodyPr wrap="none">
            <a:spAutoFit/>
          </a:bodyPr>
          <a:lstStyle/>
          <a:p>
            <a:pPr algn="r" fontAlgn="base"/>
            <a:r>
              <a:rPr lang="en-US" dirty="0">
                <a:solidFill>
                  <a:schemeClr val="bg1"/>
                </a:solidFill>
                <a:latin typeface="Georgia" panose="02040502050405020303" pitchFamily="18" charset="0"/>
              </a:rPr>
              <a:t>Katherine Johnson, 1962</a:t>
            </a:r>
            <a:endParaRPr lang="en-US" dirty="0">
              <a:solidFill>
                <a:schemeClr val="bg1"/>
              </a:solidFill>
            </a:endParaRPr>
          </a:p>
        </p:txBody>
      </p:sp>
    </p:spTree>
    <p:extLst>
      <p:ext uri="{BB962C8B-B14F-4D97-AF65-F5344CB8AC3E}">
        <p14:creationId xmlns:p14="http://schemas.microsoft.com/office/powerpoint/2010/main" val="5232698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CBB81E-1437-4443-8801-5A12B2959E1D}"/>
              </a:ext>
            </a:extLst>
          </p:cNvPr>
          <p:cNvSpPr txBox="1">
            <a:spLocks/>
          </p:cNvSpPr>
          <p:nvPr/>
        </p:nvSpPr>
        <p:spPr>
          <a:xfrm>
            <a:off x="371919" y="2254672"/>
            <a:ext cx="11418182" cy="1597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dirty="0">
                <a:latin typeface="Amazon Ember Thin" panose="020B0303020204020204" pitchFamily="34" charset="0"/>
                <a:ea typeface="Amazon Ember Thin" panose="020B0303020204020204" pitchFamily="34" charset="0"/>
                <a:cs typeface="Amazon Ember Thin" panose="020B0303020204020204" pitchFamily="34" charset="0"/>
              </a:rPr>
              <a:t>The hardest part of machine learning</a:t>
            </a:r>
          </a:p>
          <a:p>
            <a:pPr algn="ctr">
              <a:lnSpc>
                <a:spcPct val="150000"/>
              </a:lnSpc>
            </a:pPr>
            <a:r>
              <a:rPr lang="en-US" dirty="0">
                <a:solidFill>
                  <a:srgbClr val="FFC000"/>
                </a:solidFill>
                <a:latin typeface="Amazon Ember Thin" panose="020B0303020204020204" pitchFamily="34" charset="0"/>
                <a:ea typeface="Amazon Ember Thin" panose="020B0303020204020204" pitchFamily="34" charset="0"/>
                <a:cs typeface="Amazon Ember Thin" panose="020B0303020204020204" pitchFamily="34" charset="0"/>
              </a:rPr>
              <a:t>Is</a:t>
            </a:r>
            <a:r>
              <a:rPr lang="en-US" dirty="0">
                <a:latin typeface="Amazon Ember Thin" panose="020B0303020204020204" pitchFamily="34" charset="0"/>
                <a:ea typeface="Amazon Ember Thin" panose="020B0303020204020204" pitchFamily="34" charset="0"/>
                <a:cs typeface="Amazon Ember Thin" panose="020B0303020204020204" pitchFamily="34" charset="0"/>
              </a:rPr>
              <a:t> </a:t>
            </a:r>
            <a:r>
              <a:rPr lang="en-US" dirty="0">
                <a:solidFill>
                  <a:srgbClr val="FFC000"/>
                </a:solidFill>
                <a:latin typeface="Amazon Ember Thin" panose="020B0303020204020204" pitchFamily="34" charset="0"/>
                <a:ea typeface="Amazon Ember Thin" panose="020B0303020204020204" pitchFamily="34" charset="0"/>
                <a:cs typeface="Amazon Ember Thin" panose="020B0303020204020204" pitchFamily="34" charset="0"/>
              </a:rPr>
              <a:t>defining</a:t>
            </a:r>
            <a:r>
              <a:rPr lang="en-US" dirty="0">
                <a:latin typeface="Amazon Ember Thin" panose="020B0303020204020204" pitchFamily="34" charset="0"/>
                <a:ea typeface="Amazon Ember Thin" panose="020B0303020204020204" pitchFamily="34" charset="0"/>
                <a:cs typeface="Amazon Ember Thin" panose="020B0303020204020204" pitchFamily="34" charset="0"/>
              </a:rPr>
              <a:t> the problem.</a:t>
            </a:r>
          </a:p>
        </p:txBody>
      </p:sp>
    </p:spTree>
    <p:extLst>
      <p:ext uri="{BB962C8B-B14F-4D97-AF65-F5344CB8AC3E}">
        <p14:creationId xmlns:p14="http://schemas.microsoft.com/office/powerpoint/2010/main" val="3855068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F0FF-9914-0346-B289-8CF54F00789F}"/>
              </a:ext>
            </a:extLst>
          </p:cNvPr>
          <p:cNvSpPr>
            <a:spLocks noGrp="1"/>
          </p:cNvSpPr>
          <p:nvPr>
            <p:ph type="title"/>
          </p:nvPr>
        </p:nvSpPr>
        <p:spPr>
          <a:xfrm>
            <a:off x="580973" y="485048"/>
            <a:ext cx="10515600" cy="759136"/>
          </a:xfrm>
        </p:spPr>
        <p:txBody>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Problem Scoping</a:t>
            </a:r>
          </a:p>
        </p:txBody>
      </p:sp>
      <p:sp>
        <p:nvSpPr>
          <p:cNvPr id="4" name="Slide Number Placeholder 3">
            <a:extLst>
              <a:ext uri="{FF2B5EF4-FFF2-40B4-BE49-F238E27FC236}">
                <a16:creationId xmlns:a16="http://schemas.microsoft.com/office/drawing/2014/main" id="{70FA2DDC-854A-734D-A1F8-92531F92A326}"/>
              </a:ext>
            </a:extLst>
          </p:cNvPr>
          <p:cNvSpPr>
            <a:spLocks noGrp="1"/>
          </p:cNvSpPr>
          <p:nvPr>
            <p:ph type="sldNum" sz="quarter" idx="12"/>
          </p:nvPr>
        </p:nvSpPr>
        <p:spPr/>
        <p:txBody>
          <a:bodyPr/>
          <a:lstStyle/>
          <a:p>
            <a:fld id="{8215FB02-CD11-4A46-A1BA-F77A6716864E}" type="slidenum">
              <a:rPr lang="en-US" smtClean="0"/>
              <a:t>91</a:t>
            </a:fld>
            <a:endParaRPr lang="en-US"/>
          </a:p>
        </p:txBody>
      </p:sp>
      <p:pic>
        <p:nvPicPr>
          <p:cNvPr id="5" name="Picture 4">
            <a:extLst>
              <a:ext uri="{FF2B5EF4-FFF2-40B4-BE49-F238E27FC236}">
                <a16:creationId xmlns:a16="http://schemas.microsoft.com/office/drawing/2014/main" id="{284CD559-10D5-AE4A-93F8-8C6172EB7275}"/>
              </a:ext>
            </a:extLst>
          </p:cNvPr>
          <p:cNvPicPr>
            <a:picLocks noChangeAspect="1"/>
          </p:cNvPicPr>
          <p:nvPr/>
        </p:nvPicPr>
        <p:blipFill rotWithShape="1">
          <a:blip r:embed="rId2"/>
          <a:srcRect l="9166" r="19722" b="7200"/>
          <a:stretch/>
        </p:blipFill>
        <p:spPr>
          <a:xfrm>
            <a:off x="4015411" y="1985339"/>
            <a:ext cx="3646724" cy="3304844"/>
          </a:xfrm>
          <a:prstGeom prst="rect">
            <a:avLst/>
          </a:prstGeom>
        </p:spPr>
      </p:pic>
    </p:spTree>
    <p:extLst>
      <p:ext uri="{BB962C8B-B14F-4D97-AF65-F5344CB8AC3E}">
        <p14:creationId xmlns:p14="http://schemas.microsoft.com/office/powerpoint/2010/main" val="343006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6D579-3C7D-3249-9549-FEF2DE2B28E5}"/>
              </a:ext>
            </a:extLst>
          </p:cNvPr>
          <p:cNvSpPr/>
          <p:nvPr/>
        </p:nvSpPr>
        <p:spPr>
          <a:xfrm>
            <a:off x="389311" y="1185083"/>
            <a:ext cx="3464988" cy="16201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Rectangle 4">
            <a:extLst>
              <a:ext uri="{FF2B5EF4-FFF2-40B4-BE49-F238E27FC236}">
                <a16:creationId xmlns:a16="http://schemas.microsoft.com/office/drawing/2014/main" id="{747B02F5-08E6-9544-9906-F1127F4331A8}"/>
              </a:ext>
            </a:extLst>
          </p:cNvPr>
          <p:cNvSpPr/>
          <p:nvPr/>
        </p:nvSpPr>
        <p:spPr>
          <a:xfrm>
            <a:off x="4244250" y="1185083"/>
            <a:ext cx="3464988" cy="1620152"/>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9F92102F-56B6-934B-81A0-A48BCF5B1399}"/>
              </a:ext>
            </a:extLst>
          </p:cNvPr>
          <p:cNvSpPr/>
          <p:nvPr/>
        </p:nvSpPr>
        <p:spPr>
          <a:xfrm>
            <a:off x="8089434" y="1194220"/>
            <a:ext cx="3753636" cy="119460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4F94406E-BEEC-774F-AC13-47156824314B}"/>
              </a:ext>
            </a:extLst>
          </p:cNvPr>
          <p:cNvSpPr/>
          <p:nvPr/>
        </p:nvSpPr>
        <p:spPr>
          <a:xfrm>
            <a:off x="373684" y="3124557"/>
            <a:ext cx="3480616" cy="18347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F1D220AE-63ED-A143-9B24-300476152EEA}"/>
              </a:ext>
            </a:extLst>
          </p:cNvPr>
          <p:cNvSpPr/>
          <p:nvPr/>
        </p:nvSpPr>
        <p:spPr>
          <a:xfrm>
            <a:off x="4255977" y="3124557"/>
            <a:ext cx="3480616" cy="183478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B7265D93-D4DE-E549-BDC7-9ED0599E5A49}"/>
              </a:ext>
            </a:extLst>
          </p:cNvPr>
          <p:cNvSpPr/>
          <p:nvPr/>
        </p:nvSpPr>
        <p:spPr>
          <a:xfrm>
            <a:off x="8082582" y="2625713"/>
            <a:ext cx="3753636" cy="112526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xtBox 9">
            <a:extLst>
              <a:ext uri="{FF2B5EF4-FFF2-40B4-BE49-F238E27FC236}">
                <a16:creationId xmlns:a16="http://schemas.microsoft.com/office/drawing/2014/main" id="{A3324540-4854-2442-A731-A18FA015433E}"/>
              </a:ext>
            </a:extLst>
          </p:cNvPr>
          <p:cNvSpPr txBox="1"/>
          <p:nvPr/>
        </p:nvSpPr>
        <p:spPr>
          <a:xfrm>
            <a:off x="747027" y="1277739"/>
            <a:ext cx="2322727" cy="461665"/>
          </a:xfrm>
          <a:prstGeom prst="rect">
            <a:avLst/>
          </a:prstGeom>
          <a:noFill/>
        </p:spPr>
        <p:txBody>
          <a:bodyPr wrap="square" rtlCol="0">
            <a:spAutoFit/>
          </a:bodyPr>
          <a:lstStyle/>
          <a:p>
            <a:pPr algn="ctr"/>
            <a:r>
              <a:rPr lang="en-US" sz="2400" b="1" dirty="0">
                <a:solidFill>
                  <a:srgbClr val="0E2836"/>
                </a:solidFill>
              </a:rPr>
              <a:t>Classification</a:t>
            </a:r>
          </a:p>
        </p:txBody>
      </p:sp>
      <p:sp>
        <p:nvSpPr>
          <p:cNvPr id="11" name="TextBox 10">
            <a:extLst>
              <a:ext uri="{FF2B5EF4-FFF2-40B4-BE49-F238E27FC236}">
                <a16:creationId xmlns:a16="http://schemas.microsoft.com/office/drawing/2014/main" id="{0477C4CC-8213-C548-BA61-402ABC0CC532}"/>
              </a:ext>
            </a:extLst>
          </p:cNvPr>
          <p:cNvSpPr txBox="1"/>
          <p:nvPr/>
        </p:nvSpPr>
        <p:spPr>
          <a:xfrm>
            <a:off x="4318657" y="1273970"/>
            <a:ext cx="3278011" cy="461665"/>
          </a:xfrm>
          <a:prstGeom prst="rect">
            <a:avLst/>
          </a:prstGeom>
          <a:noFill/>
        </p:spPr>
        <p:txBody>
          <a:bodyPr wrap="square" rtlCol="0">
            <a:spAutoFit/>
          </a:bodyPr>
          <a:lstStyle/>
          <a:p>
            <a:pPr algn="ctr"/>
            <a:r>
              <a:rPr lang="en-US" sz="2400" b="1" dirty="0">
                <a:solidFill>
                  <a:srgbClr val="0E2836"/>
                </a:solidFill>
              </a:rPr>
              <a:t>Computer Vision</a:t>
            </a:r>
          </a:p>
        </p:txBody>
      </p:sp>
      <p:sp>
        <p:nvSpPr>
          <p:cNvPr id="12" name="TextBox 11">
            <a:extLst>
              <a:ext uri="{FF2B5EF4-FFF2-40B4-BE49-F238E27FC236}">
                <a16:creationId xmlns:a16="http://schemas.microsoft.com/office/drawing/2014/main" id="{C5D7760B-299B-AC4E-99A0-DAB073CDB4FC}"/>
              </a:ext>
            </a:extLst>
          </p:cNvPr>
          <p:cNvSpPr txBox="1"/>
          <p:nvPr/>
        </p:nvSpPr>
        <p:spPr>
          <a:xfrm>
            <a:off x="8061026" y="1179345"/>
            <a:ext cx="3810449" cy="461665"/>
          </a:xfrm>
          <a:prstGeom prst="rect">
            <a:avLst/>
          </a:prstGeom>
          <a:noFill/>
        </p:spPr>
        <p:txBody>
          <a:bodyPr wrap="square" rtlCol="0">
            <a:spAutoFit/>
          </a:bodyPr>
          <a:lstStyle/>
          <a:p>
            <a:pPr algn="ctr"/>
            <a:r>
              <a:rPr lang="en-US" sz="2400" b="1" dirty="0">
                <a:solidFill>
                  <a:srgbClr val="0E2836"/>
                </a:solidFill>
              </a:rPr>
              <a:t>Topic Modeling</a:t>
            </a:r>
          </a:p>
        </p:txBody>
      </p:sp>
      <p:sp>
        <p:nvSpPr>
          <p:cNvPr id="13" name="TextBox 12">
            <a:extLst>
              <a:ext uri="{FF2B5EF4-FFF2-40B4-BE49-F238E27FC236}">
                <a16:creationId xmlns:a16="http://schemas.microsoft.com/office/drawing/2014/main" id="{9A5A79CB-A012-C245-871A-FEEACF78EF0A}"/>
              </a:ext>
            </a:extLst>
          </p:cNvPr>
          <p:cNvSpPr txBox="1"/>
          <p:nvPr/>
        </p:nvSpPr>
        <p:spPr>
          <a:xfrm>
            <a:off x="505725" y="3297349"/>
            <a:ext cx="3190379" cy="461665"/>
          </a:xfrm>
          <a:prstGeom prst="rect">
            <a:avLst/>
          </a:prstGeom>
          <a:noFill/>
        </p:spPr>
        <p:txBody>
          <a:bodyPr wrap="square" rtlCol="0">
            <a:spAutoFit/>
          </a:bodyPr>
          <a:lstStyle/>
          <a:p>
            <a:pPr algn="ctr"/>
            <a:r>
              <a:rPr lang="en-US" sz="2400" b="1" dirty="0">
                <a:solidFill>
                  <a:srgbClr val="0E2836"/>
                </a:solidFill>
              </a:rPr>
              <a:t>Working with Text</a:t>
            </a:r>
          </a:p>
        </p:txBody>
      </p:sp>
      <p:sp>
        <p:nvSpPr>
          <p:cNvPr id="14" name="TextBox 13">
            <a:extLst>
              <a:ext uri="{FF2B5EF4-FFF2-40B4-BE49-F238E27FC236}">
                <a16:creationId xmlns:a16="http://schemas.microsoft.com/office/drawing/2014/main" id="{48471387-0CC7-CC43-ABA1-A9CC85490721}"/>
              </a:ext>
            </a:extLst>
          </p:cNvPr>
          <p:cNvSpPr txBox="1"/>
          <p:nvPr/>
        </p:nvSpPr>
        <p:spPr>
          <a:xfrm>
            <a:off x="4573634" y="3297349"/>
            <a:ext cx="2950596" cy="461665"/>
          </a:xfrm>
          <a:prstGeom prst="rect">
            <a:avLst/>
          </a:prstGeom>
          <a:noFill/>
        </p:spPr>
        <p:txBody>
          <a:bodyPr wrap="square" rtlCol="0">
            <a:spAutoFit/>
          </a:bodyPr>
          <a:lstStyle/>
          <a:p>
            <a:pPr algn="ctr"/>
            <a:r>
              <a:rPr lang="en-US" sz="2400" b="1" dirty="0">
                <a:solidFill>
                  <a:srgbClr val="0E2836"/>
                </a:solidFill>
              </a:rPr>
              <a:t>Recommendation</a:t>
            </a:r>
          </a:p>
        </p:txBody>
      </p:sp>
      <p:sp>
        <p:nvSpPr>
          <p:cNvPr id="15" name="TextBox 14">
            <a:extLst>
              <a:ext uri="{FF2B5EF4-FFF2-40B4-BE49-F238E27FC236}">
                <a16:creationId xmlns:a16="http://schemas.microsoft.com/office/drawing/2014/main" id="{D247A70B-55CC-D74D-88C5-ECF39E037822}"/>
              </a:ext>
            </a:extLst>
          </p:cNvPr>
          <p:cNvSpPr txBox="1"/>
          <p:nvPr/>
        </p:nvSpPr>
        <p:spPr>
          <a:xfrm>
            <a:off x="8398868" y="2697873"/>
            <a:ext cx="2356339" cy="461665"/>
          </a:xfrm>
          <a:prstGeom prst="rect">
            <a:avLst/>
          </a:prstGeom>
          <a:noFill/>
        </p:spPr>
        <p:txBody>
          <a:bodyPr wrap="square" rtlCol="0">
            <a:spAutoFit/>
          </a:bodyPr>
          <a:lstStyle/>
          <a:p>
            <a:pPr algn="ctr"/>
            <a:r>
              <a:rPr lang="en-US" sz="2400" b="1" dirty="0">
                <a:solidFill>
                  <a:srgbClr val="0E2836"/>
                </a:solidFill>
              </a:rPr>
              <a:t>Forecasting</a:t>
            </a:r>
          </a:p>
        </p:txBody>
      </p:sp>
      <p:sp>
        <p:nvSpPr>
          <p:cNvPr id="16" name="TextBox 15">
            <a:extLst>
              <a:ext uri="{FF2B5EF4-FFF2-40B4-BE49-F238E27FC236}">
                <a16:creationId xmlns:a16="http://schemas.microsoft.com/office/drawing/2014/main" id="{6180C5D8-0177-CB4A-B45A-311FB45EDB27}"/>
              </a:ext>
            </a:extLst>
          </p:cNvPr>
          <p:cNvSpPr txBox="1"/>
          <p:nvPr/>
        </p:nvSpPr>
        <p:spPr>
          <a:xfrm>
            <a:off x="737751" y="1683239"/>
            <a:ext cx="2819628" cy="1077026"/>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Linear Learner</a:t>
            </a:r>
          </a:p>
          <a:p>
            <a:pPr marL="380990" indent="-380990">
              <a:buFont typeface="Arial" panose="020B0604020202020204" pitchFamily="34" charset="0"/>
              <a:buChar char="•"/>
            </a:pPr>
            <a:r>
              <a:rPr lang="en-US" sz="2133" dirty="0" err="1">
                <a:solidFill>
                  <a:srgbClr val="0E2836"/>
                </a:solidFill>
              </a:rPr>
              <a:t>XGBoost</a:t>
            </a:r>
            <a:endParaRPr lang="en-US" sz="2133" dirty="0">
              <a:solidFill>
                <a:srgbClr val="0E2836"/>
              </a:solidFill>
            </a:endParaRPr>
          </a:p>
          <a:p>
            <a:pPr marL="380990" indent="-380990">
              <a:buFont typeface="Arial" panose="020B0604020202020204" pitchFamily="34" charset="0"/>
              <a:buChar char="•"/>
            </a:pPr>
            <a:r>
              <a:rPr lang="en-US" sz="2133" dirty="0">
                <a:solidFill>
                  <a:srgbClr val="0E2836"/>
                </a:solidFill>
              </a:rPr>
              <a:t>KNN</a:t>
            </a:r>
          </a:p>
        </p:txBody>
      </p:sp>
      <p:sp>
        <p:nvSpPr>
          <p:cNvPr id="17" name="TextBox 16">
            <a:extLst>
              <a:ext uri="{FF2B5EF4-FFF2-40B4-BE49-F238E27FC236}">
                <a16:creationId xmlns:a16="http://schemas.microsoft.com/office/drawing/2014/main" id="{1B0E4FF3-A638-FF45-A086-B6CF3026E440}"/>
              </a:ext>
            </a:extLst>
          </p:cNvPr>
          <p:cNvSpPr txBox="1"/>
          <p:nvPr/>
        </p:nvSpPr>
        <p:spPr>
          <a:xfrm>
            <a:off x="4417152" y="1727873"/>
            <a:ext cx="3368856"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Image Classification</a:t>
            </a:r>
          </a:p>
        </p:txBody>
      </p:sp>
      <p:sp>
        <p:nvSpPr>
          <p:cNvPr id="18" name="TextBox 17">
            <a:extLst>
              <a:ext uri="{FF2B5EF4-FFF2-40B4-BE49-F238E27FC236}">
                <a16:creationId xmlns:a16="http://schemas.microsoft.com/office/drawing/2014/main" id="{D771CA30-6C28-CD49-8796-8760F81F199E}"/>
              </a:ext>
            </a:extLst>
          </p:cNvPr>
          <p:cNvSpPr txBox="1"/>
          <p:nvPr/>
        </p:nvSpPr>
        <p:spPr>
          <a:xfrm>
            <a:off x="704045" y="3740498"/>
            <a:ext cx="2915580" cy="1077026"/>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Blazing Text</a:t>
            </a:r>
          </a:p>
          <a:p>
            <a:pPr marL="990575" lvl="1" indent="-380990">
              <a:buFont typeface="Arial" panose="020B0604020202020204" pitchFamily="34" charset="0"/>
              <a:buChar char="•"/>
            </a:pPr>
            <a:r>
              <a:rPr lang="en-US" sz="2133" dirty="0">
                <a:solidFill>
                  <a:srgbClr val="0E2836"/>
                </a:solidFill>
              </a:rPr>
              <a:t>Supervised</a:t>
            </a:r>
          </a:p>
          <a:p>
            <a:pPr marL="990575" lvl="1" indent="-380990">
              <a:buFont typeface="Arial" panose="020B0604020202020204" pitchFamily="34" charset="0"/>
              <a:buChar char="•"/>
            </a:pPr>
            <a:r>
              <a:rPr lang="en-US" sz="2133" dirty="0">
                <a:solidFill>
                  <a:srgbClr val="0E2836"/>
                </a:solidFill>
              </a:rPr>
              <a:t>Unsupervised</a:t>
            </a:r>
          </a:p>
        </p:txBody>
      </p:sp>
      <p:sp>
        <p:nvSpPr>
          <p:cNvPr id="19" name="TextBox 18">
            <a:extLst>
              <a:ext uri="{FF2B5EF4-FFF2-40B4-BE49-F238E27FC236}">
                <a16:creationId xmlns:a16="http://schemas.microsoft.com/office/drawing/2014/main" id="{3B52E89B-75F0-0C40-BE13-5D0F4D34EE15}"/>
              </a:ext>
            </a:extLst>
          </p:cNvPr>
          <p:cNvSpPr txBox="1"/>
          <p:nvPr/>
        </p:nvSpPr>
        <p:spPr>
          <a:xfrm>
            <a:off x="4601966" y="3819997"/>
            <a:ext cx="2415173" cy="748795"/>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Factorization Machines</a:t>
            </a:r>
          </a:p>
        </p:txBody>
      </p:sp>
      <p:sp>
        <p:nvSpPr>
          <p:cNvPr id="20" name="TextBox 19">
            <a:extLst>
              <a:ext uri="{FF2B5EF4-FFF2-40B4-BE49-F238E27FC236}">
                <a16:creationId xmlns:a16="http://schemas.microsoft.com/office/drawing/2014/main" id="{3AFAC9C9-F697-C740-A88C-6BA2329ED45D}"/>
              </a:ext>
            </a:extLst>
          </p:cNvPr>
          <p:cNvSpPr txBox="1"/>
          <p:nvPr/>
        </p:nvSpPr>
        <p:spPr>
          <a:xfrm>
            <a:off x="8403753" y="3217133"/>
            <a:ext cx="2450123"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err="1">
                <a:solidFill>
                  <a:srgbClr val="0E2836"/>
                </a:solidFill>
              </a:rPr>
              <a:t>DeepAR</a:t>
            </a:r>
            <a:endParaRPr lang="en-US" sz="2133" dirty="0">
              <a:solidFill>
                <a:srgbClr val="0E2836"/>
              </a:solidFill>
            </a:endParaRPr>
          </a:p>
        </p:txBody>
      </p:sp>
      <p:sp>
        <p:nvSpPr>
          <p:cNvPr id="21" name="TextBox 20">
            <a:extLst>
              <a:ext uri="{FF2B5EF4-FFF2-40B4-BE49-F238E27FC236}">
                <a16:creationId xmlns:a16="http://schemas.microsoft.com/office/drawing/2014/main" id="{F69861B1-0F46-C04D-AF45-FBA15AAA94C4}"/>
              </a:ext>
            </a:extLst>
          </p:cNvPr>
          <p:cNvSpPr txBox="1"/>
          <p:nvPr/>
        </p:nvSpPr>
        <p:spPr>
          <a:xfrm>
            <a:off x="8722405" y="1605766"/>
            <a:ext cx="2310844" cy="748795"/>
          </a:xfrm>
          <a:prstGeom prst="rect">
            <a:avLst/>
          </a:prstGeom>
          <a:noFill/>
        </p:spPr>
        <p:txBody>
          <a:bodyPr wrap="square" numCol="2" rtlCol="0">
            <a:spAutoFit/>
          </a:bodyPr>
          <a:lstStyle/>
          <a:p>
            <a:pPr marL="380990" indent="-380990">
              <a:buFont typeface="Arial" panose="020B0604020202020204" pitchFamily="34" charset="0"/>
              <a:buChar char="•"/>
            </a:pPr>
            <a:r>
              <a:rPr lang="en-US" sz="2133" dirty="0">
                <a:solidFill>
                  <a:srgbClr val="0E2836"/>
                </a:solidFill>
              </a:rPr>
              <a:t>LDA</a:t>
            </a:r>
          </a:p>
          <a:p>
            <a:pPr marL="380990" indent="-380990">
              <a:buFont typeface="Arial" panose="020B0604020202020204" pitchFamily="34" charset="0"/>
              <a:buChar char="•"/>
            </a:pPr>
            <a:r>
              <a:rPr lang="en-US" sz="2133" dirty="0">
                <a:solidFill>
                  <a:srgbClr val="0E2836"/>
                </a:solidFill>
              </a:rPr>
              <a:t>NTM</a:t>
            </a:r>
          </a:p>
        </p:txBody>
      </p:sp>
      <p:sp>
        <p:nvSpPr>
          <p:cNvPr id="23" name="Title 22">
            <a:extLst>
              <a:ext uri="{FF2B5EF4-FFF2-40B4-BE49-F238E27FC236}">
                <a16:creationId xmlns:a16="http://schemas.microsoft.com/office/drawing/2014/main" id="{4E1E6A89-ED60-D743-A567-0FC1933B0BFF}"/>
              </a:ext>
            </a:extLst>
          </p:cNvPr>
          <p:cNvSpPr>
            <a:spLocks noGrp="1"/>
          </p:cNvSpPr>
          <p:nvPr>
            <p:ph type="title"/>
          </p:nvPr>
        </p:nvSpPr>
        <p:spPr>
          <a:xfrm>
            <a:off x="257262" y="283949"/>
            <a:ext cx="11742948" cy="726923"/>
          </a:xfrm>
        </p:spPr>
        <p:txBody>
          <a:bodyPr/>
          <a:lstStyle/>
          <a:p>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Most solutions will </a:t>
            </a:r>
            <a:r>
              <a:rPr lang="en-US"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require a few algorithms</a:t>
            </a:r>
          </a:p>
        </p:txBody>
      </p:sp>
      <p:sp>
        <p:nvSpPr>
          <p:cNvPr id="22" name="Rectangle 21">
            <a:extLst>
              <a:ext uri="{FF2B5EF4-FFF2-40B4-BE49-F238E27FC236}">
                <a16:creationId xmlns:a16="http://schemas.microsoft.com/office/drawing/2014/main" id="{59CE2D81-76B9-4D4D-8FAA-204C37BA5868}"/>
              </a:ext>
            </a:extLst>
          </p:cNvPr>
          <p:cNvSpPr/>
          <p:nvPr/>
        </p:nvSpPr>
        <p:spPr>
          <a:xfrm>
            <a:off x="4225169" y="5225789"/>
            <a:ext cx="3464988" cy="117958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TextBox 23">
            <a:extLst>
              <a:ext uri="{FF2B5EF4-FFF2-40B4-BE49-F238E27FC236}">
                <a16:creationId xmlns:a16="http://schemas.microsoft.com/office/drawing/2014/main" id="{70E341F8-841B-E849-B14F-906A72AA30B8}"/>
              </a:ext>
            </a:extLst>
          </p:cNvPr>
          <p:cNvSpPr txBox="1"/>
          <p:nvPr/>
        </p:nvSpPr>
        <p:spPr>
          <a:xfrm>
            <a:off x="4278797" y="5282491"/>
            <a:ext cx="3120611" cy="461665"/>
          </a:xfrm>
          <a:prstGeom prst="rect">
            <a:avLst/>
          </a:prstGeom>
          <a:noFill/>
        </p:spPr>
        <p:txBody>
          <a:bodyPr wrap="square" rtlCol="0">
            <a:spAutoFit/>
          </a:bodyPr>
          <a:lstStyle/>
          <a:p>
            <a:pPr algn="ctr"/>
            <a:r>
              <a:rPr lang="en-US" sz="2400" b="1" dirty="0">
                <a:solidFill>
                  <a:srgbClr val="0E2836"/>
                </a:solidFill>
              </a:rPr>
              <a:t>Anomaly Detection</a:t>
            </a:r>
          </a:p>
        </p:txBody>
      </p:sp>
      <p:sp>
        <p:nvSpPr>
          <p:cNvPr id="25" name="TextBox 24">
            <a:extLst>
              <a:ext uri="{FF2B5EF4-FFF2-40B4-BE49-F238E27FC236}">
                <a16:creationId xmlns:a16="http://schemas.microsoft.com/office/drawing/2014/main" id="{32612C64-2037-2E48-B2F6-9BB2E94C7540}"/>
              </a:ext>
            </a:extLst>
          </p:cNvPr>
          <p:cNvSpPr txBox="1"/>
          <p:nvPr/>
        </p:nvSpPr>
        <p:spPr>
          <a:xfrm>
            <a:off x="4426233" y="5753997"/>
            <a:ext cx="3170435"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Random Cut Forests</a:t>
            </a:r>
          </a:p>
        </p:txBody>
      </p:sp>
      <p:sp>
        <p:nvSpPr>
          <p:cNvPr id="26" name="Rectangle 25">
            <a:extLst>
              <a:ext uri="{FF2B5EF4-FFF2-40B4-BE49-F238E27FC236}">
                <a16:creationId xmlns:a16="http://schemas.microsoft.com/office/drawing/2014/main" id="{351FD286-E168-6242-903B-41C7636B0313}"/>
              </a:ext>
            </a:extLst>
          </p:cNvPr>
          <p:cNvSpPr/>
          <p:nvPr/>
        </p:nvSpPr>
        <p:spPr>
          <a:xfrm>
            <a:off x="384773" y="5225789"/>
            <a:ext cx="3469527" cy="117958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TextBox 26">
            <a:extLst>
              <a:ext uri="{FF2B5EF4-FFF2-40B4-BE49-F238E27FC236}">
                <a16:creationId xmlns:a16="http://schemas.microsoft.com/office/drawing/2014/main" id="{4563F84D-0FC6-5345-A706-BCB3D849ED54}"/>
              </a:ext>
            </a:extLst>
          </p:cNvPr>
          <p:cNvSpPr txBox="1"/>
          <p:nvPr/>
        </p:nvSpPr>
        <p:spPr>
          <a:xfrm>
            <a:off x="231630" y="5269695"/>
            <a:ext cx="3764724" cy="461665"/>
          </a:xfrm>
          <a:prstGeom prst="rect">
            <a:avLst/>
          </a:prstGeom>
          <a:noFill/>
        </p:spPr>
        <p:txBody>
          <a:bodyPr wrap="square" rtlCol="0">
            <a:spAutoFit/>
          </a:bodyPr>
          <a:lstStyle/>
          <a:p>
            <a:pPr algn="ctr"/>
            <a:r>
              <a:rPr lang="en-US" sz="2400" b="1" dirty="0">
                <a:solidFill>
                  <a:srgbClr val="0E2836"/>
                </a:solidFill>
              </a:rPr>
              <a:t>Sequence Translation</a:t>
            </a:r>
          </a:p>
        </p:txBody>
      </p:sp>
      <p:sp>
        <p:nvSpPr>
          <p:cNvPr id="28" name="TextBox 27">
            <a:extLst>
              <a:ext uri="{FF2B5EF4-FFF2-40B4-BE49-F238E27FC236}">
                <a16:creationId xmlns:a16="http://schemas.microsoft.com/office/drawing/2014/main" id="{9E43AA67-5341-824A-8BCB-6A8253952066}"/>
              </a:ext>
            </a:extLst>
          </p:cNvPr>
          <p:cNvSpPr txBox="1"/>
          <p:nvPr/>
        </p:nvSpPr>
        <p:spPr>
          <a:xfrm>
            <a:off x="705944" y="5753996"/>
            <a:ext cx="2450123"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Seq2Seq</a:t>
            </a:r>
          </a:p>
        </p:txBody>
      </p:sp>
      <p:sp>
        <p:nvSpPr>
          <p:cNvPr id="29" name="TextBox 28">
            <a:extLst>
              <a:ext uri="{FF2B5EF4-FFF2-40B4-BE49-F238E27FC236}">
                <a16:creationId xmlns:a16="http://schemas.microsoft.com/office/drawing/2014/main" id="{CCD27E18-2FAD-CA4B-AB36-BD03A552AF5E}"/>
              </a:ext>
            </a:extLst>
          </p:cNvPr>
          <p:cNvSpPr txBox="1"/>
          <p:nvPr/>
        </p:nvSpPr>
        <p:spPr>
          <a:xfrm>
            <a:off x="4429103" y="2122323"/>
            <a:ext cx="3368856"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Object Detection</a:t>
            </a:r>
          </a:p>
        </p:txBody>
      </p:sp>
      <p:sp>
        <p:nvSpPr>
          <p:cNvPr id="30" name="Rectangle 29">
            <a:extLst>
              <a:ext uri="{FF2B5EF4-FFF2-40B4-BE49-F238E27FC236}">
                <a16:creationId xmlns:a16="http://schemas.microsoft.com/office/drawing/2014/main" id="{4C4A938F-5BE2-4C45-A14A-15F2A9DC2830}"/>
              </a:ext>
            </a:extLst>
          </p:cNvPr>
          <p:cNvSpPr/>
          <p:nvPr/>
        </p:nvSpPr>
        <p:spPr>
          <a:xfrm>
            <a:off x="8082582" y="3987342"/>
            <a:ext cx="3753636" cy="112526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1" name="TextBox 30">
            <a:extLst>
              <a:ext uri="{FF2B5EF4-FFF2-40B4-BE49-F238E27FC236}">
                <a16:creationId xmlns:a16="http://schemas.microsoft.com/office/drawing/2014/main" id="{4DF11CEC-D350-8C49-824D-C35C7CFDE90F}"/>
              </a:ext>
            </a:extLst>
          </p:cNvPr>
          <p:cNvSpPr txBox="1"/>
          <p:nvPr/>
        </p:nvSpPr>
        <p:spPr>
          <a:xfrm>
            <a:off x="8398868" y="4059502"/>
            <a:ext cx="2356339" cy="461665"/>
          </a:xfrm>
          <a:prstGeom prst="rect">
            <a:avLst/>
          </a:prstGeom>
          <a:noFill/>
        </p:spPr>
        <p:txBody>
          <a:bodyPr wrap="square" rtlCol="0">
            <a:spAutoFit/>
          </a:bodyPr>
          <a:lstStyle/>
          <a:p>
            <a:pPr algn="ctr"/>
            <a:r>
              <a:rPr lang="en-US" sz="2400" b="1" dirty="0">
                <a:solidFill>
                  <a:srgbClr val="0E2836"/>
                </a:solidFill>
              </a:rPr>
              <a:t>Clustering</a:t>
            </a:r>
          </a:p>
        </p:txBody>
      </p:sp>
      <p:sp>
        <p:nvSpPr>
          <p:cNvPr id="32" name="TextBox 31">
            <a:extLst>
              <a:ext uri="{FF2B5EF4-FFF2-40B4-BE49-F238E27FC236}">
                <a16:creationId xmlns:a16="http://schemas.microsoft.com/office/drawing/2014/main" id="{89961AE2-A13F-C34F-9393-F0E20F700592}"/>
              </a:ext>
            </a:extLst>
          </p:cNvPr>
          <p:cNvSpPr txBox="1"/>
          <p:nvPr/>
        </p:nvSpPr>
        <p:spPr>
          <a:xfrm>
            <a:off x="8403753" y="4578763"/>
            <a:ext cx="2450123"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err="1">
                <a:solidFill>
                  <a:srgbClr val="0E2836"/>
                </a:solidFill>
              </a:rPr>
              <a:t>KMeans</a:t>
            </a:r>
            <a:endParaRPr lang="en-US" sz="2133" dirty="0">
              <a:solidFill>
                <a:srgbClr val="0E2836"/>
              </a:solidFill>
            </a:endParaRPr>
          </a:p>
        </p:txBody>
      </p:sp>
      <p:sp>
        <p:nvSpPr>
          <p:cNvPr id="33" name="Rectangle 32">
            <a:extLst>
              <a:ext uri="{FF2B5EF4-FFF2-40B4-BE49-F238E27FC236}">
                <a16:creationId xmlns:a16="http://schemas.microsoft.com/office/drawing/2014/main" id="{6D62A722-6A5B-F442-B1FD-E41823EFD54D}"/>
              </a:ext>
            </a:extLst>
          </p:cNvPr>
          <p:cNvSpPr/>
          <p:nvPr/>
        </p:nvSpPr>
        <p:spPr>
          <a:xfrm>
            <a:off x="8061026" y="5340725"/>
            <a:ext cx="3753636" cy="104282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4" name="TextBox 33">
            <a:extLst>
              <a:ext uri="{FF2B5EF4-FFF2-40B4-BE49-F238E27FC236}">
                <a16:creationId xmlns:a16="http://schemas.microsoft.com/office/drawing/2014/main" id="{AEA34270-DF14-B348-BBC3-7BE8B8E7150A}"/>
              </a:ext>
            </a:extLst>
          </p:cNvPr>
          <p:cNvSpPr txBox="1"/>
          <p:nvPr/>
        </p:nvSpPr>
        <p:spPr>
          <a:xfrm>
            <a:off x="8377311" y="5412885"/>
            <a:ext cx="3044144" cy="461665"/>
          </a:xfrm>
          <a:prstGeom prst="rect">
            <a:avLst/>
          </a:prstGeom>
          <a:noFill/>
        </p:spPr>
        <p:txBody>
          <a:bodyPr wrap="square" rtlCol="0">
            <a:spAutoFit/>
          </a:bodyPr>
          <a:lstStyle/>
          <a:p>
            <a:pPr algn="ctr"/>
            <a:r>
              <a:rPr lang="en-US" sz="2400" b="1" dirty="0">
                <a:solidFill>
                  <a:srgbClr val="0E2836"/>
                </a:solidFill>
              </a:rPr>
              <a:t>Feature Reduction</a:t>
            </a:r>
          </a:p>
        </p:txBody>
      </p:sp>
      <p:sp>
        <p:nvSpPr>
          <p:cNvPr id="35" name="TextBox 34">
            <a:extLst>
              <a:ext uri="{FF2B5EF4-FFF2-40B4-BE49-F238E27FC236}">
                <a16:creationId xmlns:a16="http://schemas.microsoft.com/office/drawing/2014/main" id="{D4411EAF-2BF2-2F4D-A453-442E68F46218}"/>
              </a:ext>
            </a:extLst>
          </p:cNvPr>
          <p:cNvSpPr txBox="1"/>
          <p:nvPr/>
        </p:nvSpPr>
        <p:spPr>
          <a:xfrm>
            <a:off x="8382197" y="5872379"/>
            <a:ext cx="2450123" cy="420564"/>
          </a:xfrm>
          <a:prstGeom prst="rect">
            <a:avLst/>
          </a:prstGeom>
          <a:noFill/>
        </p:spPr>
        <p:txBody>
          <a:bodyPr wrap="square" rtlCol="0">
            <a:spAutoFit/>
          </a:bodyPr>
          <a:lstStyle/>
          <a:p>
            <a:pPr marL="380990" indent="-380990">
              <a:buFont typeface="Arial" panose="020B0604020202020204" pitchFamily="34" charset="0"/>
              <a:buChar char="•"/>
            </a:pPr>
            <a:r>
              <a:rPr lang="en-US" sz="2133" dirty="0">
                <a:solidFill>
                  <a:srgbClr val="0E2836"/>
                </a:solidFill>
              </a:rPr>
              <a:t>PCA</a:t>
            </a:r>
          </a:p>
        </p:txBody>
      </p:sp>
    </p:spTree>
    <p:extLst>
      <p:ext uri="{BB962C8B-B14F-4D97-AF65-F5344CB8AC3E}">
        <p14:creationId xmlns:p14="http://schemas.microsoft.com/office/powerpoint/2010/main" val="29380111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FECF-DEB9-0042-9A3C-C1B7E9A53818}"/>
              </a:ext>
            </a:extLst>
          </p:cNvPr>
          <p:cNvSpPr>
            <a:spLocks noGrp="1"/>
          </p:cNvSpPr>
          <p:nvPr>
            <p:ph type="title"/>
          </p:nvPr>
        </p:nvSpPr>
        <p:spPr/>
        <p:txBody>
          <a:bodyPr/>
          <a:lstStyle/>
          <a:p>
            <a:pPr algn="ctr"/>
            <a:r>
              <a:rPr lang="en-US" b="1" dirty="0">
                <a:latin typeface="Amazon Ember Thin" panose="020B0303020204020204" pitchFamily="34" charset="0"/>
                <a:ea typeface="Amazon Ember Thin" panose="020B0303020204020204" pitchFamily="34" charset="0"/>
                <a:cs typeface="Amazon Ember Thin" panose="020B0303020204020204" pitchFamily="34" charset="0"/>
              </a:rPr>
              <a:t>Summertime in Chicago</a:t>
            </a:r>
          </a:p>
        </p:txBody>
      </p:sp>
      <p:pic>
        <p:nvPicPr>
          <p:cNvPr id="5" name="Picture 4">
            <a:extLst>
              <a:ext uri="{FF2B5EF4-FFF2-40B4-BE49-F238E27FC236}">
                <a16:creationId xmlns:a16="http://schemas.microsoft.com/office/drawing/2014/main" id="{D320C550-EFEA-8E48-94F7-1E05FB7A15BA}"/>
              </a:ext>
            </a:extLst>
          </p:cNvPr>
          <p:cNvPicPr>
            <a:picLocks noChangeAspect="1"/>
          </p:cNvPicPr>
          <p:nvPr/>
        </p:nvPicPr>
        <p:blipFill>
          <a:blip r:embed="rId2"/>
          <a:stretch>
            <a:fillRect/>
          </a:stretch>
        </p:blipFill>
        <p:spPr>
          <a:xfrm>
            <a:off x="838200" y="1524725"/>
            <a:ext cx="6503800" cy="4335867"/>
          </a:xfrm>
          <a:prstGeom prst="rect">
            <a:avLst/>
          </a:prstGeom>
        </p:spPr>
      </p:pic>
      <p:sp>
        <p:nvSpPr>
          <p:cNvPr id="7" name="TextBox 6">
            <a:extLst>
              <a:ext uri="{FF2B5EF4-FFF2-40B4-BE49-F238E27FC236}">
                <a16:creationId xmlns:a16="http://schemas.microsoft.com/office/drawing/2014/main" id="{95D93553-0551-1B46-8ECA-015D3AC74DAF}"/>
              </a:ext>
            </a:extLst>
          </p:cNvPr>
          <p:cNvSpPr txBox="1"/>
          <p:nvPr/>
        </p:nvSpPr>
        <p:spPr>
          <a:xfrm>
            <a:off x="7561226" y="2995881"/>
            <a:ext cx="4091841" cy="913199"/>
          </a:xfrm>
          <a:prstGeom prst="rect">
            <a:avLst/>
          </a:prstGeom>
          <a:noFill/>
        </p:spPr>
        <p:txBody>
          <a:bodyPr wrap="square" rtlCol="0">
            <a:spAutoFit/>
          </a:bodyPr>
          <a:lstStyle/>
          <a:p>
            <a:pPr algn="ctr"/>
            <a:r>
              <a:rPr lang="en-US" sz="2667" dirty="0">
                <a:latin typeface="Amazon Ember Thin" panose="020B0303020204020204" pitchFamily="34" charset="0"/>
                <a:ea typeface="Amazon Ember Thin" panose="020B0303020204020204" pitchFamily="34" charset="0"/>
                <a:cs typeface="Amazon Ember Thin" panose="020B0303020204020204" pitchFamily="34" charset="0"/>
              </a:rPr>
              <a:t>Can we use public data to make </a:t>
            </a:r>
            <a:r>
              <a:rPr lang="en-US" sz="2667" dirty="0">
                <a:solidFill>
                  <a:srgbClr val="FFC000"/>
                </a:solidFill>
                <a:latin typeface="Amazon Ember Thin" panose="020B0303020204020204" pitchFamily="34" charset="0"/>
                <a:ea typeface="Amazon Ember Thin" panose="020B0303020204020204" pitchFamily="34" charset="0"/>
                <a:cs typeface="Amazon Ember Thin" panose="020B0303020204020204" pitchFamily="34" charset="0"/>
              </a:rPr>
              <a:t>the city safer?</a:t>
            </a:r>
            <a:endParaRPr lang="en-US" sz="2667" dirty="0">
              <a:latin typeface="Amazon Ember Thin" panose="020B0303020204020204" pitchFamily="34" charset="0"/>
              <a:ea typeface="Amazon Ember Thin" panose="020B0303020204020204" pitchFamily="34" charset="0"/>
              <a:cs typeface="Amazon Ember Thin" panose="020B0303020204020204" pitchFamily="34" charset="0"/>
            </a:endParaRPr>
          </a:p>
        </p:txBody>
      </p:sp>
      <p:sp>
        <p:nvSpPr>
          <p:cNvPr id="6" name="Rectangle 5">
            <a:extLst>
              <a:ext uri="{FF2B5EF4-FFF2-40B4-BE49-F238E27FC236}">
                <a16:creationId xmlns:a16="http://schemas.microsoft.com/office/drawing/2014/main" id="{F5BDC3C1-CD4F-0447-B38B-A8577ED15C9E}"/>
              </a:ext>
            </a:extLst>
          </p:cNvPr>
          <p:cNvSpPr/>
          <p:nvPr/>
        </p:nvSpPr>
        <p:spPr>
          <a:xfrm>
            <a:off x="0" y="0"/>
            <a:ext cx="238889"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5274FD5-FE0E-454C-9F2E-FADF59DDA4B7}"/>
              </a:ext>
            </a:extLst>
          </p:cNvPr>
          <p:cNvSpPr/>
          <p:nvPr/>
        </p:nvSpPr>
        <p:spPr>
          <a:xfrm flipH="1">
            <a:off x="6246" y="6576710"/>
            <a:ext cx="12185754" cy="2991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515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7876E82-7146-0948-A40F-8916F5A507E2}"/>
              </a:ext>
            </a:extLst>
          </p:cNvPr>
          <p:cNvSpPr/>
          <p:nvPr/>
        </p:nvSpPr>
        <p:spPr>
          <a:xfrm>
            <a:off x="5281311" y="4505039"/>
            <a:ext cx="1902836" cy="1629916"/>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5" name="TextBox 24">
            <a:extLst>
              <a:ext uri="{FF2B5EF4-FFF2-40B4-BE49-F238E27FC236}">
                <a16:creationId xmlns:a16="http://schemas.microsoft.com/office/drawing/2014/main" id="{DA94A4F2-73F1-BE47-90CD-A8C1061E4CF1}"/>
              </a:ext>
            </a:extLst>
          </p:cNvPr>
          <p:cNvSpPr txBox="1"/>
          <p:nvPr/>
        </p:nvSpPr>
        <p:spPr>
          <a:xfrm>
            <a:off x="8694266" y="5629960"/>
            <a:ext cx="2527389" cy="420564"/>
          </a:xfrm>
          <a:prstGeom prst="rect">
            <a:avLst/>
          </a:prstGeom>
          <a:noFill/>
          <a:ln>
            <a:noFill/>
          </a:ln>
        </p:spPr>
        <p:txBody>
          <a:bodyPr wrap="square" rtlCol="0">
            <a:spAutoFit/>
          </a:bodyPr>
          <a:lstStyle/>
          <a:p>
            <a:pPr algn="ctr"/>
            <a:r>
              <a:rPr lang="en-US" sz="2133" b="1" dirty="0">
                <a:solidFill>
                  <a:schemeClr val="bg1"/>
                </a:solidFill>
              </a:rPr>
              <a:t>Linear Learner</a:t>
            </a:r>
          </a:p>
        </p:txBody>
      </p:sp>
      <p:sp>
        <p:nvSpPr>
          <p:cNvPr id="14" name="Rectangle 13">
            <a:extLst>
              <a:ext uri="{FF2B5EF4-FFF2-40B4-BE49-F238E27FC236}">
                <a16:creationId xmlns:a16="http://schemas.microsoft.com/office/drawing/2014/main" id="{31C206A4-CA91-9847-AB47-5ABA352A1A62}"/>
              </a:ext>
            </a:extLst>
          </p:cNvPr>
          <p:cNvSpPr/>
          <p:nvPr/>
        </p:nvSpPr>
        <p:spPr>
          <a:xfrm>
            <a:off x="8091706" y="1403530"/>
            <a:ext cx="3759380" cy="1019071"/>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 name="Title 1">
            <a:extLst>
              <a:ext uri="{FF2B5EF4-FFF2-40B4-BE49-F238E27FC236}">
                <a16:creationId xmlns:a16="http://schemas.microsoft.com/office/drawing/2014/main" id="{6BAA7E16-C79F-9545-A309-5DE9ABC208AA}"/>
              </a:ext>
            </a:extLst>
          </p:cNvPr>
          <p:cNvSpPr>
            <a:spLocks noGrp="1"/>
          </p:cNvSpPr>
          <p:nvPr>
            <p:ph type="title"/>
          </p:nvPr>
        </p:nvSpPr>
        <p:spPr/>
        <p:txBody>
          <a:bodyPr/>
          <a:lstStyle/>
          <a:p>
            <a:r>
              <a:rPr lang="en-US" dirty="0"/>
              <a:t>Let’s frame this as </a:t>
            </a:r>
            <a:r>
              <a:rPr lang="en-US" dirty="0">
                <a:solidFill>
                  <a:schemeClr val="accent4"/>
                </a:solidFill>
              </a:rPr>
              <a:t>a classification problem</a:t>
            </a:r>
          </a:p>
        </p:txBody>
      </p:sp>
      <p:sp>
        <p:nvSpPr>
          <p:cNvPr id="6" name="Rectangle 5">
            <a:extLst>
              <a:ext uri="{FF2B5EF4-FFF2-40B4-BE49-F238E27FC236}">
                <a16:creationId xmlns:a16="http://schemas.microsoft.com/office/drawing/2014/main" id="{95ABFEF6-7054-CB4E-A338-5681517550B7}"/>
              </a:ext>
            </a:extLst>
          </p:cNvPr>
          <p:cNvSpPr/>
          <p:nvPr/>
        </p:nvSpPr>
        <p:spPr>
          <a:xfrm>
            <a:off x="567136" y="1717978"/>
            <a:ext cx="2063261" cy="3130061"/>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7" name="Rectangle 6">
            <a:extLst>
              <a:ext uri="{FF2B5EF4-FFF2-40B4-BE49-F238E27FC236}">
                <a16:creationId xmlns:a16="http://schemas.microsoft.com/office/drawing/2014/main" id="{8EDCD990-8178-1543-9767-D288BAA8DAB7}"/>
              </a:ext>
            </a:extLst>
          </p:cNvPr>
          <p:cNvSpPr/>
          <p:nvPr/>
        </p:nvSpPr>
        <p:spPr>
          <a:xfrm>
            <a:off x="789874" y="1987609"/>
            <a:ext cx="1570740" cy="118403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a:extLst>
              <a:ext uri="{FF2B5EF4-FFF2-40B4-BE49-F238E27FC236}">
                <a16:creationId xmlns:a16="http://schemas.microsoft.com/office/drawing/2014/main" id="{3D3E75DC-94CA-5047-B7B7-C9BA44519E5A}"/>
              </a:ext>
            </a:extLst>
          </p:cNvPr>
          <p:cNvSpPr/>
          <p:nvPr/>
        </p:nvSpPr>
        <p:spPr>
          <a:xfrm>
            <a:off x="789874" y="3427876"/>
            <a:ext cx="1570740" cy="120998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9" name="TextBox 8">
            <a:extLst>
              <a:ext uri="{FF2B5EF4-FFF2-40B4-BE49-F238E27FC236}">
                <a16:creationId xmlns:a16="http://schemas.microsoft.com/office/drawing/2014/main" id="{2CA5E14F-1885-B640-905B-EA71623C9D88}"/>
              </a:ext>
            </a:extLst>
          </p:cNvPr>
          <p:cNvSpPr txBox="1"/>
          <p:nvPr/>
        </p:nvSpPr>
        <p:spPr>
          <a:xfrm>
            <a:off x="910035" y="2148735"/>
            <a:ext cx="1333500" cy="830997"/>
          </a:xfrm>
          <a:prstGeom prst="rect">
            <a:avLst/>
          </a:prstGeom>
          <a:noFill/>
          <a:ln>
            <a:noFill/>
          </a:ln>
        </p:spPr>
        <p:txBody>
          <a:bodyPr wrap="square" rtlCol="0">
            <a:spAutoFit/>
          </a:bodyPr>
          <a:lstStyle/>
          <a:p>
            <a:pPr algn="ctr"/>
            <a:r>
              <a:rPr lang="en-US" sz="2400" dirty="0"/>
              <a:t>Event Data</a:t>
            </a:r>
          </a:p>
        </p:txBody>
      </p:sp>
      <p:sp>
        <p:nvSpPr>
          <p:cNvPr id="10" name="TextBox 9">
            <a:extLst>
              <a:ext uri="{FF2B5EF4-FFF2-40B4-BE49-F238E27FC236}">
                <a16:creationId xmlns:a16="http://schemas.microsoft.com/office/drawing/2014/main" id="{92AF39AC-EEAD-9F47-99A5-896FB4672B00}"/>
              </a:ext>
            </a:extLst>
          </p:cNvPr>
          <p:cNvSpPr txBox="1"/>
          <p:nvPr/>
        </p:nvSpPr>
        <p:spPr>
          <a:xfrm>
            <a:off x="910036" y="3601981"/>
            <a:ext cx="1450577" cy="830997"/>
          </a:xfrm>
          <a:prstGeom prst="rect">
            <a:avLst/>
          </a:prstGeom>
          <a:noFill/>
        </p:spPr>
        <p:txBody>
          <a:bodyPr wrap="square" rtlCol="0">
            <a:spAutoFit/>
          </a:bodyPr>
          <a:lstStyle/>
          <a:p>
            <a:pPr algn="ctr"/>
            <a:r>
              <a:rPr lang="en-US" sz="2400" dirty="0"/>
              <a:t>Weather Data</a:t>
            </a:r>
          </a:p>
        </p:txBody>
      </p:sp>
      <p:sp>
        <p:nvSpPr>
          <p:cNvPr id="3" name="Right Brace 2">
            <a:extLst>
              <a:ext uri="{FF2B5EF4-FFF2-40B4-BE49-F238E27FC236}">
                <a16:creationId xmlns:a16="http://schemas.microsoft.com/office/drawing/2014/main" id="{D949D572-774C-B34E-A602-FAAB46296FC9}"/>
              </a:ext>
            </a:extLst>
          </p:cNvPr>
          <p:cNvSpPr/>
          <p:nvPr/>
        </p:nvSpPr>
        <p:spPr>
          <a:xfrm>
            <a:off x="3146214" y="1875821"/>
            <a:ext cx="550985" cy="2814375"/>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4" name="Rectangle 3">
            <a:extLst>
              <a:ext uri="{FF2B5EF4-FFF2-40B4-BE49-F238E27FC236}">
                <a16:creationId xmlns:a16="http://schemas.microsoft.com/office/drawing/2014/main" id="{6AC7E876-33C9-DF4F-A7DB-B320469E3139}"/>
              </a:ext>
            </a:extLst>
          </p:cNvPr>
          <p:cNvSpPr/>
          <p:nvPr/>
        </p:nvSpPr>
        <p:spPr>
          <a:xfrm>
            <a:off x="4213015" y="2597209"/>
            <a:ext cx="1652952" cy="1137139"/>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5" name="TextBox 4">
            <a:extLst>
              <a:ext uri="{FF2B5EF4-FFF2-40B4-BE49-F238E27FC236}">
                <a16:creationId xmlns:a16="http://schemas.microsoft.com/office/drawing/2014/main" id="{5622B2A6-7FA4-C347-8B77-B8D80CEB5206}"/>
              </a:ext>
            </a:extLst>
          </p:cNvPr>
          <p:cNvSpPr txBox="1"/>
          <p:nvPr/>
        </p:nvSpPr>
        <p:spPr>
          <a:xfrm>
            <a:off x="4695303" y="2901532"/>
            <a:ext cx="996463" cy="461665"/>
          </a:xfrm>
          <a:prstGeom prst="rect">
            <a:avLst/>
          </a:prstGeom>
          <a:noFill/>
        </p:spPr>
        <p:txBody>
          <a:bodyPr wrap="square" rtlCol="0">
            <a:spAutoFit/>
          </a:bodyPr>
          <a:lstStyle/>
          <a:p>
            <a:r>
              <a:rPr lang="en-US" sz="2400" dirty="0"/>
              <a:t>Join</a:t>
            </a:r>
          </a:p>
        </p:txBody>
      </p:sp>
      <p:sp>
        <p:nvSpPr>
          <p:cNvPr id="11" name="Rectangle 10">
            <a:extLst>
              <a:ext uri="{FF2B5EF4-FFF2-40B4-BE49-F238E27FC236}">
                <a16:creationId xmlns:a16="http://schemas.microsoft.com/office/drawing/2014/main" id="{5155E00E-2A8F-0C48-918E-7F5D171F0D30}"/>
              </a:ext>
            </a:extLst>
          </p:cNvPr>
          <p:cNvSpPr/>
          <p:nvPr/>
        </p:nvSpPr>
        <p:spPr>
          <a:xfrm>
            <a:off x="4462167" y="2756878"/>
            <a:ext cx="1154648" cy="81779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cxnSp>
        <p:nvCxnSpPr>
          <p:cNvPr id="13" name="Elbow Connector 12">
            <a:extLst>
              <a:ext uri="{FF2B5EF4-FFF2-40B4-BE49-F238E27FC236}">
                <a16:creationId xmlns:a16="http://schemas.microsoft.com/office/drawing/2014/main" id="{A6E14A88-3419-F842-BFAF-3C6A265CCBD1}"/>
              </a:ext>
            </a:extLst>
          </p:cNvPr>
          <p:cNvCxnSpPr/>
          <p:nvPr/>
        </p:nvCxnSpPr>
        <p:spPr>
          <a:xfrm flipV="1">
            <a:off x="6194214" y="1987609"/>
            <a:ext cx="1547447" cy="1178169"/>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5287F0C-45F6-3A41-8C36-5C53E2A412B9}"/>
              </a:ext>
            </a:extLst>
          </p:cNvPr>
          <p:cNvSpPr txBox="1"/>
          <p:nvPr/>
        </p:nvSpPr>
        <p:spPr>
          <a:xfrm>
            <a:off x="8314326" y="1710692"/>
            <a:ext cx="3683459" cy="461665"/>
          </a:xfrm>
          <a:prstGeom prst="rect">
            <a:avLst/>
          </a:prstGeom>
          <a:noFill/>
          <a:ln>
            <a:noFill/>
          </a:ln>
        </p:spPr>
        <p:txBody>
          <a:bodyPr wrap="square" rtlCol="0">
            <a:spAutoFit/>
          </a:bodyPr>
          <a:lstStyle/>
          <a:p>
            <a:r>
              <a:rPr lang="en-US" sz="2400" dirty="0"/>
              <a:t>Neighborhoods x Crimes</a:t>
            </a:r>
          </a:p>
        </p:txBody>
      </p:sp>
      <p:sp>
        <p:nvSpPr>
          <p:cNvPr id="16" name="Rectangle 15">
            <a:extLst>
              <a:ext uri="{FF2B5EF4-FFF2-40B4-BE49-F238E27FC236}">
                <a16:creationId xmlns:a16="http://schemas.microsoft.com/office/drawing/2014/main" id="{7045123D-BD1D-3F43-B31D-A0E32A29AC52}"/>
              </a:ext>
            </a:extLst>
          </p:cNvPr>
          <p:cNvSpPr/>
          <p:nvPr/>
        </p:nvSpPr>
        <p:spPr>
          <a:xfrm>
            <a:off x="8238405" y="1603143"/>
            <a:ext cx="3489100" cy="712711"/>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7" name="Right Brace 16">
            <a:extLst>
              <a:ext uri="{FF2B5EF4-FFF2-40B4-BE49-F238E27FC236}">
                <a16:creationId xmlns:a16="http://schemas.microsoft.com/office/drawing/2014/main" id="{3D610128-7B1E-6C4D-BBB4-743ABFD1812C}"/>
              </a:ext>
            </a:extLst>
          </p:cNvPr>
          <p:cNvSpPr/>
          <p:nvPr/>
        </p:nvSpPr>
        <p:spPr>
          <a:xfrm rot="5400000">
            <a:off x="9619449" y="1520155"/>
            <a:ext cx="550985" cy="2814375"/>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B64D9791-CFE0-0B4A-81A0-EF603B9053BC}"/>
              </a:ext>
            </a:extLst>
          </p:cNvPr>
          <p:cNvSpPr/>
          <p:nvPr/>
        </p:nvSpPr>
        <p:spPr>
          <a:xfrm>
            <a:off x="8514044" y="3276038"/>
            <a:ext cx="970945" cy="845871"/>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9" name="TextBox 18">
            <a:extLst>
              <a:ext uri="{FF2B5EF4-FFF2-40B4-BE49-F238E27FC236}">
                <a16:creationId xmlns:a16="http://schemas.microsoft.com/office/drawing/2014/main" id="{8E577881-8FAC-FA44-B6F2-3FC48B85294A}"/>
              </a:ext>
            </a:extLst>
          </p:cNvPr>
          <p:cNvSpPr txBox="1"/>
          <p:nvPr/>
        </p:nvSpPr>
        <p:spPr>
          <a:xfrm>
            <a:off x="8774404" y="3334062"/>
            <a:ext cx="658559" cy="666786"/>
          </a:xfrm>
          <a:prstGeom prst="rect">
            <a:avLst/>
          </a:prstGeom>
          <a:noFill/>
          <a:ln>
            <a:noFill/>
          </a:ln>
        </p:spPr>
        <p:txBody>
          <a:bodyPr wrap="square" rtlCol="0">
            <a:spAutoFit/>
          </a:bodyPr>
          <a:lstStyle/>
          <a:p>
            <a:r>
              <a:rPr lang="en-US" sz="3733" dirty="0"/>
              <a:t>+</a:t>
            </a:r>
          </a:p>
        </p:txBody>
      </p:sp>
      <p:sp>
        <p:nvSpPr>
          <p:cNvPr id="20" name="Rectangle 19">
            <a:extLst>
              <a:ext uri="{FF2B5EF4-FFF2-40B4-BE49-F238E27FC236}">
                <a16:creationId xmlns:a16="http://schemas.microsoft.com/office/drawing/2014/main" id="{3FE4C6D8-24EE-F44B-AA44-52632F2D92D7}"/>
              </a:ext>
            </a:extLst>
          </p:cNvPr>
          <p:cNvSpPr/>
          <p:nvPr/>
        </p:nvSpPr>
        <p:spPr>
          <a:xfrm>
            <a:off x="8694266" y="3408407"/>
            <a:ext cx="557012" cy="557396"/>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pic>
        <p:nvPicPr>
          <p:cNvPr id="24" name="Picture 23">
            <a:extLst>
              <a:ext uri="{FF2B5EF4-FFF2-40B4-BE49-F238E27FC236}">
                <a16:creationId xmlns:a16="http://schemas.microsoft.com/office/drawing/2014/main" id="{B77BB452-9E8E-0748-9C03-64B2BA497DE9}"/>
              </a:ext>
            </a:extLst>
          </p:cNvPr>
          <p:cNvPicPr>
            <a:picLocks noChangeAspect="1"/>
          </p:cNvPicPr>
          <p:nvPr/>
        </p:nvPicPr>
        <p:blipFill>
          <a:blip r:embed="rId2"/>
          <a:stretch>
            <a:fillRect/>
          </a:stretch>
        </p:blipFill>
        <p:spPr>
          <a:xfrm>
            <a:off x="9359834" y="4753400"/>
            <a:ext cx="1096844" cy="1251472"/>
          </a:xfrm>
          <a:prstGeom prst="rect">
            <a:avLst/>
          </a:prstGeom>
        </p:spPr>
      </p:pic>
      <p:cxnSp>
        <p:nvCxnSpPr>
          <p:cNvPr id="27" name="Straight Arrow Connector 26">
            <a:extLst>
              <a:ext uri="{FF2B5EF4-FFF2-40B4-BE49-F238E27FC236}">
                <a16:creationId xmlns:a16="http://schemas.microsoft.com/office/drawing/2014/main" id="{9B39C27D-B83F-A244-95CE-BCBC98E9A13D}"/>
              </a:ext>
            </a:extLst>
          </p:cNvPr>
          <p:cNvCxnSpPr>
            <a:cxnSpLocks/>
          </p:cNvCxnSpPr>
          <p:nvPr/>
        </p:nvCxnSpPr>
        <p:spPr>
          <a:xfrm>
            <a:off x="9908256" y="3821326"/>
            <a:ext cx="0" cy="6011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DFC1AC8-E53E-B842-AE2F-A71BE793596E}"/>
              </a:ext>
            </a:extLst>
          </p:cNvPr>
          <p:cNvCxnSpPr>
            <a:cxnSpLocks/>
          </p:cNvCxnSpPr>
          <p:nvPr/>
        </p:nvCxnSpPr>
        <p:spPr>
          <a:xfrm flipH="1">
            <a:off x="7741661" y="5319997"/>
            <a:ext cx="123092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F93343FC-15A1-F74A-B90E-6B46B90BEE79}"/>
              </a:ext>
            </a:extLst>
          </p:cNvPr>
          <p:cNvSpPr/>
          <p:nvPr/>
        </p:nvSpPr>
        <p:spPr>
          <a:xfrm>
            <a:off x="5246876" y="4697862"/>
            <a:ext cx="1992925" cy="1200329"/>
          </a:xfrm>
          <a:prstGeom prst="rect">
            <a:avLst/>
          </a:prstGeom>
        </p:spPr>
        <p:txBody>
          <a:bodyPr wrap="square">
            <a:spAutoFit/>
          </a:bodyPr>
          <a:lstStyle/>
          <a:p>
            <a:pPr algn="ctr"/>
            <a:r>
              <a:rPr lang="en-US" sz="2400" b="1" dirty="0">
                <a:solidFill>
                  <a:schemeClr val="bg1"/>
                </a:solidFill>
              </a:rPr>
              <a:t>Trained</a:t>
            </a:r>
          </a:p>
          <a:p>
            <a:pPr algn="ctr"/>
            <a:r>
              <a:rPr lang="en-US" sz="2400" b="1" dirty="0">
                <a:solidFill>
                  <a:schemeClr val="bg1"/>
                </a:solidFill>
              </a:rPr>
              <a:t>Model Artifact</a:t>
            </a:r>
            <a:endParaRPr lang="en-US" sz="2400" dirty="0"/>
          </a:p>
        </p:txBody>
      </p:sp>
      <p:sp>
        <p:nvSpPr>
          <p:cNvPr id="31" name="Rectangle 30">
            <a:extLst>
              <a:ext uri="{FF2B5EF4-FFF2-40B4-BE49-F238E27FC236}">
                <a16:creationId xmlns:a16="http://schemas.microsoft.com/office/drawing/2014/main" id="{BF0DDA9A-4F04-B946-8390-15FEC39157EE}"/>
              </a:ext>
            </a:extLst>
          </p:cNvPr>
          <p:cNvSpPr/>
          <p:nvPr/>
        </p:nvSpPr>
        <p:spPr>
          <a:xfrm>
            <a:off x="10336104" y="3287343"/>
            <a:ext cx="970945" cy="8458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TextBox 31">
            <a:extLst>
              <a:ext uri="{FF2B5EF4-FFF2-40B4-BE49-F238E27FC236}">
                <a16:creationId xmlns:a16="http://schemas.microsoft.com/office/drawing/2014/main" id="{7E88FBB2-879A-B947-8F93-676E00F93D21}"/>
              </a:ext>
            </a:extLst>
          </p:cNvPr>
          <p:cNvSpPr txBox="1"/>
          <p:nvPr/>
        </p:nvSpPr>
        <p:spPr>
          <a:xfrm>
            <a:off x="10631632" y="3336912"/>
            <a:ext cx="658559" cy="666786"/>
          </a:xfrm>
          <a:prstGeom prst="rect">
            <a:avLst/>
          </a:prstGeom>
          <a:noFill/>
        </p:spPr>
        <p:txBody>
          <a:bodyPr wrap="square" rtlCol="0">
            <a:spAutoFit/>
          </a:bodyPr>
          <a:lstStyle/>
          <a:p>
            <a:r>
              <a:rPr lang="en-US" sz="3733" dirty="0">
                <a:solidFill>
                  <a:schemeClr val="bg1"/>
                </a:solidFill>
              </a:rPr>
              <a:t>-</a:t>
            </a:r>
          </a:p>
        </p:txBody>
      </p:sp>
      <p:sp>
        <p:nvSpPr>
          <p:cNvPr id="33" name="Rectangle 32">
            <a:extLst>
              <a:ext uri="{FF2B5EF4-FFF2-40B4-BE49-F238E27FC236}">
                <a16:creationId xmlns:a16="http://schemas.microsoft.com/office/drawing/2014/main" id="{9C398B48-0917-0043-8254-F2985F35177E}"/>
              </a:ext>
            </a:extLst>
          </p:cNvPr>
          <p:cNvSpPr/>
          <p:nvPr/>
        </p:nvSpPr>
        <p:spPr>
          <a:xfrm>
            <a:off x="10516326" y="3419713"/>
            <a:ext cx="557012" cy="55739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a:extLst>
              <a:ext uri="{FF2B5EF4-FFF2-40B4-BE49-F238E27FC236}">
                <a16:creationId xmlns:a16="http://schemas.microsoft.com/office/drawing/2014/main" id="{0C683EEB-297F-D840-93C4-319D6925B08C}"/>
              </a:ext>
            </a:extLst>
          </p:cNvPr>
          <p:cNvSpPr/>
          <p:nvPr/>
        </p:nvSpPr>
        <p:spPr>
          <a:xfrm>
            <a:off x="5438861" y="4621961"/>
            <a:ext cx="1608955" cy="1382911"/>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03EC4215-3AD2-A046-A729-E58C8ACB7087}"/>
              </a:ext>
            </a:extLst>
          </p:cNvPr>
          <p:cNvSpPr/>
          <p:nvPr/>
        </p:nvSpPr>
        <p:spPr>
          <a:xfrm>
            <a:off x="0" y="0"/>
            <a:ext cx="238889"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A82B3ED-6AA4-C148-AF72-1A72C8BF80D5}"/>
              </a:ext>
            </a:extLst>
          </p:cNvPr>
          <p:cNvSpPr/>
          <p:nvPr/>
        </p:nvSpPr>
        <p:spPr>
          <a:xfrm flipH="1">
            <a:off x="6246" y="6576710"/>
            <a:ext cx="12185754" cy="2991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8444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B4D5-1445-6E44-9507-519BDFEA4728}"/>
              </a:ext>
            </a:extLst>
          </p:cNvPr>
          <p:cNvSpPr>
            <a:spLocks noGrp="1"/>
          </p:cNvSpPr>
          <p:nvPr>
            <p:ph type="title"/>
          </p:nvPr>
        </p:nvSpPr>
        <p:spPr>
          <a:xfrm>
            <a:off x="568375" y="415950"/>
            <a:ext cx="11513695" cy="1325563"/>
          </a:xfrm>
        </p:spPr>
        <p:txBody>
          <a:bodyPr/>
          <a:lstStyle/>
          <a:p>
            <a:r>
              <a:rPr lang="en-US" b="1" dirty="0">
                <a:latin typeface="Amazon Ember Thin" panose="020B0303020204020204" pitchFamily="34" charset="0"/>
                <a:ea typeface="Amazon Ember Thin" panose="020B0303020204020204" pitchFamily="34" charset="0"/>
                <a:cs typeface="Amazon Ember Thin" panose="020B0303020204020204" pitchFamily="34" charset="0"/>
              </a:rPr>
              <a:t>What does </a:t>
            </a:r>
            <a:r>
              <a:rPr lang="en-US" b="1" dirty="0">
                <a:solidFill>
                  <a:srgbClr val="FFC000"/>
                </a:solidFill>
                <a:latin typeface="Amazon Ember Thin" panose="020B0303020204020204" pitchFamily="34" charset="0"/>
                <a:ea typeface="Amazon Ember Thin" panose="020B0303020204020204" pitchFamily="34" charset="0"/>
                <a:cs typeface="Amazon Ember Thin" panose="020B0303020204020204" pitchFamily="34" charset="0"/>
              </a:rPr>
              <a:t>classification</a:t>
            </a:r>
            <a:r>
              <a:rPr lang="en-US" b="1" dirty="0">
                <a:latin typeface="Amazon Ember Thin" panose="020B0303020204020204" pitchFamily="34" charset="0"/>
                <a:ea typeface="Amazon Ember Thin" panose="020B0303020204020204" pitchFamily="34" charset="0"/>
                <a:cs typeface="Amazon Ember Thin" panose="020B0303020204020204" pitchFamily="34" charset="0"/>
              </a:rPr>
              <a:t> mean in this context?</a:t>
            </a:r>
          </a:p>
        </p:txBody>
      </p:sp>
      <p:sp>
        <p:nvSpPr>
          <p:cNvPr id="4" name="Rectangle 3">
            <a:extLst>
              <a:ext uri="{FF2B5EF4-FFF2-40B4-BE49-F238E27FC236}">
                <a16:creationId xmlns:a16="http://schemas.microsoft.com/office/drawing/2014/main" id="{24902F55-DA5B-B848-8415-5D4F626915DB}"/>
              </a:ext>
            </a:extLst>
          </p:cNvPr>
          <p:cNvSpPr/>
          <p:nvPr/>
        </p:nvSpPr>
        <p:spPr>
          <a:xfrm>
            <a:off x="4905557" y="2194967"/>
            <a:ext cx="1902836" cy="1629916"/>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Rectangle 4">
            <a:extLst>
              <a:ext uri="{FF2B5EF4-FFF2-40B4-BE49-F238E27FC236}">
                <a16:creationId xmlns:a16="http://schemas.microsoft.com/office/drawing/2014/main" id="{A8F1EEDE-034C-D948-B5F6-B390DA877C3B}"/>
              </a:ext>
            </a:extLst>
          </p:cNvPr>
          <p:cNvSpPr/>
          <p:nvPr/>
        </p:nvSpPr>
        <p:spPr>
          <a:xfrm>
            <a:off x="4882048" y="2399529"/>
            <a:ext cx="1992925" cy="1200329"/>
          </a:xfrm>
          <a:prstGeom prst="rect">
            <a:avLst/>
          </a:prstGeom>
        </p:spPr>
        <p:txBody>
          <a:bodyPr wrap="square">
            <a:spAutoFit/>
          </a:bodyPr>
          <a:lstStyle/>
          <a:p>
            <a:pPr algn="ctr"/>
            <a:r>
              <a:rPr lang="en-US" sz="2400" b="1" dirty="0">
                <a:solidFill>
                  <a:schemeClr val="bg1"/>
                </a:solidFill>
              </a:rPr>
              <a:t>Trained</a:t>
            </a:r>
          </a:p>
          <a:p>
            <a:pPr algn="ctr"/>
            <a:r>
              <a:rPr lang="en-US" sz="2400" b="1" dirty="0">
                <a:solidFill>
                  <a:schemeClr val="bg1"/>
                </a:solidFill>
              </a:rPr>
              <a:t>Model Artifact</a:t>
            </a:r>
            <a:endParaRPr lang="en-US" sz="2400" dirty="0"/>
          </a:p>
        </p:txBody>
      </p:sp>
      <p:sp>
        <p:nvSpPr>
          <p:cNvPr id="6" name="Rectangle 5">
            <a:extLst>
              <a:ext uri="{FF2B5EF4-FFF2-40B4-BE49-F238E27FC236}">
                <a16:creationId xmlns:a16="http://schemas.microsoft.com/office/drawing/2014/main" id="{B123757A-AE45-814B-A54E-63D1371DFE80}"/>
              </a:ext>
            </a:extLst>
          </p:cNvPr>
          <p:cNvSpPr/>
          <p:nvPr/>
        </p:nvSpPr>
        <p:spPr>
          <a:xfrm>
            <a:off x="5063107" y="2311889"/>
            <a:ext cx="1608955" cy="1382911"/>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1CABD2AE-895C-3E47-A9B6-C1EC4E8AB1F1}"/>
              </a:ext>
            </a:extLst>
          </p:cNvPr>
          <p:cNvSpPr/>
          <p:nvPr/>
        </p:nvSpPr>
        <p:spPr>
          <a:xfrm>
            <a:off x="937489" y="2110988"/>
            <a:ext cx="2106579" cy="1836681"/>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TextBox 7">
            <a:extLst>
              <a:ext uri="{FF2B5EF4-FFF2-40B4-BE49-F238E27FC236}">
                <a16:creationId xmlns:a16="http://schemas.microsoft.com/office/drawing/2014/main" id="{FB3645FA-B94C-FF44-8015-95AC19D98D1A}"/>
              </a:ext>
            </a:extLst>
          </p:cNvPr>
          <p:cNvSpPr txBox="1"/>
          <p:nvPr/>
        </p:nvSpPr>
        <p:spPr>
          <a:xfrm>
            <a:off x="1242423" y="2410391"/>
            <a:ext cx="1490400" cy="1200329"/>
          </a:xfrm>
          <a:prstGeom prst="rect">
            <a:avLst/>
          </a:prstGeom>
          <a:noFill/>
        </p:spPr>
        <p:txBody>
          <a:bodyPr wrap="square" rtlCol="0">
            <a:spAutoFit/>
          </a:bodyPr>
          <a:lstStyle/>
          <a:p>
            <a:pPr algn="ctr"/>
            <a:r>
              <a:rPr lang="en-US" sz="2400" b="1" dirty="0"/>
              <a:t>New Weather Data</a:t>
            </a:r>
          </a:p>
        </p:txBody>
      </p:sp>
      <p:sp>
        <p:nvSpPr>
          <p:cNvPr id="9" name="Rectangle 8">
            <a:extLst>
              <a:ext uri="{FF2B5EF4-FFF2-40B4-BE49-F238E27FC236}">
                <a16:creationId xmlns:a16="http://schemas.microsoft.com/office/drawing/2014/main" id="{BFEB366A-992C-8C4B-AB3E-B84036E3470E}"/>
              </a:ext>
            </a:extLst>
          </p:cNvPr>
          <p:cNvSpPr/>
          <p:nvPr/>
        </p:nvSpPr>
        <p:spPr>
          <a:xfrm>
            <a:off x="1156749" y="2344005"/>
            <a:ext cx="1720299" cy="132088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 name="Straight Arrow Connector 10">
            <a:extLst>
              <a:ext uri="{FF2B5EF4-FFF2-40B4-BE49-F238E27FC236}">
                <a16:creationId xmlns:a16="http://schemas.microsoft.com/office/drawing/2014/main" id="{EDBA9110-A359-244D-A3EC-5D93FDF07A86}"/>
              </a:ext>
            </a:extLst>
          </p:cNvPr>
          <p:cNvCxnSpPr>
            <a:cxnSpLocks/>
          </p:cNvCxnSpPr>
          <p:nvPr/>
        </p:nvCxnSpPr>
        <p:spPr>
          <a:xfrm>
            <a:off x="3377591" y="3009925"/>
            <a:ext cx="97301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CCFE0D8-13D6-454E-AE84-CADBDFB1CCCC}"/>
              </a:ext>
            </a:extLst>
          </p:cNvPr>
          <p:cNvCxnSpPr>
            <a:cxnSpLocks/>
          </p:cNvCxnSpPr>
          <p:nvPr/>
        </p:nvCxnSpPr>
        <p:spPr>
          <a:xfrm>
            <a:off x="7222043" y="3009925"/>
            <a:ext cx="8870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C382AB-0F3E-2541-AB10-EDA6C2FBBA54}"/>
                  </a:ext>
                </a:extLst>
              </p:cNvPr>
              <p:cNvSpPr txBox="1"/>
              <p:nvPr/>
            </p:nvSpPr>
            <p:spPr>
              <a:xfrm>
                <a:off x="8602500" y="2841277"/>
                <a:ext cx="32656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𝑝</m:t>
                      </m:r>
                      <m:r>
                        <a:rPr lang="en-US" sz="2400" i="1" smtClean="0">
                          <a:solidFill>
                            <a:schemeClr val="tx1"/>
                          </a:solidFill>
                          <a:latin typeface="Cambria Math" panose="02040503050406030204" pitchFamily="18" charset="0"/>
                        </a:rPr>
                        <m:t> </m:t>
                      </m:r>
                      <m:d>
                        <m:dPr>
                          <m:endChr m:val="|"/>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𝑜𝑢𝑡𝑐𝑜𝑚𝑒</m:t>
                          </m:r>
                          <m:r>
                            <a:rPr lang="en-US" sz="2400" i="1">
                              <a:solidFill>
                                <a:schemeClr val="tx1"/>
                              </a:solidFill>
                              <a:latin typeface="Cambria Math" panose="02040503050406030204" pitchFamily="18" charset="0"/>
                            </a:rPr>
                            <m:t> </m:t>
                          </m:r>
                        </m:e>
                      </m:d>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𝑤𝑒𝑎𝑡h𝑒𝑟</m:t>
                      </m:r>
                      <m:r>
                        <a:rPr lang="en-US" sz="2400" i="1">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16" name="TextBox 15">
                <a:extLst>
                  <a:ext uri="{FF2B5EF4-FFF2-40B4-BE49-F238E27FC236}">
                    <a16:creationId xmlns:a16="http://schemas.microsoft.com/office/drawing/2014/main" id="{F6C382AB-0F3E-2541-AB10-EDA6C2FBBA54}"/>
                  </a:ext>
                </a:extLst>
              </p:cNvPr>
              <p:cNvSpPr txBox="1">
                <a:spLocks noRot="1" noChangeAspect="1" noMove="1" noResize="1" noEditPoints="1" noAdjustHandles="1" noChangeArrowheads="1" noChangeShapeType="1" noTextEdit="1"/>
              </p:cNvSpPr>
              <p:nvPr/>
            </p:nvSpPr>
            <p:spPr>
              <a:xfrm>
                <a:off x="8602500" y="2841277"/>
                <a:ext cx="3265638" cy="369332"/>
              </a:xfrm>
              <a:prstGeom prst="rect">
                <a:avLst/>
              </a:prstGeom>
              <a:blipFill>
                <a:blip r:embed="rId2"/>
                <a:stretch>
                  <a:fillRect l="-1550" t="-6667" r="-2713" b="-3666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C223229-21D0-6746-A02A-305CE2637B17}"/>
              </a:ext>
            </a:extLst>
          </p:cNvPr>
          <p:cNvSpPr txBox="1"/>
          <p:nvPr/>
        </p:nvSpPr>
        <p:spPr>
          <a:xfrm>
            <a:off x="2681365" y="4933306"/>
            <a:ext cx="8254056" cy="584775"/>
          </a:xfrm>
          <a:prstGeom prst="rect">
            <a:avLst/>
          </a:prstGeom>
          <a:noFill/>
        </p:spPr>
        <p:txBody>
          <a:bodyPr wrap="square" rtlCol="0">
            <a:spAutoFit/>
          </a:bodyPr>
          <a:lstStyle/>
          <a:p>
            <a:r>
              <a:rPr lang="en-US" sz="3200" b="1" dirty="0">
                <a:latin typeface="Amazon Ember Thin" panose="020B0303020204020204" pitchFamily="34" charset="0"/>
                <a:ea typeface="Amazon Ember Thin" panose="020B0303020204020204" pitchFamily="34" charset="0"/>
                <a:cs typeface="Amazon Ember Thin" panose="020B0303020204020204" pitchFamily="34" charset="0"/>
              </a:rPr>
              <a:t>We are </a:t>
            </a:r>
            <a:r>
              <a:rPr lang="en-US" sz="3200" b="1" dirty="0">
                <a:solidFill>
                  <a:srgbClr val="FFC000"/>
                </a:solidFill>
                <a:latin typeface="Amazon Ember Thin" panose="020B0303020204020204" pitchFamily="34" charset="0"/>
                <a:ea typeface="Amazon Ember Thin" panose="020B0303020204020204" pitchFamily="34" charset="0"/>
                <a:cs typeface="Amazon Ember Thin" panose="020B0303020204020204" pitchFamily="34" charset="0"/>
              </a:rPr>
              <a:t>classifying</a:t>
            </a:r>
            <a:r>
              <a:rPr lang="en-US" sz="3200" b="1" dirty="0">
                <a:latin typeface="Amazon Ember Thin" panose="020B0303020204020204" pitchFamily="34" charset="0"/>
                <a:ea typeface="Amazon Ember Thin" panose="020B0303020204020204" pitchFamily="34" charset="0"/>
                <a:cs typeface="Amazon Ember Thin" panose="020B0303020204020204" pitchFamily="34" charset="0"/>
              </a:rPr>
              <a:t> new data into categories </a:t>
            </a:r>
          </a:p>
        </p:txBody>
      </p:sp>
      <p:sp>
        <p:nvSpPr>
          <p:cNvPr id="14" name="Rectangle 13">
            <a:extLst>
              <a:ext uri="{FF2B5EF4-FFF2-40B4-BE49-F238E27FC236}">
                <a16:creationId xmlns:a16="http://schemas.microsoft.com/office/drawing/2014/main" id="{DB177C03-60B4-6642-BC48-AF453BDA46DA}"/>
              </a:ext>
            </a:extLst>
          </p:cNvPr>
          <p:cNvSpPr/>
          <p:nvPr/>
        </p:nvSpPr>
        <p:spPr>
          <a:xfrm>
            <a:off x="0" y="0"/>
            <a:ext cx="238889"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D3C7BFF-B61E-D846-AA46-F580F8C75175}"/>
              </a:ext>
            </a:extLst>
          </p:cNvPr>
          <p:cNvSpPr/>
          <p:nvPr/>
        </p:nvSpPr>
        <p:spPr>
          <a:xfrm flipH="1">
            <a:off x="6246" y="6576710"/>
            <a:ext cx="12185754" cy="2991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2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EA49-B324-A545-9FB9-4AC94028732A}"/>
              </a:ext>
            </a:extLst>
          </p:cNvPr>
          <p:cNvSpPr>
            <a:spLocks noGrp="1"/>
          </p:cNvSpPr>
          <p:nvPr>
            <p:ph type="title"/>
          </p:nvPr>
        </p:nvSpPr>
        <p:spPr>
          <a:xfrm>
            <a:off x="421249" y="906992"/>
            <a:ext cx="11584483" cy="4566639"/>
          </a:xfrm>
        </p:spPr>
        <p:txBody>
          <a:bodyPr/>
          <a:lstStyle/>
          <a:p>
            <a:pPr algn="ctr"/>
            <a:r>
              <a:rPr lang="en-US"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Example-Project</a:t>
            </a:r>
            <a:br>
              <a:rPr lang="en-US" dirty="0">
                <a:latin typeface="Amazon Ember Light" panose="020B0403020204020204" pitchFamily="34" charset="0"/>
                <a:ea typeface="Amazon Ember Light" panose="020B0403020204020204" pitchFamily="34" charset="0"/>
                <a:cs typeface="Amazon Ember Light" panose="020B0403020204020204" pitchFamily="34" charset="0"/>
                <a:hlinkClick r:id="rId2">
                  <a:extLst>
                    <a:ext uri="{A12FA001-AC4F-418D-AE19-62706E023703}">
                      <ahyp:hlinkClr xmlns:ahyp="http://schemas.microsoft.com/office/drawing/2018/hyperlinkcolor" val="tx"/>
                    </a:ext>
                  </a:extLst>
                </a:hlinkClick>
              </a:rPr>
            </a:br>
            <a:br>
              <a:rPr lang="en-US" dirty="0">
                <a:latin typeface="Amazon Ember Light" panose="020B0403020204020204" pitchFamily="34" charset="0"/>
                <a:ea typeface="Amazon Ember Light" panose="020B0403020204020204" pitchFamily="34" charset="0"/>
                <a:cs typeface="Amazon Ember Light" panose="020B0403020204020204" pitchFamily="34" charset="0"/>
                <a:hlinkClick r:id="rId2">
                  <a:extLst>
                    <a:ext uri="{A12FA001-AC4F-418D-AE19-62706E023703}">
                      <ahyp:hlinkClr xmlns:ahyp="http://schemas.microsoft.com/office/drawing/2018/hyperlinkcolor" val="tx"/>
                    </a:ext>
                  </a:extLst>
                </a:hlinkClick>
              </a:rPr>
            </a:br>
            <a:br>
              <a:rPr lang="en-US" dirty="0">
                <a:latin typeface="Amazon Ember Light" panose="020B0403020204020204" pitchFamily="34" charset="0"/>
                <a:ea typeface="Amazon Ember Light" panose="020B0403020204020204" pitchFamily="34" charset="0"/>
                <a:cs typeface="Amazon Ember Light" panose="020B0403020204020204" pitchFamily="34" charset="0"/>
                <a:hlinkClick r:id="rId2">
                  <a:extLst>
                    <a:ext uri="{A12FA001-AC4F-418D-AE19-62706E023703}">
                      <ahyp:hlinkClr xmlns:ahyp="http://schemas.microsoft.com/office/drawing/2018/hyperlinkcolor" val="tx"/>
                    </a:ext>
                  </a:extLst>
                </a:hlinkClick>
              </a:rPr>
            </a:br>
            <a:br>
              <a:rPr lang="en-US" dirty="0">
                <a:latin typeface="Amazon Ember Light" panose="020B0403020204020204" pitchFamily="34" charset="0"/>
                <a:ea typeface="Amazon Ember Light" panose="020B0403020204020204" pitchFamily="34" charset="0"/>
                <a:cs typeface="Amazon Ember Light" panose="020B0403020204020204" pitchFamily="34" charset="0"/>
                <a:hlinkClick r:id="rId2">
                  <a:extLst>
                    <a:ext uri="{A12FA001-AC4F-418D-AE19-62706E023703}">
                      <ahyp:hlinkClr xmlns:ahyp="http://schemas.microsoft.com/office/drawing/2018/hyperlinkcolor" val="tx"/>
                    </a:ext>
                  </a:extLst>
                </a:hlinkClick>
              </a:rPr>
            </a:br>
            <a:r>
              <a:rPr lang="en-US" dirty="0">
                <a:hlinkClick r:id="rId3"/>
              </a:rPr>
              <a:t>https://github.com/aws-samples/amazon-sagemaker</a:t>
            </a:r>
            <a:r>
              <a:rPr lang="en-US">
                <a:hlinkClick r:id="rId3"/>
              </a:rPr>
              <a:t>-architecting-for-ml</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FF2B5EF4-FFF2-40B4-BE49-F238E27FC236}">
                <a16:creationId xmlns:a16="http://schemas.microsoft.com/office/drawing/2014/main" id="{DDBA4987-35EE-C643-8A46-07749FBCAAE4}"/>
              </a:ext>
            </a:extLst>
          </p:cNvPr>
          <p:cNvSpPr>
            <a:spLocks noGrp="1"/>
          </p:cNvSpPr>
          <p:nvPr>
            <p:ph type="sldNum" sz="quarter" idx="12"/>
          </p:nvPr>
        </p:nvSpPr>
        <p:spPr/>
        <p:txBody>
          <a:bodyPr/>
          <a:lstStyle/>
          <a:p>
            <a:fld id="{8215FB02-CD11-4A46-A1BA-F77A6716864E}" type="slidenum">
              <a:rPr lang="en-US" smtClean="0"/>
              <a:t>96</a:t>
            </a:fld>
            <a:endParaRPr lang="en-US"/>
          </a:p>
        </p:txBody>
      </p:sp>
    </p:spTree>
    <p:extLst>
      <p:ext uri="{BB962C8B-B14F-4D97-AF65-F5344CB8AC3E}">
        <p14:creationId xmlns:p14="http://schemas.microsoft.com/office/powerpoint/2010/main" val="4063280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AB4-3F8C-814E-85E2-BD1B36B05151}"/>
              </a:ext>
            </a:extLst>
          </p:cNvPr>
          <p:cNvSpPr>
            <a:spLocks noGrp="1"/>
          </p:cNvSpPr>
          <p:nvPr>
            <p:ph type="title"/>
          </p:nvPr>
        </p:nvSpPr>
        <p:spPr>
          <a:xfrm>
            <a:off x="838200" y="365125"/>
            <a:ext cx="10515600" cy="2273572"/>
          </a:xfrm>
        </p:spPr>
        <p:txBody>
          <a:bodyPr/>
          <a:lstStyle/>
          <a:p>
            <a:r>
              <a:rPr lang="en-US" dirty="0"/>
              <a:t>By the end of today:</a:t>
            </a:r>
            <a:br>
              <a:rPr lang="en-US" dirty="0"/>
            </a:br>
            <a:r>
              <a:rPr lang="en-US" dirty="0"/>
              <a:t>	- Your git repository</a:t>
            </a:r>
            <a:br>
              <a:rPr lang="en-US" dirty="0"/>
            </a:br>
            <a:r>
              <a:rPr lang="en-US" dirty="0"/>
              <a:t>	- Your Project Goal </a:t>
            </a:r>
            <a:br>
              <a:rPr lang="en-US" dirty="0"/>
            </a:br>
            <a:br>
              <a:rPr lang="en-US" dirty="0"/>
            </a:br>
            <a:r>
              <a:rPr lang="en-US" dirty="0"/>
              <a:t>See you tomorrow at 9 am! </a:t>
            </a:r>
          </a:p>
        </p:txBody>
      </p:sp>
      <p:sp>
        <p:nvSpPr>
          <p:cNvPr id="4" name="Slide Number Placeholder 3">
            <a:extLst>
              <a:ext uri="{FF2B5EF4-FFF2-40B4-BE49-F238E27FC236}">
                <a16:creationId xmlns:a16="http://schemas.microsoft.com/office/drawing/2014/main" id="{3BA162D5-2364-864D-8156-F1CF610EC075}"/>
              </a:ext>
            </a:extLst>
          </p:cNvPr>
          <p:cNvSpPr>
            <a:spLocks noGrp="1"/>
          </p:cNvSpPr>
          <p:nvPr>
            <p:ph type="sldNum" sz="quarter" idx="12"/>
          </p:nvPr>
        </p:nvSpPr>
        <p:spPr/>
        <p:txBody>
          <a:bodyPr/>
          <a:lstStyle/>
          <a:p>
            <a:fld id="{8215FB02-CD11-4A46-A1BA-F77A6716864E}" type="slidenum">
              <a:rPr lang="en-US" smtClean="0"/>
              <a:t>97</a:t>
            </a:fld>
            <a:endParaRPr lang="en-US"/>
          </a:p>
        </p:txBody>
      </p:sp>
    </p:spTree>
    <p:extLst>
      <p:ext uri="{BB962C8B-B14F-4D97-AF65-F5344CB8AC3E}">
        <p14:creationId xmlns:p14="http://schemas.microsoft.com/office/powerpoint/2010/main" val="3260952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WS @ Expedia Day 2018" id="{3F974189-C6CF-024E-990E-56C09DA9806C}" vid="{DB97A552-72B9-1E42-AE0D-B0CD901D20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24593</TotalTime>
  <Words>2409</Words>
  <Application>Microsoft Macintosh PowerPoint</Application>
  <PresentationFormat>Widescreen</PresentationFormat>
  <Paragraphs>706</Paragraphs>
  <Slides>97</Slides>
  <Notes>12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97</vt:i4>
      </vt:variant>
    </vt:vector>
  </HeadingPairs>
  <TitlesOfParts>
    <vt:vector size="113" baseType="lpstr">
      <vt:lpstr>Amazon Ember</vt:lpstr>
      <vt:lpstr>Amazon Ember Cd</vt:lpstr>
      <vt:lpstr>Amazon Ember Cd RC Light</vt:lpstr>
      <vt:lpstr>Amazon Ember Light</vt:lpstr>
      <vt:lpstr>Amazon Ember Thin</vt:lpstr>
      <vt:lpstr>Arial</vt:lpstr>
      <vt:lpstr>Calibri</vt:lpstr>
      <vt:lpstr>Calibri Light</vt:lpstr>
      <vt:lpstr>Cambria Math</vt:lpstr>
      <vt:lpstr>Georgia</vt:lpstr>
      <vt:lpstr>Helvetica Neue</vt:lpstr>
      <vt:lpstr>Helvetica Neue Medium</vt:lpstr>
      <vt:lpstr>Relative Medium</vt:lpstr>
      <vt:lpstr>Segoe Script</vt:lpstr>
      <vt:lpstr>Segoe UI</vt:lpstr>
      <vt:lpstr>Office Theme</vt:lpstr>
      <vt:lpstr>PowerPoint Presentation</vt:lpstr>
      <vt:lpstr>Architecting for Machine Learning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How does a model “learn?”</vt:lpstr>
      <vt:lpstr>PowerPoint Presentation</vt:lpstr>
      <vt:lpstr>Amazon SageMaker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Architecting for ML</vt:lpstr>
      <vt:lpstr>Course Materials:  https://tinyurl.com/y3wh4eye </vt:lpstr>
      <vt:lpstr>https://tinyurl.com/ya7f6xc9</vt:lpstr>
      <vt:lpstr>Architecting for ML</vt:lpstr>
      <vt:lpstr>Architecting for Machine Learning Agenda</vt:lpstr>
      <vt:lpstr>PowerPoint Presentation</vt:lpstr>
      <vt:lpstr>Problem Scoping</vt:lpstr>
      <vt:lpstr>Most solutions will require a few algorithms</vt:lpstr>
      <vt:lpstr>Summertime in Chicago</vt:lpstr>
      <vt:lpstr>Let’s frame this as a classification problem</vt:lpstr>
      <vt:lpstr>What does classification mean in this context?</vt:lpstr>
      <vt:lpstr>Example-Project    https://github.com/aws-samples/amazon-sagemaker-architecting-for-ml  </vt:lpstr>
      <vt:lpstr>By the end of today:  - Your git repository  - Your Project Goal   See you tomorrow at 9 am!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AWS@Expedia Day ML For Developers </dc:title>
  <dc:creator>Microsoft Office User</dc:creator>
  <cp:lastModifiedBy>Microsoft Office User</cp:lastModifiedBy>
  <cp:revision>613</cp:revision>
  <cp:lastPrinted>2019-04-22T22:36:12Z</cp:lastPrinted>
  <dcterms:created xsi:type="dcterms:W3CDTF">2018-08-14T22:17:29Z</dcterms:created>
  <dcterms:modified xsi:type="dcterms:W3CDTF">2019-10-29T16:23:04Z</dcterms:modified>
</cp:coreProperties>
</file>